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2"/>
  </p:notesMasterIdLst>
  <p:sldIdLst>
    <p:sldId id="291" r:id="rId2"/>
    <p:sldId id="297" r:id="rId3"/>
    <p:sldId id="259" r:id="rId4"/>
    <p:sldId id="260" r:id="rId5"/>
    <p:sldId id="274" r:id="rId6"/>
    <p:sldId id="283" r:id="rId7"/>
    <p:sldId id="284" r:id="rId8"/>
    <p:sldId id="276" r:id="rId9"/>
    <p:sldId id="275" r:id="rId10"/>
    <p:sldId id="277" r:id="rId11"/>
    <p:sldId id="278" r:id="rId12"/>
    <p:sldId id="279" r:id="rId13"/>
    <p:sldId id="280" r:id="rId14"/>
    <p:sldId id="281" r:id="rId15"/>
    <p:sldId id="268" r:id="rId16"/>
    <p:sldId id="288" r:id="rId17"/>
    <p:sldId id="287" r:id="rId18"/>
    <p:sldId id="286" r:id="rId19"/>
    <p:sldId id="285" r:id="rId20"/>
    <p:sldId id="296" r:id="rId21"/>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4" roundtripDataSignature="AMtx7mjM1qikHXxwrxnzhRWGo5d4Ng2Xb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29"/>
  </p:normalViewPr>
  <p:slideViewPr>
    <p:cSldViewPr snapToGrid="0">
      <p:cViewPr varScale="1">
        <p:scale>
          <a:sx n="110" d="100"/>
          <a:sy n="110" d="100"/>
        </p:scale>
        <p:origin x="576" y="102"/>
      </p:cViewPr>
      <p:guideLst/>
    </p:cSldViewPr>
  </p:slideViewPr>
  <p:notesTextViewPr>
    <p:cViewPr>
      <p:scale>
        <a:sx n="1" d="1"/>
        <a:sy n="1" d="1"/>
      </p:scale>
      <p:origin x="0" y="0"/>
    </p:cViewPr>
  </p:notesTextViewPr>
  <p:notesViewPr>
    <p:cSldViewPr snapToGrid="0">
      <p:cViewPr varScale="1">
        <p:scale>
          <a:sx n="87" d="100"/>
          <a:sy n="87" d="100"/>
        </p:scale>
        <p:origin x="3840"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customschemas.google.com/relationships/presentationmetadata" Target="metadata"/><Relationship Id="rId5" Type="http://schemas.openxmlformats.org/officeDocument/2006/relationships/slide" Target="slides/slide4.xml"/><Relationship Id="rId15" Type="http://schemas.openxmlformats.org/officeDocument/2006/relationships/slide" Target="slides/slide14.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dirty="0"/>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dirty="0"/>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dirty="0"/>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dirty="0">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
        <p:nvSpPr>
          <p:cNvPr id="101" name="Google Shape;10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f2626d9664_0_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How can an online platform make things more transparent?</a:t>
            </a:r>
            <a:endParaRPr dirty="0"/>
          </a:p>
        </p:txBody>
      </p:sp>
      <p:sp>
        <p:nvSpPr>
          <p:cNvPr id="107" name="Google Shape;107;gf2626d9664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302110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f2626d9664_0_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How can an online platform make things more transparent?</a:t>
            </a:r>
            <a:endParaRPr dirty="0"/>
          </a:p>
        </p:txBody>
      </p:sp>
      <p:sp>
        <p:nvSpPr>
          <p:cNvPr id="107" name="Google Shape;107;gf2626d9664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164569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f2626d9664_0_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How can an online platform make things more transparent?</a:t>
            </a:r>
            <a:endParaRPr dirty="0"/>
          </a:p>
        </p:txBody>
      </p:sp>
      <p:sp>
        <p:nvSpPr>
          <p:cNvPr id="107" name="Google Shape;107;gf2626d9664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62978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f31472ad7e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
        <p:nvSpPr>
          <p:cNvPr id="155" name="Google Shape;155;gf31472ad7e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f31472ad7e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
        <p:nvSpPr>
          <p:cNvPr id="155" name="Google Shape;155;gf31472ad7e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460309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f31472ad7e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
        <p:nvSpPr>
          <p:cNvPr id="155" name="Google Shape;155;gf31472ad7e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922254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f31472ad7e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
        <p:nvSpPr>
          <p:cNvPr id="155" name="Google Shape;155;gf31472ad7e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83422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f31472ad7e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
        <p:nvSpPr>
          <p:cNvPr id="155" name="Google Shape;155;gf31472ad7e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202259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f2626d9664_0_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How can an online platform make things more transparent?</a:t>
            </a:r>
            <a:endParaRPr dirty="0"/>
          </a:p>
        </p:txBody>
      </p:sp>
      <p:sp>
        <p:nvSpPr>
          <p:cNvPr id="107" name="Google Shape;107;gf2626d9664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f2626d9664_0_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How can an online platform make things more transparent?</a:t>
            </a:r>
            <a:endParaRPr dirty="0"/>
          </a:p>
        </p:txBody>
      </p:sp>
      <p:sp>
        <p:nvSpPr>
          <p:cNvPr id="107" name="Google Shape;107;gf2626d9664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78531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f2626d9664_0_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How can an online platform make things more transparent?</a:t>
            </a:r>
            <a:endParaRPr dirty="0"/>
          </a:p>
        </p:txBody>
      </p:sp>
      <p:sp>
        <p:nvSpPr>
          <p:cNvPr id="107" name="Google Shape;107;gf2626d9664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513185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f2626d9664_0_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How can an online platform make things more transparent?</a:t>
            </a:r>
            <a:endParaRPr dirty="0"/>
          </a:p>
        </p:txBody>
      </p:sp>
      <p:sp>
        <p:nvSpPr>
          <p:cNvPr id="107" name="Google Shape;107;gf2626d9664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002822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f2626d9664_0_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How can an online platform make things more transparent?</a:t>
            </a:r>
            <a:endParaRPr dirty="0"/>
          </a:p>
        </p:txBody>
      </p:sp>
      <p:sp>
        <p:nvSpPr>
          <p:cNvPr id="107" name="Google Shape;107;gf2626d9664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571701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f2626d9664_0_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How can an online platform make things more transparent?</a:t>
            </a:r>
            <a:r>
              <a:rPr lang="en-US" b="0" i="0" dirty="0">
                <a:solidFill>
                  <a:srgbClr val="333333"/>
                </a:solidFill>
                <a:effectLst/>
                <a:latin typeface="Georgia" panose="02040502050405020303" pitchFamily="18" charset="0"/>
              </a:rPr>
              <a:t> (1) of the Proposed Rule required the risk assessment be written and include: (1) Criteria for the evaluation and categorization of identified security risks or threats the financial institution faces; (2) criteria for the assessment of the confidentiality, integrity, and availability of the financial institution's information systems and customer information, including the adequacy of the existing controls in the context of the identified risks or threats to the financial institution; and (3) requirements describing how identified risks will be mitigated or accepted based on the risk assessment and how the information security program will address the financial institution's risks.</a:t>
            </a:r>
            <a:endParaRPr dirty="0"/>
          </a:p>
        </p:txBody>
      </p:sp>
      <p:sp>
        <p:nvSpPr>
          <p:cNvPr id="107" name="Google Shape;107;gf2626d9664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079076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f2626d9664_0_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How can an online platform make things more transparent?</a:t>
            </a:r>
            <a:endParaRPr dirty="0"/>
          </a:p>
        </p:txBody>
      </p:sp>
      <p:sp>
        <p:nvSpPr>
          <p:cNvPr id="107" name="Google Shape;107;gf2626d9664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14079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f2626d9664_0_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t>How can an online platform make things more transparent?</a:t>
            </a:r>
            <a:endParaRPr dirty="0"/>
          </a:p>
        </p:txBody>
      </p:sp>
      <p:sp>
        <p:nvSpPr>
          <p:cNvPr id="107" name="Google Shape;107;gf2626d9664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89354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3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3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5" name="Google Shape;25;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6" name="Google Shape;26;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08332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41"/>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Arial"/>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41"/>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4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31" name="Google Shape;31;p4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32" name="Google Shape;32;p4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4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42"/>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42"/>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4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38" name="Google Shape;38;p4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39" name="Google Shape;39;p4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43"/>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43"/>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43"/>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43"/>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43"/>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4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47" name="Google Shape;47;p4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48" name="Google Shape;48;p4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4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4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52" name="Google Shape;52;p4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53" name="Google Shape;53;p4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4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4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4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4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59" name="Google Shape;59;p4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60" name="Google Shape;60;p4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4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46"/>
          <p:cNvSpPr>
            <a:spLocks noGrp="1"/>
          </p:cNvSpPr>
          <p:nvPr>
            <p:ph type="pic" idx="2"/>
          </p:nvPr>
        </p:nvSpPr>
        <p:spPr>
          <a:xfrm>
            <a:off x="5183188" y="987425"/>
            <a:ext cx="6172200" cy="4873625"/>
          </a:xfrm>
          <a:prstGeom prst="rect">
            <a:avLst/>
          </a:prstGeom>
          <a:noFill/>
          <a:ln>
            <a:noFill/>
          </a:ln>
        </p:spPr>
      </p:sp>
      <p:sp>
        <p:nvSpPr>
          <p:cNvPr id="64" name="Google Shape;64;p4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4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66" name="Google Shape;66;p4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67" name="Google Shape;67;p4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4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4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4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72" name="Google Shape;72;p4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73" name="Google Shape;73;p4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4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4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4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78" name="Google Shape;78;p4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79" name="Google Shape;79;p4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l="-4000" r="-4000"/>
          </a:stretch>
        </a:blipFill>
        <a:effectLst/>
      </p:bgPr>
    </p:bg>
    <p:spTree>
      <p:nvGrpSpPr>
        <p:cNvPr id="1" name="Shape 9"/>
        <p:cNvGrpSpPr/>
        <p:nvPr/>
      </p:nvGrpSpPr>
      <p:grpSpPr>
        <a:xfrm>
          <a:off x="0" y="0"/>
          <a:ext cx="0" cy="0"/>
          <a:chOff x="0" y="0"/>
          <a:chExt cx="0" cy="0"/>
        </a:xfrm>
      </p:grpSpPr>
      <p:sp>
        <p:nvSpPr>
          <p:cNvPr id="10" name="Google Shape;10;p3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3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dirty="0"/>
          </a:p>
        </p:txBody>
      </p:sp>
      <p:sp>
        <p:nvSpPr>
          <p:cNvPr id="13" name="Google Shape;13;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dirty="0"/>
          </a:p>
        </p:txBody>
      </p:sp>
      <p:sp>
        <p:nvSpPr>
          <p:cNvPr id="14" name="Google Shape;14;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dirty="0"/>
          </a:p>
        </p:txBody>
      </p:sp>
    </p:spTree>
  </p:cSld>
  <p:clrMap bg1="lt1" tx1="dk1" bg2="dk2"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hyperlink" Target="mailto:linda.robertson@adcocomunity.com" TargetMode="Externa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E43015B1-8FA5-6F45-9AE8-54A23FA2D398}"/>
              </a:ext>
            </a:extLst>
          </p:cNvPr>
          <p:cNvSpPr txBox="1">
            <a:spLocks/>
          </p:cNvSpPr>
          <p:nvPr/>
        </p:nvSpPr>
        <p:spPr>
          <a:xfrm>
            <a:off x="251927" y="4603726"/>
            <a:ext cx="11573489" cy="991938"/>
          </a:xfrm>
          <a:prstGeom prst="rect">
            <a:avLst/>
          </a:prstGeom>
        </p:spPr>
        <p:txBody>
          <a:bodyPr vert="horz" lIns="0" tIns="0" rIns="0" bIns="0" rtlCol="0" anchor="t">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cap="small" dirty="0">
                <a:solidFill>
                  <a:srgbClr val="FF0000"/>
                </a:solidFill>
              </a:rPr>
              <a:t>FTC Safeguards Rule UPDATE</a:t>
            </a:r>
          </a:p>
        </p:txBody>
      </p:sp>
      <p:sp>
        <p:nvSpPr>
          <p:cNvPr id="10" name="Text Placeholder 3">
            <a:extLst>
              <a:ext uri="{FF2B5EF4-FFF2-40B4-BE49-F238E27FC236}">
                <a16:creationId xmlns:a16="http://schemas.microsoft.com/office/drawing/2014/main" id="{A5B8BCA1-67CF-2A44-8058-7619CA60D12E}"/>
              </a:ext>
            </a:extLst>
          </p:cNvPr>
          <p:cNvSpPr txBox="1">
            <a:spLocks/>
          </p:cNvSpPr>
          <p:nvPr/>
        </p:nvSpPr>
        <p:spPr>
          <a:xfrm>
            <a:off x="608694" y="5567672"/>
            <a:ext cx="11048753" cy="296416"/>
          </a:xfrm>
          <a:prstGeom prst="rect">
            <a:avLst/>
          </a:prstGeom>
        </p:spPr>
        <p:txBody>
          <a:bodyPr vert="horz" lIns="0" tIns="0" rIns="0" bIns="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fi-FI" sz="1600" dirty="0">
              <a:solidFill>
                <a:schemeClr val="bg1"/>
              </a:solidFill>
              <a:latin typeface="Arial Narrow" panose="020B0604020202020204" pitchFamily="34" charset="0"/>
              <a:cs typeface="Arial Narrow" panose="020B0604020202020204" pitchFamily="34" charset="0"/>
            </a:endParaRPr>
          </a:p>
        </p:txBody>
      </p:sp>
      <p:sp>
        <p:nvSpPr>
          <p:cNvPr id="11" name="Text Placeholder 3">
            <a:extLst>
              <a:ext uri="{FF2B5EF4-FFF2-40B4-BE49-F238E27FC236}">
                <a16:creationId xmlns:a16="http://schemas.microsoft.com/office/drawing/2014/main" id="{7494BF0D-2980-D34B-855C-4DF1E56226D0}"/>
              </a:ext>
            </a:extLst>
          </p:cNvPr>
          <p:cNvSpPr txBox="1">
            <a:spLocks/>
          </p:cNvSpPr>
          <p:nvPr/>
        </p:nvSpPr>
        <p:spPr>
          <a:xfrm>
            <a:off x="9810422" y="6069874"/>
            <a:ext cx="1658768" cy="308708"/>
          </a:xfrm>
          <a:prstGeom prst="rect">
            <a:avLst/>
          </a:prstGeom>
        </p:spPr>
        <p:txBody>
          <a:bodyPr vert="horz" lIns="0" tIns="0" rIns="0" bIns="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r>
              <a:rPr lang="fi-FI" sz="1300" dirty="0">
                <a:solidFill>
                  <a:schemeClr val="bg1"/>
                </a:solidFill>
                <a:latin typeface="Arial Narrow" panose="020B0604020202020204" pitchFamily="34" charset="0"/>
                <a:cs typeface="Arial Narrow" panose="020B0604020202020204" pitchFamily="34" charset="0"/>
              </a:rPr>
              <a:t>October, 2022</a:t>
            </a:r>
          </a:p>
        </p:txBody>
      </p:sp>
    </p:spTree>
    <p:extLst>
      <p:ext uri="{BB962C8B-B14F-4D97-AF65-F5344CB8AC3E}">
        <p14:creationId xmlns:p14="http://schemas.microsoft.com/office/powerpoint/2010/main" val="17460302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08"/>
        <p:cNvGrpSpPr/>
        <p:nvPr/>
      </p:nvGrpSpPr>
      <p:grpSpPr>
        <a:xfrm>
          <a:off x="0" y="0"/>
          <a:ext cx="0" cy="0"/>
          <a:chOff x="0" y="0"/>
          <a:chExt cx="0" cy="0"/>
        </a:xfrm>
      </p:grpSpPr>
      <p:sp useBgFill="1">
        <p:nvSpPr>
          <p:cNvPr id="115" name="Rectangle 114">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Freeform: Shape 116">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Google Shape;109;gf2626d9664_0_3"/>
          <p:cNvSpPr txBox="1">
            <a:spLocks noGrp="1"/>
          </p:cNvSpPr>
          <p:nvPr>
            <p:ph type="title"/>
          </p:nvPr>
        </p:nvSpPr>
        <p:spPr>
          <a:xfrm>
            <a:off x="686834" y="1153572"/>
            <a:ext cx="3200400" cy="4461163"/>
          </a:xfrm>
          <a:prstGeom prst="rect">
            <a:avLst/>
          </a:prstGeom>
        </p:spPr>
        <p:txBody>
          <a:bodyPr spcFirstLastPara="1" lIns="91425" tIns="45700" rIns="91425" bIns="45700" anchorCtr="0">
            <a:normAutofit/>
          </a:bodyPr>
          <a:lstStyle/>
          <a:p>
            <a:pPr marL="0" lvl="0" indent="0" rtl="0">
              <a:spcBef>
                <a:spcPts val="0"/>
              </a:spcBef>
              <a:spcAft>
                <a:spcPts val="0"/>
              </a:spcAft>
              <a:buClr>
                <a:srgbClr val="D92429"/>
              </a:buClr>
              <a:buSzPts val="3600"/>
              <a:buNone/>
            </a:pPr>
            <a:r>
              <a:rPr lang="en-US" sz="3700" dirty="0">
                <a:solidFill>
                  <a:srgbClr val="FFFFFF"/>
                </a:solidFill>
              </a:rPr>
              <a:t>Step Four: Draft a Revised ISP</a:t>
            </a:r>
            <a:endParaRPr lang="en-US" sz="3700" b="1" u="sng" dirty="0">
              <a:solidFill>
                <a:srgbClr val="FFFFFF"/>
              </a:solidFill>
            </a:endParaRPr>
          </a:p>
        </p:txBody>
      </p:sp>
      <p:sp>
        <p:nvSpPr>
          <p:cNvPr id="119" name="Arc 118">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10" name="Google Shape;110;gf2626d9664_0_3"/>
          <p:cNvSpPr txBox="1">
            <a:spLocks noGrp="1"/>
          </p:cNvSpPr>
          <p:nvPr>
            <p:ph type="body" idx="1"/>
          </p:nvPr>
        </p:nvSpPr>
        <p:spPr>
          <a:xfrm>
            <a:off x="4167272" y="591343"/>
            <a:ext cx="6906491" cy="5585619"/>
          </a:xfrm>
          <a:prstGeom prst="rect">
            <a:avLst/>
          </a:prstGeom>
        </p:spPr>
        <p:txBody>
          <a:bodyPr spcFirstLastPara="1" lIns="91425" tIns="45700" rIns="91425" bIns="45700" anchor="ctr" anchorCtr="0">
            <a:noAutofit/>
          </a:bodyPr>
          <a:lstStyle/>
          <a:p>
            <a:r>
              <a:rPr lang="en-US" sz="2400" dirty="0"/>
              <a:t>Use your current Safeguards Information Security Program (ISP) as a starting point</a:t>
            </a:r>
          </a:p>
          <a:p>
            <a:r>
              <a:rPr lang="en-US" sz="2400" dirty="0"/>
              <a:t>Include required ISP elements from Step Five</a:t>
            </a:r>
          </a:p>
          <a:p>
            <a:r>
              <a:rPr lang="en-US" sz="2400" dirty="0"/>
              <a:t>Identify risks and controls for each location and person you identified in Step One</a:t>
            </a:r>
          </a:p>
          <a:p>
            <a:r>
              <a:rPr lang="en-US" sz="2400" dirty="0"/>
              <a:t>E.g., Develop a Safeguards Amendment for service provider contracts</a:t>
            </a:r>
          </a:p>
          <a:p>
            <a:r>
              <a:rPr lang="en-US" sz="2400" dirty="0"/>
              <a:t>E.g.,  Cause any internal server containing NPI to be stand alone and not connected to the Internet</a:t>
            </a:r>
          </a:p>
          <a:p>
            <a:r>
              <a:rPr lang="en-US" sz="2400" dirty="0"/>
              <a:t>Identify risks you are willing to assume because the cost of mitigation is prohibitive in relation to the risk identified</a:t>
            </a:r>
          </a:p>
          <a:p>
            <a:r>
              <a:rPr lang="en-US" sz="2400" dirty="0"/>
              <a:t>Include a requirement to wipe data from vehicles you acquire and for rental vehicles</a:t>
            </a:r>
          </a:p>
        </p:txBody>
      </p:sp>
    </p:spTree>
    <p:extLst>
      <p:ext uri="{BB962C8B-B14F-4D97-AF65-F5344CB8AC3E}">
        <p14:creationId xmlns:p14="http://schemas.microsoft.com/office/powerpoint/2010/main" val="282507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08"/>
        <p:cNvGrpSpPr/>
        <p:nvPr/>
      </p:nvGrpSpPr>
      <p:grpSpPr>
        <a:xfrm>
          <a:off x="0" y="0"/>
          <a:ext cx="0" cy="0"/>
          <a:chOff x="0" y="0"/>
          <a:chExt cx="0" cy="0"/>
        </a:xfrm>
      </p:grpSpPr>
      <p:sp useBgFill="1">
        <p:nvSpPr>
          <p:cNvPr id="115" name="Rectangle 114">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Freeform: Shape 116">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Google Shape;109;gf2626d9664_0_3"/>
          <p:cNvSpPr txBox="1">
            <a:spLocks noGrp="1"/>
          </p:cNvSpPr>
          <p:nvPr>
            <p:ph type="title"/>
          </p:nvPr>
        </p:nvSpPr>
        <p:spPr>
          <a:xfrm>
            <a:off x="686834" y="1153572"/>
            <a:ext cx="3200400" cy="4461163"/>
          </a:xfrm>
          <a:prstGeom prst="rect">
            <a:avLst/>
          </a:prstGeom>
        </p:spPr>
        <p:txBody>
          <a:bodyPr spcFirstLastPara="1" lIns="91425" tIns="45700" rIns="91425" bIns="45700" anchorCtr="0">
            <a:normAutofit/>
          </a:bodyPr>
          <a:lstStyle/>
          <a:p>
            <a:pPr marL="0" lvl="0" indent="0" rtl="0">
              <a:spcBef>
                <a:spcPts val="0"/>
              </a:spcBef>
              <a:spcAft>
                <a:spcPts val="0"/>
              </a:spcAft>
              <a:buClr>
                <a:srgbClr val="D92429"/>
              </a:buClr>
              <a:buSzPts val="3600"/>
              <a:buNone/>
            </a:pPr>
            <a:r>
              <a:rPr lang="en-US" sz="3700" dirty="0">
                <a:solidFill>
                  <a:srgbClr val="FFFFFF"/>
                </a:solidFill>
              </a:rPr>
              <a:t>Step Five: The FTC Safeguards Rule’s Specific Requirements for Your ISP</a:t>
            </a:r>
            <a:endParaRPr lang="en-US" sz="3700" b="1" u="sng" dirty="0">
              <a:solidFill>
                <a:srgbClr val="FFFFFF"/>
              </a:solidFill>
            </a:endParaRPr>
          </a:p>
        </p:txBody>
      </p:sp>
      <p:sp>
        <p:nvSpPr>
          <p:cNvPr id="119" name="Arc 118">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10" name="Google Shape;110;gf2626d9664_0_3"/>
          <p:cNvSpPr txBox="1">
            <a:spLocks noGrp="1"/>
          </p:cNvSpPr>
          <p:nvPr>
            <p:ph type="body" idx="1"/>
          </p:nvPr>
        </p:nvSpPr>
        <p:spPr>
          <a:xfrm>
            <a:off x="4447308" y="591344"/>
            <a:ext cx="6906491" cy="5585619"/>
          </a:xfrm>
          <a:prstGeom prst="rect">
            <a:avLst/>
          </a:prstGeom>
        </p:spPr>
        <p:txBody>
          <a:bodyPr spcFirstLastPara="1" lIns="91425" tIns="45700" rIns="91425" bIns="45700" anchor="ctr" anchorCtr="0">
            <a:normAutofit fontScale="92500" lnSpcReduction="20000"/>
          </a:bodyPr>
          <a:lstStyle/>
          <a:p>
            <a:r>
              <a:rPr lang="en-US" dirty="0"/>
              <a:t>Must encrypt all customer data at all times, both in motion to external networks and at rest</a:t>
            </a:r>
          </a:p>
          <a:p>
            <a:r>
              <a:rPr lang="en-US" dirty="0"/>
              <a:t>Must adopt “multi-factor authentication” for access to NPI</a:t>
            </a:r>
          </a:p>
          <a:p>
            <a:r>
              <a:rPr lang="en-US" dirty="0"/>
              <a:t>Must limit access to NPI in electronic and physical form</a:t>
            </a:r>
          </a:p>
          <a:p>
            <a:pPr lvl="1"/>
            <a:r>
              <a:rPr lang="en-US" dirty="0"/>
              <a:t>“Least privilege” access -  only persons with a need to know can access NPI </a:t>
            </a:r>
          </a:p>
          <a:p>
            <a:pPr lvl="1"/>
            <a:r>
              <a:rPr lang="en-US" dirty="0"/>
              <a:t>Must keep an electronic record of who accesses customer information and when (audit trails) and monitor user behavior </a:t>
            </a:r>
          </a:p>
          <a:p>
            <a:r>
              <a:rPr lang="en-US" dirty="0"/>
              <a:t>Adopt procedures for change management  -  Must evaluate the security of existing and new software and systems</a:t>
            </a:r>
          </a:p>
          <a:p>
            <a:r>
              <a:rPr lang="en-US" dirty="0"/>
              <a:t>Which of these requirements can be outsourced or delegated?</a:t>
            </a:r>
          </a:p>
        </p:txBody>
      </p:sp>
    </p:spTree>
    <p:extLst>
      <p:ext uri="{BB962C8B-B14F-4D97-AF65-F5344CB8AC3E}">
        <p14:creationId xmlns:p14="http://schemas.microsoft.com/office/powerpoint/2010/main" val="1789381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08"/>
        <p:cNvGrpSpPr/>
        <p:nvPr/>
      </p:nvGrpSpPr>
      <p:grpSpPr>
        <a:xfrm>
          <a:off x="0" y="0"/>
          <a:ext cx="0" cy="0"/>
          <a:chOff x="0" y="0"/>
          <a:chExt cx="0" cy="0"/>
        </a:xfrm>
      </p:grpSpPr>
      <p:sp useBgFill="1">
        <p:nvSpPr>
          <p:cNvPr id="115" name="Rectangle 114">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Freeform: Shape 116">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Google Shape;109;gf2626d9664_0_3"/>
          <p:cNvSpPr txBox="1">
            <a:spLocks noGrp="1"/>
          </p:cNvSpPr>
          <p:nvPr>
            <p:ph type="title"/>
          </p:nvPr>
        </p:nvSpPr>
        <p:spPr>
          <a:xfrm>
            <a:off x="688743" y="1153571"/>
            <a:ext cx="3200400" cy="4461163"/>
          </a:xfrm>
          <a:prstGeom prst="rect">
            <a:avLst/>
          </a:prstGeom>
        </p:spPr>
        <p:txBody>
          <a:bodyPr spcFirstLastPara="1" lIns="91425" tIns="45700" rIns="91425" bIns="45700" anchorCtr="0">
            <a:normAutofit/>
          </a:bodyPr>
          <a:lstStyle/>
          <a:p>
            <a:pPr marL="0" lvl="0" indent="0" rtl="0">
              <a:spcBef>
                <a:spcPts val="0"/>
              </a:spcBef>
              <a:spcAft>
                <a:spcPts val="0"/>
              </a:spcAft>
              <a:buClr>
                <a:srgbClr val="D92429"/>
              </a:buClr>
              <a:buSzPts val="3600"/>
              <a:buNone/>
            </a:pPr>
            <a:r>
              <a:rPr lang="en-US" dirty="0">
                <a:solidFill>
                  <a:srgbClr val="FFFFFF"/>
                </a:solidFill>
              </a:rPr>
              <a:t>Step Six: Perform Safeguards Testing Using Trusted IT Companies</a:t>
            </a:r>
            <a:endParaRPr lang="en-US" b="1" u="sng" dirty="0">
              <a:solidFill>
                <a:srgbClr val="FFFFFF"/>
              </a:solidFill>
            </a:endParaRPr>
          </a:p>
        </p:txBody>
      </p:sp>
      <p:sp>
        <p:nvSpPr>
          <p:cNvPr id="119" name="Arc 118">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10" name="Google Shape;110;gf2626d9664_0_3"/>
          <p:cNvSpPr txBox="1">
            <a:spLocks noGrp="1"/>
          </p:cNvSpPr>
          <p:nvPr>
            <p:ph type="body" idx="1"/>
          </p:nvPr>
        </p:nvSpPr>
        <p:spPr>
          <a:xfrm>
            <a:off x="4447308" y="591344"/>
            <a:ext cx="6906491" cy="5585619"/>
          </a:xfrm>
          <a:prstGeom prst="rect">
            <a:avLst/>
          </a:prstGeom>
        </p:spPr>
        <p:txBody>
          <a:bodyPr spcFirstLastPara="1" lIns="91425" tIns="45700" rIns="91425" bIns="45700" anchor="ctr" anchorCtr="0">
            <a:normAutofit/>
          </a:bodyPr>
          <a:lstStyle/>
          <a:p>
            <a:r>
              <a:rPr lang="en-US" sz="2200" dirty="0"/>
              <a:t>System penetration testing (“white hat” hacker attempts to break in) must be done at least annually if you don’t do continuous monitoring</a:t>
            </a:r>
          </a:p>
          <a:p>
            <a:r>
              <a:rPr lang="en-US" sz="2200" dirty="0"/>
              <a:t>This test should identify compromised systems, workstations, and devices </a:t>
            </a:r>
          </a:p>
          <a:p>
            <a:r>
              <a:rPr lang="en-US" sz="2200" dirty="0"/>
              <a:t>Run vulnerability scans at least twice per year and after events having a material impact on your program such as a security event</a:t>
            </a:r>
          </a:p>
          <a:p>
            <a:r>
              <a:rPr lang="en-US" sz="2200" dirty="0"/>
              <a:t>This test should identify holes in your system that an intruder can exploit</a:t>
            </a:r>
          </a:p>
          <a:p>
            <a:r>
              <a:rPr lang="en-US" sz="2200" dirty="0"/>
              <a:t>Use phishing tests to increase employee awareness of best email and Internet practices</a:t>
            </a:r>
          </a:p>
          <a:p>
            <a:r>
              <a:rPr lang="en-US" sz="2200" dirty="0"/>
              <a:t> Other tests depending on circumstances</a:t>
            </a:r>
          </a:p>
        </p:txBody>
      </p:sp>
    </p:spTree>
    <p:extLst>
      <p:ext uri="{BB962C8B-B14F-4D97-AF65-F5344CB8AC3E}">
        <p14:creationId xmlns:p14="http://schemas.microsoft.com/office/powerpoint/2010/main" val="651927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08"/>
        <p:cNvGrpSpPr/>
        <p:nvPr/>
      </p:nvGrpSpPr>
      <p:grpSpPr>
        <a:xfrm>
          <a:off x="0" y="0"/>
          <a:ext cx="0" cy="0"/>
          <a:chOff x="0" y="0"/>
          <a:chExt cx="0" cy="0"/>
        </a:xfrm>
      </p:grpSpPr>
      <p:sp useBgFill="1">
        <p:nvSpPr>
          <p:cNvPr id="115" name="Rectangle 114">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Freeform: Shape 116">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Google Shape;109;gf2626d9664_0_3"/>
          <p:cNvSpPr txBox="1">
            <a:spLocks noGrp="1"/>
          </p:cNvSpPr>
          <p:nvPr>
            <p:ph type="title"/>
          </p:nvPr>
        </p:nvSpPr>
        <p:spPr>
          <a:xfrm>
            <a:off x="686834" y="1153572"/>
            <a:ext cx="3200400" cy="4461163"/>
          </a:xfrm>
          <a:prstGeom prst="rect">
            <a:avLst/>
          </a:prstGeom>
        </p:spPr>
        <p:txBody>
          <a:bodyPr spcFirstLastPara="1" lIns="91425" tIns="45700" rIns="91425" bIns="45700" anchorCtr="0">
            <a:normAutofit/>
          </a:bodyPr>
          <a:lstStyle/>
          <a:p>
            <a:pPr marL="0" lvl="0" indent="0" rtl="0">
              <a:spcBef>
                <a:spcPts val="0"/>
              </a:spcBef>
              <a:spcAft>
                <a:spcPts val="0"/>
              </a:spcAft>
              <a:buClr>
                <a:srgbClr val="D92429"/>
              </a:buClr>
              <a:buSzPts val="3600"/>
              <a:buNone/>
            </a:pPr>
            <a:r>
              <a:rPr lang="en-US" sz="3700" dirty="0">
                <a:solidFill>
                  <a:srgbClr val="FFFFFF"/>
                </a:solidFill>
              </a:rPr>
              <a:t>Step Seven: Select and Manage Service Providers</a:t>
            </a:r>
            <a:endParaRPr lang="en-US" sz="3700" b="1" u="sng" dirty="0">
              <a:solidFill>
                <a:srgbClr val="FFFFFF"/>
              </a:solidFill>
            </a:endParaRPr>
          </a:p>
        </p:txBody>
      </p:sp>
      <p:sp>
        <p:nvSpPr>
          <p:cNvPr id="119" name="Arc 118">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10" name="Google Shape;110;gf2626d9664_0_3"/>
          <p:cNvSpPr txBox="1">
            <a:spLocks noGrp="1"/>
          </p:cNvSpPr>
          <p:nvPr>
            <p:ph type="body" idx="1"/>
          </p:nvPr>
        </p:nvSpPr>
        <p:spPr>
          <a:xfrm>
            <a:off x="4447308" y="591344"/>
            <a:ext cx="6906491" cy="5585619"/>
          </a:xfrm>
          <a:prstGeom prst="rect">
            <a:avLst/>
          </a:prstGeom>
        </p:spPr>
        <p:txBody>
          <a:bodyPr spcFirstLastPara="1" lIns="91425" tIns="45700" rIns="91425" bIns="45700" anchor="ctr" anchorCtr="0">
            <a:normAutofit/>
          </a:bodyPr>
          <a:lstStyle/>
          <a:p>
            <a:r>
              <a:rPr lang="en-US" dirty="0"/>
              <a:t>Need to select and manage the service providers that can access your system or that maintain or have access to NPI</a:t>
            </a:r>
          </a:p>
          <a:p>
            <a:r>
              <a:rPr lang="en-US" dirty="0"/>
              <a:t>Service providers must contractually agree to safeguard customer information and you must do due diligence on service providers</a:t>
            </a:r>
          </a:p>
          <a:p>
            <a:pPr lvl="1"/>
            <a:r>
              <a:rPr lang="en-US" sz="2600" dirty="0"/>
              <a:t>Send a Safeguards Amendment to each service provider with NPI access</a:t>
            </a:r>
          </a:p>
          <a:p>
            <a:r>
              <a:rPr lang="en-US" dirty="0"/>
              <a:t>Dealers must periodically assess service providers “based on the risk they present and the continued adequacy of their safeguards.”</a:t>
            </a:r>
          </a:p>
        </p:txBody>
      </p:sp>
    </p:spTree>
    <p:extLst>
      <p:ext uri="{BB962C8B-B14F-4D97-AF65-F5344CB8AC3E}">
        <p14:creationId xmlns:p14="http://schemas.microsoft.com/office/powerpoint/2010/main" val="2381716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08"/>
        <p:cNvGrpSpPr/>
        <p:nvPr/>
      </p:nvGrpSpPr>
      <p:grpSpPr>
        <a:xfrm>
          <a:off x="0" y="0"/>
          <a:ext cx="0" cy="0"/>
          <a:chOff x="0" y="0"/>
          <a:chExt cx="0" cy="0"/>
        </a:xfrm>
      </p:grpSpPr>
      <p:sp useBgFill="1">
        <p:nvSpPr>
          <p:cNvPr id="115" name="Rectangle 114">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Freeform: Shape 116">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Google Shape;109;gf2626d9664_0_3"/>
          <p:cNvSpPr txBox="1">
            <a:spLocks noGrp="1"/>
          </p:cNvSpPr>
          <p:nvPr>
            <p:ph type="title"/>
          </p:nvPr>
        </p:nvSpPr>
        <p:spPr>
          <a:xfrm>
            <a:off x="686834" y="1153572"/>
            <a:ext cx="3200400" cy="4461163"/>
          </a:xfrm>
          <a:prstGeom prst="rect">
            <a:avLst/>
          </a:prstGeom>
        </p:spPr>
        <p:txBody>
          <a:bodyPr spcFirstLastPara="1" lIns="91425" tIns="45700" rIns="91425" bIns="45700" anchorCtr="0">
            <a:normAutofit/>
          </a:bodyPr>
          <a:lstStyle/>
          <a:p>
            <a:pPr marL="0" lvl="0" indent="0" rtl="0">
              <a:spcBef>
                <a:spcPts val="0"/>
              </a:spcBef>
              <a:spcAft>
                <a:spcPts val="0"/>
              </a:spcAft>
              <a:buClr>
                <a:srgbClr val="D92429"/>
              </a:buClr>
              <a:buSzPts val="3600"/>
              <a:buNone/>
            </a:pPr>
            <a:r>
              <a:rPr lang="en-US" sz="3700" dirty="0">
                <a:solidFill>
                  <a:srgbClr val="FFFFFF"/>
                </a:solidFill>
              </a:rPr>
              <a:t>Step Eight: Employee Security Training</a:t>
            </a:r>
            <a:endParaRPr lang="en-US" sz="3700" b="1" u="sng" dirty="0">
              <a:solidFill>
                <a:srgbClr val="FFFFFF"/>
              </a:solidFill>
            </a:endParaRPr>
          </a:p>
        </p:txBody>
      </p:sp>
      <p:sp>
        <p:nvSpPr>
          <p:cNvPr id="119" name="Arc 118">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10" name="Google Shape;110;gf2626d9664_0_3"/>
          <p:cNvSpPr txBox="1">
            <a:spLocks noGrp="1"/>
          </p:cNvSpPr>
          <p:nvPr>
            <p:ph type="body" idx="1"/>
          </p:nvPr>
        </p:nvSpPr>
        <p:spPr>
          <a:xfrm>
            <a:off x="4447308" y="591344"/>
            <a:ext cx="6906491" cy="5585619"/>
          </a:xfrm>
          <a:prstGeom prst="rect">
            <a:avLst/>
          </a:prstGeom>
        </p:spPr>
        <p:txBody>
          <a:bodyPr spcFirstLastPara="1" lIns="91425" tIns="45700" rIns="91425" bIns="45700" anchor="ctr" anchorCtr="0">
            <a:normAutofit/>
          </a:bodyPr>
          <a:lstStyle/>
          <a:p>
            <a:r>
              <a:rPr lang="en-US" dirty="0"/>
              <a:t>This training requirement includes four components: </a:t>
            </a:r>
          </a:p>
          <a:p>
            <a:pPr lvl="1"/>
            <a:r>
              <a:rPr lang="en-US" dirty="0"/>
              <a:t>(1) general employee information security training</a:t>
            </a:r>
          </a:p>
          <a:p>
            <a:pPr lvl="1"/>
            <a:r>
              <a:rPr lang="en-US" dirty="0"/>
              <a:t>(2) use of qualified information security personnel</a:t>
            </a:r>
          </a:p>
          <a:p>
            <a:pPr lvl="1"/>
            <a:r>
              <a:rPr lang="en-US" dirty="0"/>
              <a:t>(3) specific and additional training for information security personnel; and </a:t>
            </a:r>
          </a:p>
          <a:p>
            <a:pPr lvl="1"/>
            <a:r>
              <a:rPr lang="en-US" dirty="0"/>
              <a:t>(4) verification that security personnel are taking steps to maintain their current knowledge on security issues</a:t>
            </a:r>
          </a:p>
          <a:p>
            <a:r>
              <a:rPr lang="en-US" dirty="0"/>
              <a:t>The training requirement extends to service providers that will have access to your systems or NPI</a:t>
            </a:r>
          </a:p>
        </p:txBody>
      </p:sp>
    </p:spTree>
    <p:extLst>
      <p:ext uri="{BB962C8B-B14F-4D97-AF65-F5344CB8AC3E}">
        <p14:creationId xmlns:p14="http://schemas.microsoft.com/office/powerpoint/2010/main" val="3450522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56"/>
        <p:cNvGrpSpPr/>
        <p:nvPr/>
      </p:nvGrpSpPr>
      <p:grpSpPr>
        <a:xfrm>
          <a:off x="0" y="0"/>
          <a:ext cx="0" cy="0"/>
          <a:chOff x="0" y="0"/>
          <a:chExt cx="0" cy="0"/>
        </a:xfrm>
      </p:grpSpPr>
      <p:sp useBgFill="1">
        <p:nvSpPr>
          <p:cNvPr id="99" name="Rectangle 98">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Freeform: Shape 100">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Google Shape;157;gf31472ad7e_0_0"/>
          <p:cNvSpPr txBox="1">
            <a:spLocks noGrp="1"/>
          </p:cNvSpPr>
          <p:nvPr>
            <p:ph type="title"/>
          </p:nvPr>
        </p:nvSpPr>
        <p:spPr>
          <a:xfrm>
            <a:off x="686834" y="1153572"/>
            <a:ext cx="3200400" cy="4461163"/>
          </a:xfrm>
          <a:prstGeom prst="rect">
            <a:avLst/>
          </a:prstGeom>
        </p:spPr>
        <p:txBody>
          <a:bodyPr spcFirstLastPara="1" lIns="91425" tIns="45700" rIns="91425" bIns="45700" anchorCtr="0">
            <a:normAutofit/>
          </a:bodyPr>
          <a:lstStyle/>
          <a:p>
            <a:pPr marL="0" lvl="0" indent="0" rtl="0">
              <a:spcBef>
                <a:spcPts val="0"/>
              </a:spcBef>
              <a:spcAft>
                <a:spcPts val="0"/>
              </a:spcAft>
              <a:buClr>
                <a:srgbClr val="D92429"/>
              </a:buClr>
              <a:buSzPts val="3600"/>
              <a:buNone/>
            </a:pPr>
            <a:r>
              <a:rPr lang="en-US" dirty="0">
                <a:solidFill>
                  <a:srgbClr val="FFFFFF"/>
                </a:solidFill>
              </a:rPr>
              <a:t>Step Nine: Incident Response Plan</a:t>
            </a:r>
          </a:p>
        </p:txBody>
      </p:sp>
      <p:sp>
        <p:nvSpPr>
          <p:cNvPr id="103" name="Arc 102">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58" name="Google Shape;158;gf31472ad7e_0_0"/>
          <p:cNvSpPr txBox="1">
            <a:spLocks noGrp="1"/>
          </p:cNvSpPr>
          <p:nvPr>
            <p:ph type="body" idx="1"/>
          </p:nvPr>
        </p:nvSpPr>
        <p:spPr>
          <a:xfrm>
            <a:off x="4447308" y="591344"/>
            <a:ext cx="6906491" cy="5585619"/>
          </a:xfrm>
          <a:prstGeom prst="rect">
            <a:avLst/>
          </a:prstGeom>
        </p:spPr>
        <p:txBody>
          <a:bodyPr spcFirstLastPara="1" lIns="91425" tIns="45700" rIns="91425" bIns="45700" anchor="ctr" anchorCtr="0">
            <a:normAutofit fontScale="92500" lnSpcReduction="20000"/>
          </a:bodyPr>
          <a:lstStyle/>
          <a:p>
            <a:pPr marL="457200" lvl="0" indent="-412750" rtl="0">
              <a:spcBef>
                <a:spcPts val="0"/>
              </a:spcBef>
              <a:spcAft>
                <a:spcPts val="600"/>
              </a:spcAft>
              <a:buSzPts val="2900"/>
              <a:buChar char="•"/>
            </a:pPr>
            <a:r>
              <a:rPr lang="en-US" dirty="0"/>
              <a:t>Establish a written security incident response plan designed to promptly respond to, and recover from, any security event materially affecting NPI</a:t>
            </a:r>
          </a:p>
          <a:p>
            <a:pPr marL="457200" lvl="0" indent="-412750" rtl="0">
              <a:spcBef>
                <a:spcPts val="0"/>
              </a:spcBef>
              <a:spcAft>
                <a:spcPts val="600"/>
              </a:spcAft>
              <a:buSzPts val="2900"/>
              <a:buChar char="•"/>
            </a:pPr>
            <a:r>
              <a:rPr lang="en-US" dirty="0"/>
              <a:t>Identify response processes and individuals responsible for all aspects of responding. Include documentation and reporting requirements for a security event.  Work with your Qualified Individual on this.</a:t>
            </a:r>
          </a:p>
          <a:p>
            <a:pPr marL="457200" lvl="0" indent="-412750" rtl="0">
              <a:spcBef>
                <a:spcPts val="0"/>
              </a:spcBef>
              <a:spcAft>
                <a:spcPts val="600"/>
              </a:spcAft>
              <a:buSzPts val="2900"/>
              <a:buChar char="•"/>
            </a:pPr>
            <a:r>
              <a:rPr lang="en-US" dirty="0"/>
              <a:t>Have a plan for internal and external communications</a:t>
            </a:r>
          </a:p>
          <a:p>
            <a:pPr marL="457200" lvl="0" indent="-412750" rtl="0">
              <a:spcBef>
                <a:spcPts val="0"/>
              </a:spcBef>
              <a:spcAft>
                <a:spcPts val="600"/>
              </a:spcAft>
              <a:buSzPts val="2900"/>
              <a:buChar char="•"/>
            </a:pPr>
            <a:r>
              <a:rPr lang="en-US" dirty="0"/>
              <a:t>Retain necessary vendors (E.g., Legal, PR, breach management companies)</a:t>
            </a:r>
          </a:p>
          <a:p>
            <a:pPr marL="457200" lvl="0" indent="-412750" rtl="0">
              <a:spcBef>
                <a:spcPts val="0"/>
              </a:spcBef>
              <a:spcAft>
                <a:spcPts val="600"/>
              </a:spcAft>
              <a:buSzPts val="2900"/>
              <a:buChar char="•"/>
            </a:pPr>
            <a:r>
              <a:rPr lang="en-US" dirty="0"/>
              <a:t>Do a mock test of the incident response plan at least once per year</a:t>
            </a:r>
          </a:p>
          <a:p>
            <a:pPr marL="457200" lvl="0" indent="-412750" rtl="0">
              <a:spcBef>
                <a:spcPts val="0"/>
              </a:spcBef>
              <a:spcAft>
                <a:spcPts val="600"/>
              </a:spcAft>
              <a:buSzPts val="2900"/>
              <a:buChar char="•"/>
            </a:pPr>
            <a:r>
              <a:rPr lang="en-US" dirty="0"/>
              <a:t>Good to do this in connection with vulnerability tests (Step Six)</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56"/>
        <p:cNvGrpSpPr/>
        <p:nvPr/>
      </p:nvGrpSpPr>
      <p:grpSpPr>
        <a:xfrm>
          <a:off x="0" y="0"/>
          <a:ext cx="0" cy="0"/>
          <a:chOff x="0" y="0"/>
          <a:chExt cx="0" cy="0"/>
        </a:xfrm>
      </p:grpSpPr>
      <p:sp useBgFill="1">
        <p:nvSpPr>
          <p:cNvPr id="99" name="Rectangle 98">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Freeform: Shape 100">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Google Shape;157;gf31472ad7e_0_0"/>
          <p:cNvSpPr txBox="1">
            <a:spLocks noGrp="1"/>
          </p:cNvSpPr>
          <p:nvPr>
            <p:ph type="title"/>
          </p:nvPr>
        </p:nvSpPr>
        <p:spPr>
          <a:xfrm>
            <a:off x="686834" y="1153572"/>
            <a:ext cx="3200400" cy="4461163"/>
          </a:xfrm>
          <a:prstGeom prst="rect">
            <a:avLst/>
          </a:prstGeom>
        </p:spPr>
        <p:txBody>
          <a:bodyPr spcFirstLastPara="1" lIns="91425" tIns="45700" rIns="91425" bIns="45700" anchorCtr="0">
            <a:normAutofit/>
          </a:bodyPr>
          <a:lstStyle/>
          <a:p>
            <a:pPr marL="0" lvl="0" indent="0" rtl="0">
              <a:spcBef>
                <a:spcPts val="0"/>
              </a:spcBef>
              <a:spcAft>
                <a:spcPts val="0"/>
              </a:spcAft>
              <a:buClr>
                <a:srgbClr val="D92429"/>
              </a:buClr>
              <a:buSzPts val="3600"/>
              <a:buNone/>
            </a:pPr>
            <a:r>
              <a:rPr lang="en-US" dirty="0">
                <a:solidFill>
                  <a:srgbClr val="FFFFFF"/>
                </a:solidFill>
              </a:rPr>
              <a:t>Step Ten: Adopt NPI Disposal and Other Necessary Policies</a:t>
            </a:r>
          </a:p>
        </p:txBody>
      </p:sp>
      <p:sp>
        <p:nvSpPr>
          <p:cNvPr id="103" name="Arc 102">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58" name="Google Shape;158;gf31472ad7e_0_0"/>
          <p:cNvSpPr txBox="1">
            <a:spLocks noGrp="1"/>
          </p:cNvSpPr>
          <p:nvPr>
            <p:ph type="body" idx="1"/>
          </p:nvPr>
        </p:nvSpPr>
        <p:spPr>
          <a:xfrm>
            <a:off x="4447308" y="591344"/>
            <a:ext cx="6906491" cy="5585619"/>
          </a:xfrm>
          <a:prstGeom prst="rect">
            <a:avLst/>
          </a:prstGeom>
        </p:spPr>
        <p:txBody>
          <a:bodyPr spcFirstLastPara="1" lIns="91425" tIns="45700" rIns="91425" bIns="45700" anchor="ctr" anchorCtr="0">
            <a:normAutofit fontScale="92500" lnSpcReduction="10000"/>
          </a:bodyPr>
          <a:lstStyle/>
          <a:p>
            <a:r>
              <a:rPr lang="en-US" dirty="0"/>
              <a:t>Develop a policy for the secure disposal of customer information that is no longer necessary for business operations or other legitimate business purposes</a:t>
            </a:r>
          </a:p>
          <a:p>
            <a:r>
              <a:rPr lang="en-US" dirty="0"/>
              <a:t>The Rule requires deletion of customer information two years after the last time the information is used in connection with providing a product or service to the customer, unless the information is required for a legitimate business purpose </a:t>
            </a:r>
          </a:p>
          <a:p>
            <a:pPr lvl="1"/>
            <a:r>
              <a:rPr lang="en-US" dirty="0"/>
              <a:t>State law may require a longer information retention period</a:t>
            </a:r>
          </a:p>
          <a:p>
            <a:r>
              <a:rPr lang="en-US" dirty="0"/>
              <a:t>Other policies include Internet acceptable usage, social media, system backup, passwords, remote access, guest access, and physical security</a:t>
            </a:r>
          </a:p>
        </p:txBody>
      </p:sp>
    </p:spTree>
    <p:extLst>
      <p:ext uri="{BB962C8B-B14F-4D97-AF65-F5344CB8AC3E}">
        <p14:creationId xmlns:p14="http://schemas.microsoft.com/office/powerpoint/2010/main" val="3605871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56"/>
        <p:cNvGrpSpPr/>
        <p:nvPr/>
      </p:nvGrpSpPr>
      <p:grpSpPr>
        <a:xfrm>
          <a:off x="0" y="0"/>
          <a:ext cx="0" cy="0"/>
          <a:chOff x="0" y="0"/>
          <a:chExt cx="0" cy="0"/>
        </a:xfrm>
      </p:grpSpPr>
      <p:sp useBgFill="1">
        <p:nvSpPr>
          <p:cNvPr id="99" name="Rectangle 98">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Freeform: Shape 100">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Google Shape;157;gf31472ad7e_0_0"/>
          <p:cNvSpPr txBox="1">
            <a:spLocks noGrp="1"/>
          </p:cNvSpPr>
          <p:nvPr>
            <p:ph type="title"/>
          </p:nvPr>
        </p:nvSpPr>
        <p:spPr>
          <a:xfrm>
            <a:off x="267110" y="1153571"/>
            <a:ext cx="3200400" cy="4461163"/>
          </a:xfrm>
          <a:prstGeom prst="rect">
            <a:avLst/>
          </a:prstGeom>
        </p:spPr>
        <p:txBody>
          <a:bodyPr spcFirstLastPara="1" lIns="91425" tIns="45700" rIns="91425" bIns="45700" anchorCtr="0">
            <a:normAutofit fontScale="90000"/>
          </a:bodyPr>
          <a:lstStyle/>
          <a:p>
            <a:pPr marL="0" lvl="0" indent="0" rtl="0">
              <a:spcBef>
                <a:spcPts val="0"/>
              </a:spcBef>
              <a:spcAft>
                <a:spcPts val="0"/>
              </a:spcAft>
              <a:buClr>
                <a:srgbClr val="D92429"/>
              </a:buClr>
              <a:buSzPts val="3600"/>
              <a:buNone/>
            </a:pPr>
            <a:r>
              <a:rPr lang="en-US" dirty="0">
                <a:solidFill>
                  <a:srgbClr val="FFFFFF"/>
                </a:solidFill>
              </a:rPr>
              <a:t>Step Eleven: Update Your ISP In Response to Testing, Security Incidents, and Best Practices</a:t>
            </a:r>
          </a:p>
        </p:txBody>
      </p:sp>
      <p:sp>
        <p:nvSpPr>
          <p:cNvPr id="103" name="Arc 102">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58" name="Google Shape;158;gf31472ad7e_0_0"/>
          <p:cNvSpPr txBox="1">
            <a:spLocks noGrp="1"/>
          </p:cNvSpPr>
          <p:nvPr>
            <p:ph type="body" idx="1"/>
          </p:nvPr>
        </p:nvSpPr>
        <p:spPr>
          <a:xfrm>
            <a:off x="4447308" y="591344"/>
            <a:ext cx="6906491" cy="5585619"/>
          </a:xfrm>
          <a:prstGeom prst="rect">
            <a:avLst/>
          </a:prstGeom>
        </p:spPr>
        <p:txBody>
          <a:bodyPr spcFirstLastPara="1" lIns="91425" tIns="45700" rIns="91425" bIns="45700" anchor="ctr" anchorCtr="0">
            <a:normAutofit fontScale="92500" lnSpcReduction="20000"/>
          </a:bodyPr>
          <a:lstStyle/>
          <a:p>
            <a:r>
              <a:rPr lang="en-US" dirty="0"/>
              <a:t>Vulnerability and penetration tests will  identify matters that need correcting</a:t>
            </a:r>
          </a:p>
          <a:p>
            <a:r>
              <a:rPr lang="en-US" dirty="0"/>
              <a:t>New security threats (e.g., malware, email spoofing) emerge regularly and your ISP needs to address threats affecting your dealership</a:t>
            </a:r>
          </a:p>
          <a:p>
            <a:r>
              <a:rPr lang="en-US" dirty="0"/>
              <a:t>Patch and update all systems and security software regularly and so notate in your ISP.  Work with Qualified Individual to do this</a:t>
            </a:r>
          </a:p>
          <a:p>
            <a:r>
              <a:rPr lang="en-US" dirty="0"/>
              <a:t>Have a periodic “check in” with your attorneys to learn of new laws, regulations, and cases affecting information security</a:t>
            </a:r>
          </a:p>
          <a:p>
            <a:pPr lvl="1"/>
            <a:r>
              <a:rPr lang="en-US" dirty="0"/>
              <a:t>E.g., A class action was settled against a MD auto group for a security breach of its systems.  The dealer will pay in excess of $2 million</a:t>
            </a:r>
          </a:p>
        </p:txBody>
      </p:sp>
    </p:spTree>
    <p:extLst>
      <p:ext uri="{BB962C8B-B14F-4D97-AF65-F5344CB8AC3E}">
        <p14:creationId xmlns:p14="http://schemas.microsoft.com/office/powerpoint/2010/main" val="1608473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56"/>
        <p:cNvGrpSpPr/>
        <p:nvPr/>
      </p:nvGrpSpPr>
      <p:grpSpPr>
        <a:xfrm>
          <a:off x="0" y="0"/>
          <a:ext cx="0" cy="0"/>
          <a:chOff x="0" y="0"/>
          <a:chExt cx="0" cy="0"/>
        </a:xfrm>
      </p:grpSpPr>
      <p:sp useBgFill="1">
        <p:nvSpPr>
          <p:cNvPr id="99" name="Rectangle 98">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Freeform: Shape 100">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Google Shape;157;gf31472ad7e_0_0"/>
          <p:cNvSpPr txBox="1">
            <a:spLocks noGrp="1"/>
          </p:cNvSpPr>
          <p:nvPr>
            <p:ph type="title"/>
          </p:nvPr>
        </p:nvSpPr>
        <p:spPr>
          <a:xfrm>
            <a:off x="406798" y="1153571"/>
            <a:ext cx="3760474" cy="4461163"/>
          </a:xfrm>
          <a:prstGeom prst="rect">
            <a:avLst/>
          </a:prstGeom>
        </p:spPr>
        <p:txBody>
          <a:bodyPr spcFirstLastPara="1" lIns="91425" tIns="45700" rIns="91425" bIns="45700" anchorCtr="0">
            <a:normAutofit/>
          </a:bodyPr>
          <a:lstStyle/>
          <a:p>
            <a:pPr marL="0" lvl="0" indent="0" rtl="0">
              <a:spcBef>
                <a:spcPts val="0"/>
              </a:spcBef>
              <a:spcAft>
                <a:spcPts val="0"/>
              </a:spcAft>
              <a:buClr>
                <a:srgbClr val="D92429"/>
              </a:buClr>
              <a:buSzPts val="3600"/>
              <a:buNone/>
            </a:pPr>
            <a:r>
              <a:rPr lang="en-US" dirty="0">
                <a:solidFill>
                  <a:srgbClr val="FFFFFF"/>
                </a:solidFill>
              </a:rPr>
              <a:t>Summary of Key New Requirements</a:t>
            </a:r>
          </a:p>
        </p:txBody>
      </p:sp>
      <p:sp>
        <p:nvSpPr>
          <p:cNvPr id="103" name="Arc 102">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58" name="Google Shape;158;gf31472ad7e_0_0"/>
          <p:cNvSpPr txBox="1">
            <a:spLocks noGrp="1"/>
          </p:cNvSpPr>
          <p:nvPr>
            <p:ph type="body" idx="1"/>
          </p:nvPr>
        </p:nvSpPr>
        <p:spPr>
          <a:xfrm>
            <a:off x="4447308" y="591344"/>
            <a:ext cx="6906491" cy="5585619"/>
          </a:xfrm>
          <a:prstGeom prst="rect">
            <a:avLst/>
          </a:prstGeom>
        </p:spPr>
        <p:txBody>
          <a:bodyPr spcFirstLastPara="1" lIns="91425" tIns="45700" rIns="91425" bIns="45700" anchor="ctr" anchorCtr="0">
            <a:normAutofit fontScale="70000" lnSpcReduction="20000"/>
          </a:bodyPr>
          <a:lstStyle/>
          <a:p>
            <a:r>
              <a:rPr lang="en-US" dirty="0"/>
              <a:t>Must conduct a written risk assessment to update your ISP</a:t>
            </a:r>
          </a:p>
          <a:p>
            <a:r>
              <a:rPr lang="en-US" dirty="0"/>
              <a:t>Appoint a Qualified Individual to head your Safeguards Program and make annual reports to the Board or senior management</a:t>
            </a:r>
          </a:p>
          <a:p>
            <a:r>
              <a:rPr lang="en-US" dirty="0"/>
              <a:t>Encrypt all customer information at rest and in motion</a:t>
            </a:r>
          </a:p>
          <a:p>
            <a:r>
              <a:rPr lang="en-US" dirty="0"/>
              <a:t>Multi-factor authentication and audit trails for persons accessing customer data.  Limit access to persons needing it to do their jobs.  Need to know only</a:t>
            </a:r>
          </a:p>
          <a:p>
            <a:r>
              <a:rPr lang="en-US" dirty="0"/>
              <a:t>Vulnerability assessment and penetration testing requirements if not doing continuous monitoring</a:t>
            </a:r>
          </a:p>
          <a:p>
            <a:r>
              <a:rPr lang="en-US" dirty="0"/>
              <a:t>Systems assessments for existing and new systems</a:t>
            </a:r>
          </a:p>
          <a:p>
            <a:r>
              <a:rPr lang="en-US" dirty="0"/>
              <a:t>Enhanced employee training and use of information security people</a:t>
            </a:r>
          </a:p>
          <a:p>
            <a:r>
              <a:rPr lang="en-US" dirty="0"/>
              <a:t>Service provider requirements including monitoring </a:t>
            </a:r>
          </a:p>
          <a:p>
            <a:r>
              <a:rPr lang="en-US" dirty="0"/>
              <a:t>Secure information disposal procedures</a:t>
            </a:r>
          </a:p>
          <a:p>
            <a:r>
              <a:rPr lang="en-US" dirty="0"/>
              <a:t>Develop security incident response procedures and team</a:t>
            </a:r>
          </a:p>
          <a:p>
            <a:endParaRPr lang="en-US" dirty="0"/>
          </a:p>
        </p:txBody>
      </p:sp>
    </p:spTree>
    <p:extLst>
      <p:ext uri="{BB962C8B-B14F-4D97-AF65-F5344CB8AC3E}">
        <p14:creationId xmlns:p14="http://schemas.microsoft.com/office/powerpoint/2010/main" val="3131520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8">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8">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8">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8">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5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56"/>
        <p:cNvGrpSpPr/>
        <p:nvPr/>
      </p:nvGrpSpPr>
      <p:grpSpPr>
        <a:xfrm>
          <a:off x="0" y="0"/>
          <a:ext cx="0" cy="0"/>
          <a:chOff x="0" y="0"/>
          <a:chExt cx="0" cy="0"/>
        </a:xfrm>
      </p:grpSpPr>
      <p:sp useBgFill="1">
        <p:nvSpPr>
          <p:cNvPr id="99" name="Rectangle 98">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Freeform: Shape 100">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Google Shape;157;gf31472ad7e_0_0"/>
          <p:cNvSpPr txBox="1">
            <a:spLocks noGrp="1"/>
          </p:cNvSpPr>
          <p:nvPr>
            <p:ph type="title"/>
          </p:nvPr>
        </p:nvSpPr>
        <p:spPr>
          <a:xfrm>
            <a:off x="686834" y="1153572"/>
            <a:ext cx="3200400" cy="4461163"/>
          </a:xfrm>
          <a:prstGeom prst="rect">
            <a:avLst/>
          </a:prstGeom>
        </p:spPr>
        <p:txBody>
          <a:bodyPr spcFirstLastPara="1" lIns="91425" tIns="45700" rIns="91425" bIns="45700" anchorCtr="0">
            <a:normAutofit/>
          </a:bodyPr>
          <a:lstStyle/>
          <a:p>
            <a:pPr marL="0" lvl="0" indent="0" rtl="0">
              <a:spcBef>
                <a:spcPts val="0"/>
              </a:spcBef>
              <a:spcAft>
                <a:spcPts val="0"/>
              </a:spcAft>
              <a:buClr>
                <a:srgbClr val="D92429"/>
              </a:buClr>
              <a:buSzPts val="3600"/>
              <a:buNone/>
            </a:pPr>
            <a:r>
              <a:rPr lang="en-US" dirty="0">
                <a:solidFill>
                  <a:srgbClr val="FFFFFF"/>
                </a:solidFill>
              </a:rPr>
              <a:t>Summary and Call to Action</a:t>
            </a:r>
          </a:p>
        </p:txBody>
      </p:sp>
      <p:sp>
        <p:nvSpPr>
          <p:cNvPr id="103" name="Arc 102">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58" name="Google Shape;158;gf31472ad7e_0_0"/>
          <p:cNvSpPr txBox="1">
            <a:spLocks noGrp="1"/>
          </p:cNvSpPr>
          <p:nvPr>
            <p:ph type="body" idx="1"/>
          </p:nvPr>
        </p:nvSpPr>
        <p:spPr>
          <a:xfrm>
            <a:off x="4447308" y="591344"/>
            <a:ext cx="6906491" cy="5585619"/>
          </a:xfrm>
          <a:prstGeom prst="rect">
            <a:avLst/>
          </a:prstGeom>
        </p:spPr>
        <p:txBody>
          <a:bodyPr spcFirstLastPara="1" lIns="91425" tIns="45700" rIns="91425" bIns="45700" anchor="ctr" anchorCtr="0">
            <a:normAutofit fontScale="92500" lnSpcReduction="20000"/>
          </a:bodyPr>
          <a:lstStyle/>
          <a:p>
            <a:r>
              <a:rPr lang="en-US" b="1" dirty="0"/>
              <a:t>Now</a:t>
            </a:r>
            <a:r>
              <a:rPr lang="en-US" dirty="0"/>
              <a:t> is the time to inventory your NPI and send out security questionnaires to vendors and persons managing your IT</a:t>
            </a:r>
          </a:p>
          <a:p>
            <a:r>
              <a:rPr lang="en-US" dirty="0"/>
              <a:t>Identify and finalize the appointment of a Qualified Individual to head up your program</a:t>
            </a:r>
          </a:p>
          <a:p>
            <a:r>
              <a:rPr lang="en-US" dirty="0"/>
              <a:t>Identify service providers with access to NPI that need to have their contracts updated for the Safeguards Rule</a:t>
            </a:r>
          </a:p>
          <a:p>
            <a:r>
              <a:rPr lang="en-US" dirty="0"/>
              <a:t>Explore providers of security training for your employees and service providers</a:t>
            </a:r>
          </a:p>
          <a:p>
            <a:r>
              <a:rPr lang="en-US" dirty="0"/>
              <a:t>As questionnaire responses come in, identify controls to mitigate risk  and make these a starting point for your ISP along with your existing Safeguards program</a:t>
            </a:r>
          </a:p>
          <a:p>
            <a:r>
              <a:rPr lang="en-US" dirty="0"/>
              <a:t>What steps can you outsource to third parties?</a:t>
            </a:r>
          </a:p>
        </p:txBody>
      </p:sp>
    </p:spTree>
    <p:extLst>
      <p:ext uri="{BB962C8B-B14F-4D97-AF65-F5344CB8AC3E}">
        <p14:creationId xmlns:p14="http://schemas.microsoft.com/office/powerpoint/2010/main" val="2956273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AB6B07-789B-B4E7-C880-12C086E2AEE1}"/>
              </a:ext>
            </a:extLst>
          </p:cNvPr>
          <p:cNvSpPr>
            <a:spLocks noGrp="1"/>
          </p:cNvSpPr>
          <p:nvPr>
            <p:ph type="title"/>
          </p:nvPr>
        </p:nvSpPr>
        <p:spPr/>
        <p:txBody>
          <a:bodyPr>
            <a:normAutofit/>
          </a:bodyPr>
          <a:lstStyle/>
          <a:p>
            <a:r>
              <a:rPr lang="en-US" sz="3800" dirty="0">
                <a:solidFill>
                  <a:srgbClr val="FF0000"/>
                </a:solidFill>
              </a:rPr>
              <a:t>DISCLAIMER – THIS IS NOT LEGAL ADVICE</a:t>
            </a:r>
          </a:p>
        </p:txBody>
      </p:sp>
      <p:sp>
        <p:nvSpPr>
          <p:cNvPr id="3" name="Text Placeholder 2">
            <a:extLst>
              <a:ext uri="{FF2B5EF4-FFF2-40B4-BE49-F238E27FC236}">
                <a16:creationId xmlns:a16="http://schemas.microsoft.com/office/drawing/2014/main" id="{078492FC-9C36-0F2A-8B01-6ADF0092D1F9}"/>
              </a:ext>
            </a:extLst>
          </p:cNvPr>
          <p:cNvSpPr>
            <a:spLocks noGrp="1"/>
          </p:cNvSpPr>
          <p:nvPr>
            <p:ph type="body" idx="1"/>
          </p:nvPr>
        </p:nvSpPr>
        <p:spPr/>
        <p:txBody>
          <a:bodyPr>
            <a:normAutofit lnSpcReduction="10000"/>
          </a:bodyPr>
          <a:lstStyle/>
          <a:p>
            <a:pPr marL="114300" indent="0">
              <a:buNone/>
            </a:pPr>
            <a:r>
              <a:rPr lang="en-US" sz="3600" dirty="0">
                <a:latin typeface="Calibri"/>
                <a:ea typeface="Calibri"/>
                <a:cs typeface="Calibri"/>
                <a:sym typeface="Calibri"/>
              </a:rPr>
              <a:t>This presentation is for general consideration about a wide variety of topics and is not intended to address individual circumstances or issues. There are many state and federal nuances to consider when discussing these matters and its not our intention to provide legal or compliance advice on your issue in this format. Please let us know if you have specific issues you’d like to address, and we can discuss them and enter into a professional relationship.</a:t>
            </a:r>
            <a:endParaRPr lang="en-US" sz="3600" dirty="0"/>
          </a:p>
          <a:p>
            <a:pPr marL="114300" indent="0">
              <a:buNone/>
            </a:pPr>
            <a:endParaRPr lang="en-US" dirty="0"/>
          </a:p>
        </p:txBody>
      </p:sp>
    </p:spTree>
    <p:extLst>
      <p:ext uri="{BB962C8B-B14F-4D97-AF65-F5344CB8AC3E}">
        <p14:creationId xmlns:p14="http://schemas.microsoft.com/office/powerpoint/2010/main" val="12885761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B4D161C-43AA-3B40-9D3B-3059734800D4}"/>
              </a:ext>
            </a:extLst>
          </p:cNvPr>
          <p:cNvSpPr txBox="1">
            <a:spLocks/>
          </p:cNvSpPr>
          <p:nvPr/>
        </p:nvSpPr>
        <p:spPr>
          <a:xfrm>
            <a:off x="1" y="6380146"/>
            <a:ext cx="10538459" cy="855043"/>
          </a:xfrm>
          <a:prstGeom prst="rect">
            <a:avLst/>
          </a:prstGeom>
        </p:spPr>
        <p:txBody>
          <a:bodyPr vert="horz" lIns="0" tIns="0" rIns="0" bIns="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dirty="0">
                <a:solidFill>
                  <a:srgbClr val="536B7F"/>
                </a:solidFill>
                <a:hlinkClick r:id="rId2">
                  <a:extLst>
                    <a:ext uri="{A12FA001-AC4F-418D-AE19-62706E023703}">
                      <ahyp:hlinkClr xmlns:ahyp="http://schemas.microsoft.com/office/drawing/2018/hyperlinkcolor" val="tx"/>
                    </a:ext>
                  </a:extLst>
                </a:hlinkClick>
              </a:rPr>
              <a:t>linda.robertson@adcocomunity.com</a:t>
            </a:r>
            <a:r>
              <a:rPr lang="en-US" sz="2000" dirty="0">
                <a:solidFill>
                  <a:srgbClr val="536B7F"/>
                </a:solidFill>
              </a:rPr>
              <a:t>       (682) 325-4381      www.adcocommunity.com</a:t>
            </a:r>
          </a:p>
        </p:txBody>
      </p:sp>
      <p:sp>
        <p:nvSpPr>
          <p:cNvPr id="3" name="Google Shape;157;gf31472ad7e_0_0">
            <a:extLst>
              <a:ext uri="{FF2B5EF4-FFF2-40B4-BE49-F238E27FC236}">
                <a16:creationId xmlns:a16="http://schemas.microsoft.com/office/drawing/2014/main" id="{70E002CF-266D-E5BD-0955-264EB4EBD92A}"/>
              </a:ext>
            </a:extLst>
          </p:cNvPr>
          <p:cNvSpPr txBox="1">
            <a:spLocks/>
          </p:cNvSpPr>
          <p:nvPr/>
        </p:nvSpPr>
        <p:spPr>
          <a:xfrm>
            <a:off x="1830923" y="2644915"/>
            <a:ext cx="8707537" cy="4461163"/>
          </a:xfrm>
          <a:prstGeom prst="rect">
            <a:avLst/>
          </a:prstGeom>
        </p:spPr>
        <p:txBody>
          <a:bodyPr spcFirstLastPara="1" lIns="91425" tIns="45700" rIns="91425" bIns="45700"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buClr>
                <a:srgbClr val="D92429"/>
              </a:buClr>
              <a:buSzPts val="3600"/>
              <a:buFontTx/>
            </a:pPr>
            <a:r>
              <a:rPr lang="en-US" sz="6600" dirty="0">
                <a:solidFill>
                  <a:schemeClr val="accent2">
                    <a:lumMod val="75000"/>
                  </a:schemeClr>
                </a:solidFill>
                <a:latin typeface="Amasis MT Pro Medium" panose="02040604050005020304" pitchFamily="18" charset="0"/>
              </a:rPr>
              <a:t>Questions?</a:t>
            </a:r>
          </a:p>
        </p:txBody>
      </p:sp>
    </p:spTree>
    <p:extLst>
      <p:ext uri="{BB962C8B-B14F-4D97-AF65-F5344CB8AC3E}">
        <p14:creationId xmlns:p14="http://schemas.microsoft.com/office/powerpoint/2010/main" val="35076281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02"/>
        <p:cNvGrpSpPr/>
        <p:nvPr/>
      </p:nvGrpSpPr>
      <p:grpSpPr>
        <a:xfrm>
          <a:off x="0" y="0"/>
          <a:ext cx="0" cy="0"/>
          <a:chOff x="0" y="0"/>
          <a:chExt cx="0" cy="0"/>
        </a:xfrm>
      </p:grpSpPr>
      <p:sp useBgFill="1">
        <p:nvSpPr>
          <p:cNvPr id="109" name="Rectangle 108">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Freeform: Shape 110">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Google Shape;103;p2"/>
          <p:cNvSpPr txBox="1">
            <a:spLocks noGrp="1"/>
          </p:cNvSpPr>
          <p:nvPr>
            <p:ph type="title"/>
          </p:nvPr>
        </p:nvSpPr>
        <p:spPr>
          <a:xfrm>
            <a:off x="686834" y="1153572"/>
            <a:ext cx="3200400" cy="4461163"/>
          </a:xfrm>
          <a:prstGeom prst="rect">
            <a:avLst/>
          </a:prstGeom>
        </p:spPr>
        <p:txBody>
          <a:bodyPr spcFirstLastPara="1" lIns="91425" tIns="45700" rIns="91425" bIns="45700" anchorCtr="0">
            <a:normAutofit/>
          </a:bodyPr>
          <a:lstStyle/>
          <a:p>
            <a:pPr marL="0" lvl="0" indent="0" rtl="0">
              <a:spcBef>
                <a:spcPts val="0"/>
              </a:spcBef>
              <a:spcAft>
                <a:spcPts val="0"/>
              </a:spcAft>
              <a:buClr>
                <a:srgbClr val="D92429"/>
              </a:buClr>
              <a:buSzPts val="3600"/>
              <a:buNone/>
            </a:pPr>
            <a:r>
              <a:rPr lang="en-US" b="1" u="sng">
                <a:solidFill>
                  <a:srgbClr val="FFFFFF"/>
                </a:solidFill>
              </a:rPr>
              <a:t>Topics of Discussion</a:t>
            </a:r>
          </a:p>
        </p:txBody>
      </p:sp>
      <p:sp>
        <p:nvSpPr>
          <p:cNvPr id="113" name="Arc 112">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04" name="Google Shape;104;p2"/>
          <p:cNvSpPr txBox="1">
            <a:spLocks noGrp="1"/>
          </p:cNvSpPr>
          <p:nvPr>
            <p:ph type="body" idx="1"/>
          </p:nvPr>
        </p:nvSpPr>
        <p:spPr>
          <a:xfrm>
            <a:off x="4571020" y="458617"/>
            <a:ext cx="7854839" cy="5585619"/>
          </a:xfrm>
          <a:prstGeom prst="rect">
            <a:avLst/>
          </a:prstGeom>
        </p:spPr>
        <p:txBody>
          <a:bodyPr spcFirstLastPara="1" lIns="91425" tIns="45700" rIns="91425" bIns="45700" anchor="ctr" anchorCtr="0">
            <a:normAutofit/>
          </a:bodyPr>
          <a:lstStyle/>
          <a:p>
            <a:pPr marL="454025" indent="-305435">
              <a:spcBef>
                <a:spcPts val="2000"/>
              </a:spcBef>
              <a:buClr>
                <a:srgbClr val="A5A5A5"/>
              </a:buClr>
              <a:buSzPts val="2340"/>
            </a:pPr>
            <a:r>
              <a:rPr lang="en-US" b="1" dirty="0"/>
              <a:t>Who is Covered?</a:t>
            </a:r>
          </a:p>
          <a:p>
            <a:pPr marL="454025" indent="-305435">
              <a:spcBef>
                <a:spcPts val="2000"/>
              </a:spcBef>
              <a:buClr>
                <a:srgbClr val="A5A5A5"/>
              </a:buClr>
              <a:buSzPts val="2340"/>
            </a:pPr>
            <a:r>
              <a:rPr lang="en-US" b="1" dirty="0"/>
              <a:t>Exception for Very Small Entities</a:t>
            </a:r>
            <a:endParaRPr lang="en-US" dirty="0"/>
          </a:p>
          <a:p>
            <a:pPr marL="454025" indent="-305435">
              <a:spcBef>
                <a:spcPts val="2000"/>
              </a:spcBef>
              <a:buClr>
                <a:srgbClr val="A5A5A5"/>
              </a:buClr>
              <a:buSzPts val="2340"/>
            </a:pPr>
            <a:r>
              <a:rPr lang="en-US" b="1" dirty="0"/>
              <a:t>Overview of Changes</a:t>
            </a:r>
          </a:p>
          <a:p>
            <a:pPr marL="454025" indent="-305435">
              <a:spcBef>
                <a:spcPts val="2000"/>
              </a:spcBef>
              <a:buClr>
                <a:srgbClr val="A5A5A5"/>
              </a:buClr>
              <a:buSzPts val="2340"/>
            </a:pPr>
            <a:r>
              <a:rPr lang="en-US" b="1" dirty="0"/>
              <a:t>Written Risk Assessments</a:t>
            </a:r>
          </a:p>
          <a:p>
            <a:pPr marL="454025" indent="-305435">
              <a:spcBef>
                <a:spcPts val="2000"/>
              </a:spcBef>
              <a:buClr>
                <a:srgbClr val="A5A5A5"/>
              </a:buClr>
              <a:buSzPts val="2340"/>
            </a:pPr>
            <a:r>
              <a:rPr lang="en-US" b="1" dirty="0"/>
              <a:t>Qualified Staff/Service Providers</a:t>
            </a:r>
          </a:p>
          <a:p>
            <a:pPr marL="454025" indent="-305435">
              <a:spcBef>
                <a:spcPts val="2000"/>
              </a:spcBef>
              <a:buClr>
                <a:srgbClr val="A5A5A5"/>
              </a:buClr>
              <a:buSzPts val="2340"/>
            </a:pPr>
            <a:r>
              <a:rPr lang="en-US" b="1" dirty="0"/>
              <a:t>New Specific Requirements</a:t>
            </a:r>
          </a:p>
          <a:p>
            <a:pPr marL="454025" indent="-305435">
              <a:spcBef>
                <a:spcPts val="2000"/>
              </a:spcBef>
              <a:buClr>
                <a:srgbClr val="A5A5A5"/>
              </a:buClr>
              <a:buSzPts val="2340"/>
            </a:pPr>
            <a:r>
              <a:rPr lang="en-US" b="1" dirty="0"/>
              <a:t>Written Incident Response Plan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08"/>
        <p:cNvGrpSpPr/>
        <p:nvPr/>
      </p:nvGrpSpPr>
      <p:grpSpPr>
        <a:xfrm>
          <a:off x="0" y="0"/>
          <a:ext cx="0" cy="0"/>
          <a:chOff x="0" y="0"/>
          <a:chExt cx="0" cy="0"/>
        </a:xfrm>
      </p:grpSpPr>
      <p:sp useBgFill="1">
        <p:nvSpPr>
          <p:cNvPr id="124" name="Rectangle 123">
            <a:extLst>
              <a:ext uri="{FF2B5EF4-FFF2-40B4-BE49-F238E27FC236}">
                <a16:creationId xmlns:a16="http://schemas.microsoft.com/office/drawing/2014/main" id="{C05CBC3C-2E5A-4839-8B9B-2E5A6ADF0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Freeform: Shape 125">
            <a:extLst>
              <a:ext uri="{FF2B5EF4-FFF2-40B4-BE49-F238E27FC236}">
                <a16:creationId xmlns:a16="http://schemas.microsoft.com/office/drawing/2014/main" id="{827FF362-FC97-4BF5-949B-D4ADFA26E4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8888549">
            <a:off x="-1059473" y="-1108988"/>
            <a:ext cx="7179830" cy="5226565"/>
          </a:xfrm>
          <a:custGeom>
            <a:avLst/>
            <a:gdLst>
              <a:gd name="connsiteX0" fmla="*/ 5217841 w 7179830"/>
              <a:gd name="connsiteY0" fmla="*/ 464824 h 5226565"/>
              <a:gd name="connsiteX1" fmla="*/ 5222490 w 7179830"/>
              <a:gd name="connsiteY1" fmla="*/ 464289 h 5226565"/>
              <a:gd name="connsiteX2" fmla="*/ 5216768 w 7179830"/>
              <a:gd name="connsiteY2" fmla="*/ 463394 h 5226565"/>
              <a:gd name="connsiteX3" fmla="*/ 5217841 w 7179830"/>
              <a:gd name="connsiteY3" fmla="*/ 464824 h 5226565"/>
              <a:gd name="connsiteX4" fmla="*/ 4945201 w 7179830"/>
              <a:gd name="connsiteY4" fmla="*/ 5226565 h 5226565"/>
              <a:gd name="connsiteX5" fmla="*/ 140449 w 7179830"/>
              <a:gd name="connsiteY5" fmla="*/ 2240811 h 5226565"/>
              <a:gd name="connsiteX6" fmla="*/ 232913 w 7179830"/>
              <a:gd name="connsiteY6" fmla="*/ 2052782 h 5226565"/>
              <a:gd name="connsiteX7" fmla="*/ 375714 w 7179830"/>
              <a:gd name="connsiteY7" fmla="*/ 1803205 h 5226565"/>
              <a:gd name="connsiteX8" fmla="*/ 1512756 w 7179830"/>
              <a:gd name="connsiteY8" fmla="*/ 638448 h 5226565"/>
              <a:gd name="connsiteX9" fmla="*/ 2902095 w 7179830"/>
              <a:gd name="connsiteY9" fmla="*/ 120440 h 5226565"/>
              <a:gd name="connsiteX10" fmla="*/ 2848453 w 7179830"/>
              <a:gd name="connsiteY10" fmla="*/ 125626 h 5226565"/>
              <a:gd name="connsiteX11" fmla="*/ 1837830 w 7179830"/>
              <a:gd name="connsiteY11" fmla="*/ 426203 h 5226565"/>
              <a:gd name="connsiteX12" fmla="*/ 214608 w 7179830"/>
              <a:gd name="connsiteY12" fmla="*/ 1882239 h 5226565"/>
              <a:gd name="connsiteX13" fmla="*/ 91317 w 7179830"/>
              <a:gd name="connsiteY13" fmla="*/ 2123701 h 5226565"/>
              <a:gd name="connsiteX14" fmla="*/ 64092 w 7179830"/>
              <a:gd name="connsiteY14" fmla="*/ 2193361 h 5226565"/>
              <a:gd name="connsiteX15" fmla="*/ 0 w 7179830"/>
              <a:gd name="connsiteY15" fmla="*/ 2153533 h 5226565"/>
              <a:gd name="connsiteX16" fmla="*/ 42834 w 7179830"/>
              <a:gd name="connsiteY16" fmla="*/ 2047277 h 5226565"/>
              <a:gd name="connsiteX17" fmla="*/ 923582 w 7179830"/>
              <a:gd name="connsiteY17" fmla="*/ 915600 h 5226565"/>
              <a:gd name="connsiteX18" fmla="*/ 2686989 w 7179830"/>
              <a:gd name="connsiteY18" fmla="*/ 73950 h 5226565"/>
              <a:gd name="connsiteX19" fmla="*/ 3059983 w 7179830"/>
              <a:gd name="connsiteY19" fmla="*/ 20308 h 5226565"/>
              <a:gd name="connsiteX20" fmla="*/ 3454435 w 7179830"/>
              <a:gd name="connsiteY20" fmla="*/ 1176 h 5226565"/>
              <a:gd name="connsiteX21" fmla="*/ 3923806 w 7179830"/>
              <a:gd name="connsiteY21" fmla="*/ 49990 h 5226565"/>
              <a:gd name="connsiteX22" fmla="*/ 5350874 w 7179830"/>
              <a:gd name="connsiteY22" fmla="*/ 426917 h 5226565"/>
              <a:gd name="connsiteX23" fmla="*/ 6607360 w 7179830"/>
              <a:gd name="connsiteY23" fmla="*/ 1075097 h 5226565"/>
              <a:gd name="connsiteX24" fmla="*/ 7110534 w 7179830"/>
              <a:gd name="connsiteY24" fmla="*/ 1541421 h 5226565"/>
              <a:gd name="connsiteX25" fmla="*/ 7179830 w 7179830"/>
              <a:gd name="connsiteY25" fmla="*/ 1630542 h 5226565"/>
              <a:gd name="connsiteX26" fmla="*/ 7136295 w 7179830"/>
              <a:gd name="connsiteY26" fmla="*/ 1700600 h 5226565"/>
              <a:gd name="connsiteX27" fmla="*/ 7131140 w 7179830"/>
              <a:gd name="connsiteY27" fmla="*/ 1693045 h 5226565"/>
              <a:gd name="connsiteX28" fmla="*/ 6577499 w 7179830"/>
              <a:gd name="connsiteY28" fmla="*/ 1148230 h 5226565"/>
              <a:gd name="connsiteX29" fmla="*/ 5494816 w 7179830"/>
              <a:gd name="connsiteY29" fmla="*/ 563527 h 5226565"/>
              <a:gd name="connsiteX30" fmla="*/ 5366967 w 7179830"/>
              <a:gd name="connsiteY30" fmla="*/ 514176 h 5226565"/>
              <a:gd name="connsiteX31" fmla="*/ 5244661 w 7179830"/>
              <a:gd name="connsiteY31" fmla="*/ 470725 h 5226565"/>
              <a:gd name="connsiteX32" fmla="*/ 5904822 w 7179830"/>
              <a:gd name="connsiteY32" fmla="*/ 815468 h 5226565"/>
              <a:gd name="connsiteX33" fmla="*/ 7015222 w 7179830"/>
              <a:gd name="connsiteY33" fmla="*/ 1815185 h 5226565"/>
              <a:gd name="connsiteX34" fmla="*/ 7040454 w 7179830"/>
              <a:gd name="connsiteY34" fmla="*/ 1854830 h 5226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179830" h="5226565">
                <a:moveTo>
                  <a:pt x="5217841" y="464824"/>
                </a:moveTo>
                <a:lnTo>
                  <a:pt x="5222490" y="464289"/>
                </a:lnTo>
                <a:lnTo>
                  <a:pt x="5216768" y="463394"/>
                </a:lnTo>
                <a:cubicBezTo>
                  <a:pt x="5216768" y="463394"/>
                  <a:pt x="5216768" y="464646"/>
                  <a:pt x="5217841" y="464824"/>
                </a:cubicBezTo>
                <a:close/>
                <a:moveTo>
                  <a:pt x="4945201" y="5226565"/>
                </a:moveTo>
                <a:lnTo>
                  <a:pt x="140449" y="2240811"/>
                </a:lnTo>
                <a:lnTo>
                  <a:pt x="232913" y="2052782"/>
                </a:lnTo>
                <a:cubicBezTo>
                  <a:pt x="277693" y="1968290"/>
                  <a:pt x="325201" y="1885054"/>
                  <a:pt x="375714" y="1803205"/>
                </a:cubicBezTo>
                <a:cubicBezTo>
                  <a:pt x="667528" y="1329721"/>
                  <a:pt x="1039629" y="935091"/>
                  <a:pt x="1512756" y="638448"/>
                </a:cubicBezTo>
                <a:cubicBezTo>
                  <a:pt x="1939392" y="370950"/>
                  <a:pt x="2405724" y="210560"/>
                  <a:pt x="2902095" y="120440"/>
                </a:cubicBezTo>
                <a:cubicBezTo>
                  <a:pt x="2884054" y="118134"/>
                  <a:pt x="2865727" y="119904"/>
                  <a:pt x="2848453" y="125626"/>
                </a:cubicBezTo>
                <a:cubicBezTo>
                  <a:pt x="2498704" y="175943"/>
                  <a:pt x="2158217" y="277201"/>
                  <a:pt x="1837830" y="426203"/>
                </a:cubicBezTo>
                <a:cubicBezTo>
                  <a:pt x="1147094" y="744660"/>
                  <a:pt x="593502" y="1217071"/>
                  <a:pt x="214608" y="1882239"/>
                </a:cubicBezTo>
                <a:cubicBezTo>
                  <a:pt x="169441" y="1960776"/>
                  <a:pt x="128308" y="2041369"/>
                  <a:pt x="91317" y="2123701"/>
                </a:cubicBezTo>
                <a:lnTo>
                  <a:pt x="64092" y="2193361"/>
                </a:lnTo>
                <a:lnTo>
                  <a:pt x="0" y="2153533"/>
                </a:lnTo>
                <a:lnTo>
                  <a:pt x="42834" y="2047277"/>
                </a:lnTo>
                <a:cubicBezTo>
                  <a:pt x="241792" y="1615775"/>
                  <a:pt x="541268" y="1241591"/>
                  <a:pt x="923582" y="915600"/>
                </a:cubicBezTo>
                <a:cubicBezTo>
                  <a:pt x="1435331" y="478415"/>
                  <a:pt x="2028081" y="205375"/>
                  <a:pt x="2686989" y="73950"/>
                </a:cubicBezTo>
                <a:cubicBezTo>
                  <a:pt x="2810367" y="49274"/>
                  <a:pt x="2934818" y="32466"/>
                  <a:pt x="3059983" y="20308"/>
                </a:cubicBezTo>
                <a:cubicBezTo>
                  <a:pt x="3185149" y="8148"/>
                  <a:pt x="3308706" y="2963"/>
                  <a:pt x="3454435" y="1176"/>
                </a:cubicBezTo>
                <a:cubicBezTo>
                  <a:pt x="3599805" y="-5977"/>
                  <a:pt x="3761985" y="20665"/>
                  <a:pt x="3923806" y="49990"/>
                </a:cubicBezTo>
                <a:cubicBezTo>
                  <a:pt x="4409449" y="137964"/>
                  <a:pt x="4886867" y="257228"/>
                  <a:pt x="5350874" y="426917"/>
                </a:cubicBezTo>
                <a:cubicBezTo>
                  <a:pt x="5797001" y="589991"/>
                  <a:pt x="6223101" y="792223"/>
                  <a:pt x="6607360" y="1075097"/>
                </a:cubicBezTo>
                <a:cubicBezTo>
                  <a:pt x="6794438" y="1212779"/>
                  <a:pt x="6965102" y="1365689"/>
                  <a:pt x="7110534" y="1541421"/>
                </a:cubicBezTo>
                <a:lnTo>
                  <a:pt x="7179830" y="1630542"/>
                </a:lnTo>
                <a:lnTo>
                  <a:pt x="7136295" y="1700600"/>
                </a:lnTo>
                <a:lnTo>
                  <a:pt x="7131140" y="1693045"/>
                </a:lnTo>
                <a:cubicBezTo>
                  <a:pt x="6977874" y="1483026"/>
                  <a:pt x="6788448" y="1305671"/>
                  <a:pt x="6577499" y="1148230"/>
                </a:cubicBezTo>
                <a:cubicBezTo>
                  <a:pt x="6245452" y="900401"/>
                  <a:pt x="5878538" y="716408"/>
                  <a:pt x="5494816" y="563527"/>
                </a:cubicBezTo>
                <a:cubicBezTo>
                  <a:pt x="5452491" y="546487"/>
                  <a:pt x="5409881" y="530036"/>
                  <a:pt x="5366967" y="514176"/>
                </a:cubicBezTo>
                <a:cubicBezTo>
                  <a:pt x="5326377" y="499156"/>
                  <a:pt x="5285430" y="485210"/>
                  <a:pt x="5244661" y="470725"/>
                </a:cubicBezTo>
                <a:cubicBezTo>
                  <a:pt x="5471517" y="572127"/>
                  <a:pt x="5691970" y="687263"/>
                  <a:pt x="5904822" y="815468"/>
                </a:cubicBezTo>
                <a:cubicBezTo>
                  <a:pt x="6336645" y="1080104"/>
                  <a:pt x="6718758" y="1400351"/>
                  <a:pt x="7015222" y="1815185"/>
                </a:cubicBezTo>
                <a:lnTo>
                  <a:pt x="7040454" y="1854830"/>
                </a:lnTo>
                <a:close/>
              </a:path>
            </a:pathLst>
          </a:custGeom>
          <a:solidFill>
            <a:schemeClr val="accent2"/>
          </a:solidFill>
          <a:ln w="12700" cap="flat">
            <a:noFill/>
            <a:prstDash val="solid"/>
            <a:miter/>
          </a:ln>
        </p:spPr>
        <p:txBody>
          <a:bodyPr wrap="square" rtlCol="0" anchor="ctr">
            <a:noAutofit/>
          </a:bodyPr>
          <a:lstStyle/>
          <a:p>
            <a:endParaRPr lang="en-US"/>
          </a:p>
        </p:txBody>
      </p:sp>
      <p:sp>
        <p:nvSpPr>
          <p:cNvPr id="109" name="Google Shape;109;gf2626d9664_0_3"/>
          <p:cNvSpPr txBox="1">
            <a:spLocks noGrp="1"/>
          </p:cNvSpPr>
          <p:nvPr>
            <p:ph type="title"/>
          </p:nvPr>
        </p:nvSpPr>
        <p:spPr>
          <a:xfrm>
            <a:off x="841246" y="673770"/>
            <a:ext cx="3644489" cy="2414488"/>
          </a:xfrm>
          <a:prstGeom prst="rect">
            <a:avLst/>
          </a:prstGeom>
        </p:spPr>
        <p:txBody>
          <a:bodyPr spcFirstLastPara="1" lIns="91425" tIns="45700" rIns="91425" bIns="45700" anchor="t" anchorCtr="0">
            <a:normAutofit fontScale="90000"/>
          </a:bodyPr>
          <a:lstStyle/>
          <a:p>
            <a:pPr marL="0" lvl="0" indent="0" rtl="0">
              <a:spcBef>
                <a:spcPts val="0"/>
              </a:spcBef>
              <a:spcAft>
                <a:spcPts val="0"/>
              </a:spcAft>
              <a:buClr>
                <a:srgbClr val="D92429"/>
              </a:buClr>
              <a:buSzPts val="3600"/>
              <a:buNone/>
            </a:pPr>
            <a:r>
              <a:rPr lang="en-US" sz="3400" b="1" dirty="0">
                <a:solidFill>
                  <a:srgbClr val="FFFFFF"/>
                </a:solidFill>
              </a:rPr>
              <a:t>Who is Covered?</a:t>
            </a:r>
            <a:br>
              <a:rPr lang="en-US" sz="3400" b="1" dirty="0">
                <a:solidFill>
                  <a:srgbClr val="FFFFFF"/>
                </a:solidFill>
              </a:rPr>
            </a:br>
            <a:r>
              <a:rPr lang="en-US" sz="3400" b="1" dirty="0">
                <a:solidFill>
                  <a:srgbClr val="FFFFFF"/>
                </a:solidFill>
              </a:rPr>
              <a:t>Limited Partial Exemption for Very Small Entities</a:t>
            </a:r>
            <a:endParaRPr lang="en-US" sz="3400" b="1" u="sng" dirty="0">
              <a:solidFill>
                <a:srgbClr val="FFFFFF"/>
              </a:solidFill>
            </a:endParaRPr>
          </a:p>
        </p:txBody>
      </p:sp>
      <p:sp>
        <p:nvSpPr>
          <p:cNvPr id="110" name="Google Shape;110;gf2626d9664_0_3"/>
          <p:cNvSpPr txBox="1">
            <a:spLocks noGrp="1"/>
          </p:cNvSpPr>
          <p:nvPr>
            <p:ph type="body" idx="1"/>
          </p:nvPr>
        </p:nvSpPr>
        <p:spPr>
          <a:xfrm>
            <a:off x="6095999" y="882315"/>
            <a:ext cx="5254754" cy="5294647"/>
          </a:xfrm>
          <a:prstGeom prst="rect">
            <a:avLst/>
          </a:prstGeom>
        </p:spPr>
        <p:txBody>
          <a:bodyPr spcFirstLastPara="1" lIns="91425" tIns="45700" rIns="91425" bIns="45700" anchorCtr="0">
            <a:normAutofit lnSpcReduction="10000"/>
          </a:bodyPr>
          <a:lstStyle/>
          <a:p>
            <a:r>
              <a:rPr lang="en-US" sz="2000" dirty="0"/>
              <a:t>Dealers are generally covered by the FTC Safeguards Rule</a:t>
            </a:r>
          </a:p>
          <a:p>
            <a:r>
              <a:rPr lang="en-US" sz="2000" dirty="0"/>
              <a:t>Entities that </a:t>
            </a:r>
            <a:r>
              <a:rPr lang="en-US" sz="2000" b="1" dirty="0"/>
              <a:t>maintain </a:t>
            </a:r>
            <a:r>
              <a:rPr lang="en-US" sz="2000" dirty="0"/>
              <a:t>customer information concerning fewer than 5,000 consumers are exempt from certain requirements of the Rule</a:t>
            </a:r>
          </a:p>
          <a:p>
            <a:pPr lvl="1"/>
            <a:r>
              <a:rPr lang="en-US" sz="2000" dirty="0"/>
              <a:t>Requiring a written risk assessment; </a:t>
            </a:r>
          </a:p>
          <a:p>
            <a:pPr lvl="1"/>
            <a:r>
              <a:rPr lang="en-US" sz="2000" dirty="0"/>
              <a:t>Requiring continuous monitoring or annual penetration testing and biannual vulnerability assessment </a:t>
            </a:r>
          </a:p>
          <a:p>
            <a:pPr lvl="1"/>
            <a:r>
              <a:rPr lang="en-US" sz="2000" dirty="0"/>
              <a:t>Requiring a written incident response plan; and </a:t>
            </a:r>
          </a:p>
          <a:p>
            <a:pPr lvl="1"/>
            <a:r>
              <a:rPr lang="en-US" sz="2000" dirty="0"/>
              <a:t>Requiring an annual report by the Qualified Individual to the Board or governing body</a:t>
            </a:r>
          </a:p>
          <a:p>
            <a:pPr marL="457200" lvl="1" indent="0">
              <a:buNone/>
            </a:pPr>
            <a:r>
              <a:rPr lang="en-US" sz="2000" dirty="0"/>
              <a:t>A cumulative number of customer records will likely make the new Rule applicable to you</a:t>
            </a:r>
          </a:p>
          <a:p>
            <a:pPr marL="454025" lvl="0" indent="-305435" rtl="0">
              <a:spcBef>
                <a:spcPts val="2000"/>
              </a:spcBef>
              <a:spcAft>
                <a:spcPts val="0"/>
              </a:spcAft>
              <a:buClr>
                <a:srgbClr val="A5A5A5"/>
              </a:buClr>
              <a:buSzPts val="2340"/>
              <a:buNone/>
            </a:pPr>
            <a:endParaRPr lang="en-US" sz="17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0">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0">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08"/>
        <p:cNvGrpSpPr/>
        <p:nvPr/>
      </p:nvGrpSpPr>
      <p:grpSpPr>
        <a:xfrm>
          <a:off x="0" y="0"/>
          <a:ext cx="0" cy="0"/>
          <a:chOff x="0" y="0"/>
          <a:chExt cx="0" cy="0"/>
        </a:xfrm>
      </p:grpSpPr>
      <p:sp useBgFill="1">
        <p:nvSpPr>
          <p:cNvPr id="124" name="Rectangle 123">
            <a:extLst>
              <a:ext uri="{FF2B5EF4-FFF2-40B4-BE49-F238E27FC236}">
                <a16:creationId xmlns:a16="http://schemas.microsoft.com/office/drawing/2014/main" id="{004A8AE1-9605-41DC-920F-A4B8E8F23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 name="Arc 125">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790889" flipH="1">
            <a:off x="715850" y="795372"/>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10" name="Google Shape;110;gf2626d9664_0_3"/>
          <p:cNvSpPr txBox="1">
            <a:spLocks noGrp="1"/>
          </p:cNvSpPr>
          <p:nvPr>
            <p:ph type="body" idx="1"/>
          </p:nvPr>
        </p:nvSpPr>
        <p:spPr>
          <a:xfrm>
            <a:off x="743582" y="1683984"/>
            <a:ext cx="5700040" cy="5146636"/>
          </a:xfrm>
          <a:prstGeom prst="rect">
            <a:avLst/>
          </a:prstGeom>
        </p:spPr>
        <p:txBody>
          <a:bodyPr spcFirstLastPara="1" lIns="91425" tIns="45700" rIns="91425" bIns="45700" anchorCtr="0">
            <a:normAutofit fontScale="70000" lnSpcReduction="20000"/>
          </a:bodyPr>
          <a:lstStyle/>
          <a:p>
            <a:r>
              <a:rPr lang="en-US" dirty="0"/>
              <a:t>Safeguards Rule took effect in 2001</a:t>
            </a:r>
          </a:p>
          <a:p>
            <a:r>
              <a:rPr lang="en-US" dirty="0"/>
              <a:t>Safeguards Rule did not contain mandatory requirements for conduct</a:t>
            </a:r>
          </a:p>
          <a:p>
            <a:r>
              <a:rPr lang="en-US" b="0" i="0" dirty="0">
                <a:effectLst/>
              </a:rPr>
              <a:t>Rule requires entities to design an information security program that is appropriate to the size and complexity of the entity, the nature and scope of its activities, and the sensitivity of its customer information</a:t>
            </a:r>
            <a:endParaRPr lang="en-US" dirty="0"/>
          </a:p>
          <a:p>
            <a:r>
              <a:rPr lang="en-US" dirty="0"/>
              <a:t>The FTC has now decided to require minimum standards of conduct for entities subject to the Safeguards Rule</a:t>
            </a:r>
          </a:p>
          <a:p>
            <a:r>
              <a:rPr lang="en-US" dirty="0"/>
              <a:t>They believe this will further protect customer information</a:t>
            </a:r>
          </a:p>
          <a:p>
            <a:r>
              <a:rPr lang="en-US" dirty="0"/>
              <a:t>Most provisions of new Rule are effective June 9, 2023, but you need a Safeguards program now</a:t>
            </a:r>
          </a:p>
          <a:p>
            <a:r>
              <a:rPr lang="en-US" dirty="0"/>
              <a:t>We will focus on the Rule changes that are relevant to auto and RV dealers</a:t>
            </a:r>
          </a:p>
          <a:p>
            <a:pPr marL="454025" lvl="0" indent="-305435" rtl="0">
              <a:spcBef>
                <a:spcPts val="2000"/>
              </a:spcBef>
              <a:spcAft>
                <a:spcPts val="0"/>
              </a:spcAft>
              <a:buClr>
                <a:srgbClr val="A5A5A5"/>
              </a:buClr>
              <a:buSzPts val="2340"/>
              <a:buNone/>
            </a:pPr>
            <a:endParaRPr lang="en-US" sz="1500" dirty="0"/>
          </a:p>
        </p:txBody>
      </p:sp>
      <p:sp>
        <p:nvSpPr>
          <p:cNvPr id="128" name="Oval 127">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92396"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Oval 129">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17460" y="4737713"/>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09" name="Google Shape;109;gf2626d9664_0_3"/>
          <p:cNvSpPr txBox="1">
            <a:spLocks noGrp="1"/>
          </p:cNvSpPr>
          <p:nvPr>
            <p:ph type="title"/>
          </p:nvPr>
        </p:nvSpPr>
        <p:spPr>
          <a:xfrm>
            <a:off x="7474281" y="1396686"/>
            <a:ext cx="3240506" cy="4064628"/>
          </a:xfrm>
          <a:prstGeom prst="rect">
            <a:avLst/>
          </a:prstGeom>
        </p:spPr>
        <p:txBody>
          <a:bodyPr spcFirstLastPara="1" lIns="91425" tIns="45700" rIns="91425" bIns="45700" anchorCtr="0">
            <a:normAutofit/>
          </a:bodyPr>
          <a:lstStyle/>
          <a:p>
            <a:pPr marL="0" lvl="0" indent="0" rtl="0">
              <a:spcBef>
                <a:spcPts val="0"/>
              </a:spcBef>
              <a:spcAft>
                <a:spcPts val="0"/>
              </a:spcAft>
              <a:buClr>
                <a:srgbClr val="D92429"/>
              </a:buClr>
              <a:buSzPts val="3600"/>
              <a:buNone/>
            </a:pPr>
            <a:r>
              <a:rPr lang="en-US" sz="3700" dirty="0">
                <a:solidFill>
                  <a:srgbClr val="FFFFFF"/>
                </a:solidFill>
              </a:rPr>
              <a:t>FTC Changes Requirements of Safeguards Rule</a:t>
            </a:r>
            <a:endParaRPr lang="en-US" sz="3700" b="1" u="sng" dirty="0">
              <a:solidFill>
                <a:srgbClr val="FFFFFF"/>
              </a:solidFill>
            </a:endParaRPr>
          </a:p>
        </p:txBody>
      </p:sp>
    </p:spTree>
    <p:extLst>
      <p:ext uri="{BB962C8B-B14F-4D97-AF65-F5344CB8AC3E}">
        <p14:creationId xmlns:p14="http://schemas.microsoft.com/office/powerpoint/2010/main" val="1293719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08"/>
        <p:cNvGrpSpPr/>
        <p:nvPr/>
      </p:nvGrpSpPr>
      <p:grpSpPr>
        <a:xfrm>
          <a:off x="0" y="0"/>
          <a:ext cx="0" cy="0"/>
          <a:chOff x="0" y="0"/>
          <a:chExt cx="0" cy="0"/>
        </a:xfrm>
      </p:grpSpPr>
      <p:sp useBgFill="1">
        <p:nvSpPr>
          <p:cNvPr id="115" name="Rectangle 114">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Oval 116">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Google Shape;109;gf2626d9664_0_3"/>
          <p:cNvSpPr txBox="1">
            <a:spLocks noGrp="1"/>
          </p:cNvSpPr>
          <p:nvPr>
            <p:ph type="title"/>
          </p:nvPr>
        </p:nvSpPr>
        <p:spPr>
          <a:xfrm>
            <a:off x="1171074" y="1396686"/>
            <a:ext cx="3240506" cy="4064628"/>
          </a:xfrm>
          <a:prstGeom prst="rect">
            <a:avLst/>
          </a:prstGeom>
        </p:spPr>
        <p:txBody>
          <a:bodyPr spcFirstLastPara="1" lIns="91425" tIns="45700" rIns="91425" bIns="45700" anchorCtr="0">
            <a:normAutofit/>
          </a:bodyPr>
          <a:lstStyle/>
          <a:p>
            <a:pPr marL="0" lvl="0" indent="0" rtl="0">
              <a:spcBef>
                <a:spcPts val="0"/>
              </a:spcBef>
              <a:spcAft>
                <a:spcPts val="0"/>
              </a:spcAft>
              <a:buClr>
                <a:srgbClr val="D92429"/>
              </a:buClr>
              <a:buSzPts val="3600"/>
              <a:buNone/>
            </a:pPr>
            <a:r>
              <a:rPr lang="en-US" dirty="0">
                <a:solidFill>
                  <a:srgbClr val="FFFFFF"/>
                </a:solidFill>
              </a:rPr>
              <a:t>Compliance Strategies for Dealers</a:t>
            </a:r>
            <a:endParaRPr lang="en-US" b="1" u="sng" dirty="0">
              <a:solidFill>
                <a:srgbClr val="FFFFFF"/>
              </a:solidFill>
            </a:endParaRPr>
          </a:p>
        </p:txBody>
      </p:sp>
      <p:sp>
        <p:nvSpPr>
          <p:cNvPr id="119" name="Arc 118">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21" name="Oval 120">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0" name="Google Shape;110;gf2626d9664_0_3"/>
          <p:cNvSpPr txBox="1">
            <a:spLocks noGrp="1"/>
          </p:cNvSpPr>
          <p:nvPr>
            <p:ph type="body" idx="1"/>
          </p:nvPr>
        </p:nvSpPr>
        <p:spPr>
          <a:xfrm>
            <a:off x="5370153" y="2074521"/>
            <a:ext cx="6067342" cy="3935281"/>
          </a:xfrm>
          <a:prstGeom prst="rect">
            <a:avLst/>
          </a:prstGeom>
        </p:spPr>
        <p:txBody>
          <a:bodyPr spcFirstLastPara="1" lIns="91425" tIns="45700" rIns="91425" bIns="45700" anchorCtr="0">
            <a:noAutofit/>
          </a:bodyPr>
          <a:lstStyle/>
          <a:p>
            <a:pPr marL="228600" lvl="0" indent="-228600">
              <a:buClrTx/>
              <a:buSzTx/>
              <a:buFont typeface="Arial" panose="020B0604020202020204" pitchFamily="34" charset="0"/>
              <a:buChar char="•"/>
            </a:pPr>
            <a:r>
              <a:rPr lang="en-US" kern="1200" dirty="0">
                <a:latin typeface="Calibri" panose="020F0502020204030204"/>
                <a:ea typeface="+mn-ea"/>
                <a:cs typeface="+mn-cs"/>
              </a:rPr>
              <a:t>While you are responsible, the goal is to outsource as much of the heavy lifting as possible</a:t>
            </a:r>
          </a:p>
          <a:p>
            <a:pPr marL="228600" lvl="0" indent="-228600">
              <a:buClrTx/>
              <a:buSzTx/>
              <a:buFont typeface="Arial" panose="020B0604020202020204" pitchFamily="34" charset="0"/>
              <a:buChar char="•"/>
            </a:pPr>
            <a:r>
              <a:rPr lang="en-US" kern="1200" dirty="0">
                <a:latin typeface="Calibri" panose="020F0502020204030204"/>
                <a:ea typeface="+mn-ea"/>
                <a:cs typeface="+mn-cs"/>
              </a:rPr>
              <a:t> It is generally OK to outsource or delegate certain of the technical requirements of the Rule</a:t>
            </a:r>
          </a:p>
          <a:p>
            <a:pPr marL="228600" lvl="0" indent="-228600">
              <a:buClrTx/>
              <a:buSzTx/>
              <a:buFont typeface="Arial" panose="020B0604020202020204" pitchFamily="34" charset="0"/>
              <a:buChar char="•"/>
            </a:pPr>
            <a:r>
              <a:rPr lang="en-US" kern="1200" dirty="0">
                <a:latin typeface="Calibri" panose="020F0502020204030204"/>
                <a:ea typeface="+mn-ea"/>
                <a:cs typeface="+mn-cs"/>
              </a:rPr>
              <a:t> Ten step process to comply</a:t>
            </a:r>
          </a:p>
          <a:p>
            <a:pPr marL="228600" lvl="0" indent="-228600">
              <a:buClrTx/>
              <a:buSzTx/>
              <a:buFont typeface="Arial" panose="020B0604020202020204" pitchFamily="34" charset="0"/>
              <a:buChar char="•"/>
            </a:pPr>
            <a:r>
              <a:rPr lang="en-US" kern="1200" dirty="0">
                <a:latin typeface="Calibri" panose="020F0502020204030204"/>
                <a:ea typeface="+mn-ea"/>
                <a:cs typeface="+mn-cs"/>
              </a:rPr>
              <a:t> For each step, ask can I do this or can a third party I manage do it better?</a:t>
            </a:r>
          </a:p>
        </p:txBody>
      </p:sp>
    </p:spTree>
    <p:extLst>
      <p:ext uri="{BB962C8B-B14F-4D97-AF65-F5344CB8AC3E}">
        <p14:creationId xmlns:p14="http://schemas.microsoft.com/office/powerpoint/2010/main" val="1697290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08"/>
        <p:cNvGrpSpPr/>
        <p:nvPr/>
      </p:nvGrpSpPr>
      <p:grpSpPr>
        <a:xfrm>
          <a:off x="0" y="0"/>
          <a:ext cx="0" cy="0"/>
          <a:chOff x="0" y="0"/>
          <a:chExt cx="0" cy="0"/>
        </a:xfrm>
      </p:grpSpPr>
      <p:sp useBgFill="1">
        <p:nvSpPr>
          <p:cNvPr id="115" name="Rectangle 114">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Freeform: Shape 116">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Google Shape;109;gf2626d9664_0_3"/>
          <p:cNvSpPr txBox="1">
            <a:spLocks noGrp="1"/>
          </p:cNvSpPr>
          <p:nvPr>
            <p:ph type="title"/>
          </p:nvPr>
        </p:nvSpPr>
        <p:spPr>
          <a:xfrm>
            <a:off x="686834" y="1153572"/>
            <a:ext cx="3200400" cy="4461163"/>
          </a:xfrm>
          <a:prstGeom prst="rect">
            <a:avLst/>
          </a:prstGeom>
        </p:spPr>
        <p:txBody>
          <a:bodyPr spcFirstLastPara="1" lIns="91425" tIns="45700" rIns="91425" bIns="45700" anchorCtr="0">
            <a:normAutofit/>
          </a:bodyPr>
          <a:lstStyle/>
          <a:p>
            <a:pPr marL="0" lvl="0" indent="0" rtl="0">
              <a:spcBef>
                <a:spcPts val="0"/>
              </a:spcBef>
              <a:spcAft>
                <a:spcPts val="0"/>
              </a:spcAft>
              <a:buClr>
                <a:srgbClr val="D92429"/>
              </a:buClr>
              <a:buSzPts val="3600"/>
              <a:buNone/>
            </a:pPr>
            <a:r>
              <a:rPr lang="en-US">
                <a:solidFill>
                  <a:srgbClr val="FFFFFF"/>
                </a:solidFill>
              </a:rPr>
              <a:t>Step One: Inventory Your Customer NPI</a:t>
            </a:r>
            <a:endParaRPr lang="en-US" b="1" u="sng">
              <a:solidFill>
                <a:srgbClr val="FFFFFF"/>
              </a:solidFill>
            </a:endParaRPr>
          </a:p>
        </p:txBody>
      </p:sp>
      <p:sp>
        <p:nvSpPr>
          <p:cNvPr id="119" name="Arc 118">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10" name="Google Shape;110;gf2626d9664_0_3"/>
          <p:cNvSpPr txBox="1">
            <a:spLocks noGrp="1"/>
          </p:cNvSpPr>
          <p:nvPr>
            <p:ph type="body" idx="1"/>
          </p:nvPr>
        </p:nvSpPr>
        <p:spPr>
          <a:xfrm>
            <a:off x="4447308" y="134912"/>
            <a:ext cx="6675393" cy="6042052"/>
          </a:xfrm>
          <a:prstGeom prst="rect">
            <a:avLst/>
          </a:prstGeom>
        </p:spPr>
        <p:txBody>
          <a:bodyPr spcFirstLastPara="1" lIns="91425" tIns="45700" rIns="91425" bIns="45700" anchor="ctr" anchorCtr="0">
            <a:normAutofit/>
          </a:bodyPr>
          <a:lstStyle/>
          <a:p>
            <a:pPr marL="228600" lvl="0" indent="-228600">
              <a:buClrTx/>
              <a:buSzTx/>
              <a:buFont typeface="Arial" panose="020B0604020202020204" pitchFamily="34" charset="0"/>
              <a:buChar char="•"/>
            </a:pPr>
            <a:r>
              <a:rPr lang="en-US" sz="2000" kern="1200" dirty="0">
                <a:latin typeface="Calibri" panose="020F0502020204030204"/>
                <a:ea typeface="+mn-ea"/>
                <a:cs typeface="+mn-cs"/>
              </a:rPr>
              <a:t>You can’t protect your data if you don’t know where it is</a:t>
            </a:r>
          </a:p>
          <a:p>
            <a:pPr marL="228600" lvl="0" indent="-228600">
              <a:buClrTx/>
              <a:buSzTx/>
              <a:buFont typeface="Arial" panose="020B0604020202020204" pitchFamily="34" charset="0"/>
              <a:buChar char="•"/>
            </a:pPr>
            <a:r>
              <a:rPr lang="en-US" sz="2000" kern="1200" dirty="0">
                <a:latin typeface="Calibri" panose="020F0502020204030204"/>
                <a:ea typeface="+mn-ea"/>
                <a:cs typeface="+mn-cs"/>
              </a:rPr>
              <a:t>Identify each place where your customer NPI is located, internally and externally, in hard copy as well as in electronic files</a:t>
            </a:r>
          </a:p>
          <a:p>
            <a:pPr marL="685800" lvl="1" indent="-228600">
              <a:buClrTx/>
              <a:buSzTx/>
              <a:buFont typeface="Arial" panose="020B0604020202020204" pitchFamily="34" charset="0"/>
              <a:buChar char="•"/>
            </a:pPr>
            <a:r>
              <a:rPr lang="en-US" sz="2000" kern="1200" dirty="0">
                <a:latin typeface="Calibri" panose="020F0502020204030204"/>
                <a:ea typeface="+mn-ea"/>
                <a:cs typeface="+mn-cs"/>
              </a:rPr>
              <a:t>Internally, where is your data located?</a:t>
            </a:r>
          </a:p>
          <a:p>
            <a:pPr marL="685800" lvl="1" indent="-228600">
              <a:buClrTx/>
              <a:buSzTx/>
              <a:buFont typeface="Arial" panose="020B0604020202020204" pitchFamily="34" charset="0"/>
              <a:buChar char="•"/>
            </a:pPr>
            <a:r>
              <a:rPr lang="en-US" sz="2000" kern="1200" dirty="0">
                <a:latin typeface="Calibri" panose="020F0502020204030204"/>
                <a:ea typeface="+mn-ea"/>
                <a:cs typeface="+mn-cs"/>
              </a:rPr>
              <a:t>Has it been downloaded or duplicated to a backup server or other location?</a:t>
            </a:r>
          </a:p>
          <a:p>
            <a:pPr marL="685800" lvl="1" indent="-228600">
              <a:buClrTx/>
              <a:buSzTx/>
              <a:buFont typeface="Arial" panose="020B0604020202020204" pitchFamily="34" charset="0"/>
              <a:buChar char="•"/>
            </a:pPr>
            <a:r>
              <a:rPr lang="en-US" sz="2000" kern="1200" dirty="0">
                <a:latin typeface="Calibri" panose="020F0502020204030204"/>
                <a:ea typeface="+mn-ea"/>
                <a:cs typeface="+mn-cs"/>
              </a:rPr>
              <a:t>If you don’t know, find out</a:t>
            </a:r>
          </a:p>
          <a:p>
            <a:pPr marL="228600" lvl="0" indent="-228600">
              <a:buClrTx/>
              <a:buSzTx/>
              <a:buFont typeface="Arial" panose="020B0604020202020204" pitchFamily="34" charset="0"/>
              <a:buChar char="•"/>
            </a:pPr>
            <a:r>
              <a:rPr lang="en-US" sz="2000" kern="1200" dirty="0">
                <a:latin typeface="Calibri" panose="020F0502020204030204"/>
                <a:ea typeface="+mn-ea"/>
                <a:cs typeface="+mn-cs"/>
              </a:rPr>
              <a:t>Identify each person or entity that has access to your NPI</a:t>
            </a:r>
          </a:p>
          <a:p>
            <a:pPr marL="685800" lvl="1" indent="-228600">
              <a:buClrTx/>
              <a:buSzTx/>
              <a:buFont typeface="Arial" panose="020B0604020202020204" pitchFamily="34" charset="0"/>
              <a:buChar char="•"/>
            </a:pPr>
            <a:r>
              <a:rPr lang="en-US" sz="2000" kern="1200" dirty="0">
                <a:latin typeface="Calibri" panose="020F0502020204030204"/>
                <a:ea typeface="+mn-ea"/>
                <a:cs typeface="+mn-cs"/>
              </a:rPr>
              <a:t>Obvious service providers such as DMS, CRM, and leads providers</a:t>
            </a:r>
          </a:p>
          <a:p>
            <a:pPr marL="685800" lvl="1" indent="-228600">
              <a:buClrTx/>
              <a:buSzTx/>
              <a:buFont typeface="Arial" panose="020B0604020202020204" pitchFamily="34" charset="0"/>
              <a:buChar char="•"/>
            </a:pPr>
            <a:r>
              <a:rPr lang="en-US" sz="2000" kern="1200" dirty="0">
                <a:latin typeface="Calibri" panose="020F0502020204030204"/>
                <a:ea typeface="+mn-ea"/>
                <a:cs typeface="+mn-cs"/>
              </a:rPr>
              <a:t>Less obvious ones such as IT companies, cloud storage, and </a:t>
            </a:r>
            <a:r>
              <a:rPr lang="en-US" sz="2000" kern="1200" dirty="0" err="1">
                <a:latin typeface="Calibri" panose="020F0502020204030204"/>
                <a:ea typeface="+mn-ea"/>
                <a:cs typeface="+mn-cs"/>
              </a:rPr>
              <a:t>mailhouses</a:t>
            </a:r>
            <a:endParaRPr lang="en-US" sz="2000" kern="1200" dirty="0">
              <a:latin typeface="Calibri" panose="020F0502020204030204"/>
              <a:ea typeface="+mn-ea"/>
              <a:cs typeface="+mn-cs"/>
            </a:endParaRPr>
          </a:p>
          <a:p>
            <a:pPr marL="228600" lvl="0" indent="-228600">
              <a:buClrTx/>
              <a:buSzTx/>
              <a:buFont typeface="Arial" panose="020B0604020202020204" pitchFamily="34" charset="0"/>
              <a:buChar char="•"/>
            </a:pPr>
            <a:r>
              <a:rPr lang="en-US" sz="2000" kern="1200" dirty="0">
                <a:latin typeface="Calibri" panose="020F0502020204030204"/>
                <a:ea typeface="+mn-ea"/>
                <a:cs typeface="+mn-cs"/>
              </a:rPr>
              <a:t> Make a list of each place and person as these will be the focal points for your risk assessment</a:t>
            </a:r>
          </a:p>
        </p:txBody>
      </p:sp>
    </p:spTree>
    <p:extLst>
      <p:ext uri="{BB962C8B-B14F-4D97-AF65-F5344CB8AC3E}">
        <p14:creationId xmlns:p14="http://schemas.microsoft.com/office/powerpoint/2010/main" val="3676209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0">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0">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08"/>
        <p:cNvGrpSpPr/>
        <p:nvPr/>
      </p:nvGrpSpPr>
      <p:grpSpPr>
        <a:xfrm>
          <a:off x="0" y="0"/>
          <a:ext cx="0" cy="0"/>
          <a:chOff x="0" y="0"/>
          <a:chExt cx="0" cy="0"/>
        </a:xfrm>
      </p:grpSpPr>
      <p:sp useBgFill="1">
        <p:nvSpPr>
          <p:cNvPr id="115" name="Rectangle 114">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Freeform: Shape 116">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Google Shape;109;gf2626d9664_0_3"/>
          <p:cNvSpPr txBox="1">
            <a:spLocks noGrp="1"/>
          </p:cNvSpPr>
          <p:nvPr>
            <p:ph type="title"/>
          </p:nvPr>
        </p:nvSpPr>
        <p:spPr>
          <a:xfrm>
            <a:off x="686834" y="1153572"/>
            <a:ext cx="3200400" cy="4461163"/>
          </a:xfrm>
          <a:prstGeom prst="rect">
            <a:avLst/>
          </a:prstGeom>
        </p:spPr>
        <p:txBody>
          <a:bodyPr spcFirstLastPara="1" lIns="91425" tIns="45700" rIns="91425" bIns="45700" anchorCtr="0">
            <a:normAutofit/>
          </a:bodyPr>
          <a:lstStyle/>
          <a:p>
            <a:pPr marL="0" lvl="0" indent="0" rtl="0">
              <a:spcBef>
                <a:spcPts val="0"/>
              </a:spcBef>
              <a:spcAft>
                <a:spcPts val="0"/>
              </a:spcAft>
              <a:buClr>
                <a:srgbClr val="D92429"/>
              </a:buClr>
              <a:buSzPts val="3600"/>
              <a:buNone/>
            </a:pPr>
            <a:r>
              <a:rPr lang="en-US" sz="3400">
                <a:solidFill>
                  <a:srgbClr val="FFFFFF"/>
                </a:solidFill>
              </a:rPr>
              <a:t>Step Two: Appoint A Single Qualified Individual to Head Up Your Information Security Program</a:t>
            </a:r>
            <a:endParaRPr lang="en-US" sz="3400" b="1" u="sng">
              <a:solidFill>
                <a:srgbClr val="FFFFFF"/>
              </a:solidFill>
            </a:endParaRPr>
          </a:p>
        </p:txBody>
      </p:sp>
      <p:sp>
        <p:nvSpPr>
          <p:cNvPr id="119" name="Arc 118">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10" name="Google Shape;110;gf2626d9664_0_3"/>
          <p:cNvSpPr txBox="1">
            <a:spLocks noGrp="1"/>
          </p:cNvSpPr>
          <p:nvPr>
            <p:ph type="body" idx="1"/>
          </p:nvPr>
        </p:nvSpPr>
        <p:spPr>
          <a:xfrm>
            <a:off x="4447308" y="591344"/>
            <a:ext cx="6375589" cy="5947568"/>
          </a:xfrm>
          <a:prstGeom prst="rect">
            <a:avLst/>
          </a:prstGeom>
        </p:spPr>
        <p:txBody>
          <a:bodyPr spcFirstLastPara="1" lIns="91425" tIns="45700" rIns="91425" bIns="45700" anchor="ctr" anchorCtr="0">
            <a:normAutofit/>
          </a:bodyPr>
          <a:lstStyle/>
          <a:p>
            <a:r>
              <a:rPr lang="en-US" sz="2000" dirty="0"/>
              <a:t>You must appoint a </a:t>
            </a:r>
            <a:r>
              <a:rPr lang="en-US" sz="2000" b="1" dirty="0"/>
              <a:t>qualified individual </a:t>
            </a:r>
            <a:r>
              <a:rPr lang="en-US" sz="2000" dirty="0"/>
              <a:t>responsible for overseeing, implementing, and enforcing your information security program</a:t>
            </a:r>
          </a:p>
          <a:p>
            <a:r>
              <a:rPr lang="en-US" sz="2000" dirty="0"/>
              <a:t>Qualifications will depend upon the size and complexity of an entity’s information system and the volume and sensitivity of the customer information that the dealer possesses or processes</a:t>
            </a:r>
          </a:p>
          <a:p>
            <a:r>
              <a:rPr lang="en-US" sz="2000" dirty="0"/>
              <a:t>The Qualified Individual must have some level of information security training and knowledge</a:t>
            </a:r>
          </a:p>
          <a:p>
            <a:r>
              <a:rPr lang="en-US" sz="2000" dirty="0"/>
              <a:t>If you have an external IT person, ask them.  If you use an IT firm, talk to the officers to identify a good candidate</a:t>
            </a:r>
          </a:p>
          <a:p>
            <a:pPr lvl="1"/>
            <a:r>
              <a:rPr lang="en-US" sz="2000" dirty="0"/>
              <a:t>The person should understand your systems and security</a:t>
            </a:r>
          </a:p>
        </p:txBody>
      </p:sp>
    </p:spTree>
    <p:extLst>
      <p:ext uri="{BB962C8B-B14F-4D97-AF65-F5344CB8AC3E}">
        <p14:creationId xmlns:p14="http://schemas.microsoft.com/office/powerpoint/2010/main" val="4025398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08"/>
        <p:cNvGrpSpPr/>
        <p:nvPr/>
      </p:nvGrpSpPr>
      <p:grpSpPr>
        <a:xfrm>
          <a:off x="0" y="0"/>
          <a:ext cx="0" cy="0"/>
          <a:chOff x="0" y="0"/>
          <a:chExt cx="0" cy="0"/>
        </a:xfrm>
      </p:grpSpPr>
      <p:sp useBgFill="1">
        <p:nvSpPr>
          <p:cNvPr id="115" name="Rectangle 114">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Freeform: Shape 116">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Google Shape;109;gf2626d9664_0_3"/>
          <p:cNvSpPr txBox="1">
            <a:spLocks noGrp="1"/>
          </p:cNvSpPr>
          <p:nvPr>
            <p:ph type="title"/>
          </p:nvPr>
        </p:nvSpPr>
        <p:spPr>
          <a:xfrm>
            <a:off x="686834" y="1153572"/>
            <a:ext cx="3200400" cy="4461163"/>
          </a:xfrm>
          <a:prstGeom prst="rect">
            <a:avLst/>
          </a:prstGeom>
        </p:spPr>
        <p:txBody>
          <a:bodyPr spcFirstLastPara="1" lIns="91425" tIns="45700" rIns="91425" bIns="45700" anchorCtr="0">
            <a:normAutofit/>
          </a:bodyPr>
          <a:lstStyle/>
          <a:p>
            <a:pPr marL="0" lvl="0" indent="0" rtl="0">
              <a:spcBef>
                <a:spcPts val="0"/>
              </a:spcBef>
              <a:spcAft>
                <a:spcPts val="0"/>
              </a:spcAft>
              <a:buClr>
                <a:srgbClr val="D92429"/>
              </a:buClr>
              <a:buSzPts val="3600"/>
              <a:buNone/>
            </a:pPr>
            <a:r>
              <a:rPr lang="en-US" sz="4100">
                <a:solidFill>
                  <a:srgbClr val="FFFFFF"/>
                </a:solidFill>
              </a:rPr>
              <a:t>Step Three: Do a Written Risk Assessment</a:t>
            </a:r>
            <a:endParaRPr lang="en-US" sz="4100" b="1" u="sng">
              <a:solidFill>
                <a:srgbClr val="FFFFFF"/>
              </a:solidFill>
            </a:endParaRPr>
          </a:p>
        </p:txBody>
      </p:sp>
      <p:sp>
        <p:nvSpPr>
          <p:cNvPr id="119" name="Arc 118">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10" name="Google Shape;110;gf2626d9664_0_3"/>
          <p:cNvSpPr txBox="1">
            <a:spLocks noGrp="1"/>
          </p:cNvSpPr>
          <p:nvPr>
            <p:ph type="body" idx="1"/>
          </p:nvPr>
        </p:nvSpPr>
        <p:spPr>
          <a:xfrm>
            <a:off x="4447308" y="591344"/>
            <a:ext cx="6906491" cy="5585619"/>
          </a:xfrm>
          <a:prstGeom prst="rect">
            <a:avLst/>
          </a:prstGeom>
        </p:spPr>
        <p:txBody>
          <a:bodyPr spcFirstLastPara="1" lIns="91425" tIns="45700" rIns="91425" bIns="45700" anchor="ctr" anchorCtr="0">
            <a:normAutofit/>
          </a:bodyPr>
          <a:lstStyle/>
          <a:p>
            <a:pPr marL="228600" lvl="0" indent="-228600">
              <a:buClrTx/>
              <a:buSzTx/>
              <a:buFont typeface="Arial" panose="020B0604020202020204" pitchFamily="34" charset="0"/>
              <a:buChar char="•"/>
            </a:pPr>
            <a:r>
              <a:rPr lang="en-US" sz="1600" kern="1200" dirty="0">
                <a:latin typeface="Arial" panose="020B0604020202020204" pitchFamily="34" charset="0"/>
                <a:ea typeface="+mn-ea"/>
                <a:cs typeface="Arial" panose="020B0604020202020204" pitchFamily="34" charset="0"/>
              </a:rPr>
              <a:t>The FTC will now require a written risk assessment to assess identified security risks, confidentiality, and integrity of information systems</a:t>
            </a:r>
          </a:p>
          <a:p>
            <a:pPr marL="228600" lvl="0" indent="-228600">
              <a:buClrTx/>
              <a:buSzTx/>
              <a:buFont typeface="Arial" panose="020B0604020202020204" pitchFamily="34" charset="0"/>
              <a:buChar char="•"/>
            </a:pPr>
            <a:r>
              <a:rPr lang="en-US" sz="1600" kern="1200" dirty="0">
                <a:latin typeface="Arial" panose="020B0604020202020204" pitchFamily="34" charset="0"/>
                <a:ea typeface="+mn-ea"/>
                <a:cs typeface="Arial" panose="020B0604020202020204" pitchFamily="34" charset="0"/>
              </a:rPr>
              <a:t>Identify and evaluate risks to your systems, evaluate the adequacy of your existing controls for addressing these risks, and identify how these risks can be mitigated</a:t>
            </a:r>
          </a:p>
          <a:p>
            <a:pPr marL="228600" lvl="0" indent="-228600">
              <a:buClrTx/>
              <a:buSzTx/>
              <a:buFont typeface="Arial" panose="020B0604020202020204" pitchFamily="34" charset="0"/>
              <a:buChar char="•"/>
            </a:pPr>
            <a:r>
              <a:rPr lang="en-US" sz="1600" kern="1200" dirty="0">
                <a:latin typeface="Arial" panose="020B0604020202020204" pitchFamily="34" charset="0"/>
                <a:ea typeface="+mn-ea"/>
                <a:cs typeface="Arial" panose="020B0604020202020204" pitchFamily="34" charset="0"/>
              </a:rPr>
              <a:t>The Rule is not specific on how the dealer should conduct the risk assessment</a:t>
            </a:r>
          </a:p>
          <a:p>
            <a:pPr marL="228600" lvl="0" indent="-228600">
              <a:buClrTx/>
              <a:buSzTx/>
              <a:buFont typeface="Arial" panose="020B0604020202020204" pitchFamily="34" charset="0"/>
              <a:buChar char="•"/>
            </a:pPr>
            <a:r>
              <a:rPr lang="en-US" sz="1600" kern="1200" dirty="0">
                <a:latin typeface="Arial" panose="020B0604020202020204" pitchFamily="34" charset="0"/>
                <a:ea typeface="+mn-ea"/>
                <a:cs typeface="Arial" panose="020B0604020202020204" pitchFamily="34" charset="0"/>
              </a:rPr>
              <a:t>Start by assessing your internal NPI security risks and controls</a:t>
            </a:r>
          </a:p>
          <a:p>
            <a:pPr marL="228600" lvl="0" indent="-228600">
              <a:buClrTx/>
              <a:buSzTx/>
              <a:buFont typeface="Arial" panose="020B0604020202020204" pitchFamily="34" charset="0"/>
              <a:buChar char="•"/>
            </a:pPr>
            <a:r>
              <a:rPr lang="en-US" sz="1600" kern="1200" dirty="0">
                <a:latin typeface="Arial" panose="020B0604020202020204" pitchFamily="34" charset="0"/>
                <a:ea typeface="+mn-ea"/>
                <a:cs typeface="Arial" panose="020B0604020202020204" pitchFamily="34" charset="0"/>
              </a:rPr>
              <a:t>Send security questionnaires to each entity that has or can access NPI</a:t>
            </a:r>
          </a:p>
          <a:p>
            <a:pPr marL="685800" lvl="1" indent="-228600">
              <a:buClrTx/>
              <a:buSzTx/>
              <a:buFont typeface="Arial" panose="020B0604020202020204" pitchFamily="34" charset="0"/>
              <a:buChar char="•"/>
            </a:pPr>
            <a:r>
              <a:rPr lang="en-US" sz="1600" kern="1200" dirty="0">
                <a:latin typeface="Arial" panose="020B0604020202020204" pitchFamily="34" charset="0"/>
                <a:ea typeface="+mn-ea"/>
                <a:cs typeface="Arial" panose="020B0604020202020204" pitchFamily="34" charset="0"/>
              </a:rPr>
              <a:t>Answers to these questions will be a big part of the risk assessment</a:t>
            </a:r>
          </a:p>
          <a:p>
            <a:pPr marL="685800" lvl="1" indent="-228600">
              <a:buClrTx/>
              <a:buSzTx/>
              <a:buFont typeface="Arial" panose="020B0604020202020204" pitchFamily="34" charset="0"/>
              <a:buChar char="•"/>
            </a:pPr>
            <a:r>
              <a:rPr lang="en-US" sz="1600" kern="1200" dirty="0">
                <a:latin typeface="Arial" panose="020B0604020202020204" pitchFamily="34" charset="0"/>
                <a:ea typeface="+mn-ea"/>
                <a:cs typeface="Arial" panose="020B0604020202020204" pitchFamily="34" charset="0"/>
              </a:rPr>
              <a:t>Go over the answers with your compliance and IT people to identify risks and suggest controls.  Identify controls you can take unilaterally especially for internal records  </a:t>
            </a:r>
          </a:p>
          <a:p>
            <a:pPr marL="228600" lvl="0" indent="-228600">
              <a:buClrTx/>
              <a:buSzTx/>
              <a:buFont typeface="Arial" panose="020B0604020202020204" pitchFamily="34" charset="0"/>
              <a:buChar char="•"/>
            </a:pPr>
            <a:r>
              <a:rPr lang="en-US" sz="1600" kern="1200" dirty="0">
                <a:latin typeface="Arial" panose="020B0604020202020204" pitchFamily="34" charset="0"/>
                <a:ea typeface="+mn-ea"/>
                <a:cs typeface="Arial" panose="020B0604020202020204" pitchFamily="34" charset="0"/>
              </a:rPr>
              <a:t>You must periodically do this again for changes in both a dealer’s information systems and changes in threats to the security of those systems</a:t>
            </a:r>
          </a:p>
          <a:p>
            <a:pPr marL="685800" lvl="1" indent="-228600">
              <a:buClrTx/>
              <a:buSzTx/>
              <a:buFont typeface="Arial" panose="020B0604020202020204" pitchFamily="34" charset="0"/>
              <a:buChar char="•"/>
            </a:pPr>
            <a:r>
              <a:rPr lang="en-US" sz="1600" kern="1200" dirty="0">
                <a:latin typeface="Arial" panose="020B0604020202020204" pitchFamily="34" charset="0"/>
                <a:ea typeface="+mn-ea"/>
                <a:cs typeface="Arial" panose="020B0604020202020204" pitchFamily="34" charset="0"/>
              </a:rPr>
              <a:t>No specific timetable for how often the risk assessment must be updated but a best practice is at least once a year</a:t>
            </a:r>
          </a:p>
        </p:txBody>
      </p:sp>
    </p:spTree>
    <p:extLst>
      <p:ext uri="{BB962C8B-B14F-4D97-AF65-F5344CB8AC3E}">
        <p14:creationId xmlns:p14="http://schemas.microsoft.com/office/powerpoint/2010/main" val="2150942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0">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0">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8490</TotalTime>
  <Words>2096</Words>
  <Application>Microsoft Office PowerPoint</Application>
  <PresentationFormat>Widescreen</PresentationFormat>
  <Paragraphs>143</Paragraphs>
  <Slides>20</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Amasis MT Pro Medium</vt:lpstr>
      <vt:lpstr>Arial</vt:lpstr>
      <vt:lpstr>Arial Narrow</vt:lpstr>
      <vt:lpstr>Calibri</vt:lpstr>
      <vt:lpstr>Georgia</vt:lpstr>
      <vt:lpstr>Office Theme</vt:lpstr>
      <vt:lpstr>PowerPoint Presentation</vt:lpstr>
      <vt:lpstr>DISCLAIMER – THIS IS NOT LEGAL ADVICE</vt:lpstr>
      <vt:lpstr>Topics of Discussion</vt:lpstr>
      <vt:lpstr>Who is Covered? Limited Partial Exemption for Very Small Entities</vt:lpstr>
      <vt:lpstr>FTC Changes Requirements of Safeguards Rule</vt:lpstr>
      <vt:lpstr>Compliance Strategies for Dealers</vt:lpstr>
      <vt:lpstr>Step One: Inventory Your Customer NPI</vt:lpstr>
      <vt:lpstr>Step Two: Appoint A Single Qualified Individual to Head Up Your Information Security Program</vt:lpstr>
      <vt:lpstr>Step Three: Do a Written Risk Assessment</vt:lpstr>
      <vt:lpstr>Step Four: Draft a Revised ISP</vt:lpstr>
      <vt:lpstr>Step Five: The FTC Safeguards Rule’s Specific Requirements for Your ISP</vt:lpstr>
      <vt:lpstr>Step Six: Perform Safeguards Testing Using Trusted IT Companies</vt:lpstr>
      <vt:lpstr>Step Seven: Select and Manage Service Providers</vt:lpstr>
      <vt:lpstr>Step Eight: Employee Security Training</vt:lpstr>
      <vt:lpstr>Step Nine: Incident Response Plan</vt:lpstr>
      <vt:lpstr>Step Ten: Adopt NPI Disposal and Other Necessary Policies</vt:lpstr>
      <vt:lpstr>Step Eleven: Update Your ISP In Response to Testing, Security Incidents, and Best Practices</vt:lpstr>
      <vt:lpstr>Summary of Key New Requirements</vt:lpstr>
      <vt:lpstr>Summary and Call to Action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william Henrick</dc:creator>
  <cp:lastModifiedBy>william Henrick</cp:lastModifiedBy>
  <cp:revision>57</cp:revision>
  <dcterms:created xsi:type="dcterms:W3CDTF">2021-04-05T11:38:58Z</dcterms:created>
  <dcterms:modified xsi:type="dcterms:W3CDTF">2023-02-17T00:07:08Z</dcterms:modified>
</cp:coreProperties>
</file>