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0" r:id="rId2"/>
    <p:sldMasterId id="2147483696" r:id="rId3"/>
    <p:sldMasterId id="2147483698" r:id="rId4"/>
    <p:sldMasterId id="2147483700" r:id="rId5"/>
    <p:sldMasterId id="2147483650" r:id="rId6"/>
  </p:sldMasterIdLst>
  <p:notesMasterIdLst>
    <p:notesMasterId r:id="rId19"/>
  </p:notesMasterIdLst>
  <p:sldIdLst>
    <p:sldId id="258" r:id="rId7"/>
    <p:sldId id="286" r:id="rId8"/>
    <p:sldId id="288" r:id="rId9"/>
    <p:sldId id="287" r:id="rId10"/>
    <p:sldId id="289" r:id="rId11"/>
    <p:sldId id="290" r:id="rId12"/>
    <p:sldId id="291" r:id="rId13"/>
    <p:sldId id="272" r:id="rId14"/>
    <p:sldId id="296" r:id="rId15"/>
    <p:sldId id="295" r:id="rId16"/>
    <p:sldId id="294"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6B7F"/>
    <a:srgbClr val="2437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5" autoAdjust="0"/>
    <p:restoredTop sz="96327"/>
  </p:normalViewPr>
  <p:slideViewPr>
    <p:cSldViewPr snapToGrid="0" snapToObjects="1">
      <p:cViewPr varScale="1">
        <p:scale>
          <a:sx n="88" d="100"/>
          <a:sy n="88" d="100"/>
        </p:scale>
        <p:origin x="180"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Spring" userId="417df47f281f3d3c" providerId="LiveId" clId="{51C854FC-51B9-49A9-B420-FB139170D98B}"/>
    <pc:docChg chg="undo custSel modSld">
      <pc:chgData name="Lisa Spring" userId="417df47f281f3d3c" providerId="LiveId" clId="{51C854FC-51B9-49A9-B420-FB139170D98B}" dt="2023-03-16T21:34:41.733" v="286" actId="14100"/>
      <pc:docMkLst>
        <pc:docMk/>
      </pc:docMkLst>
      <pc:sldChg chg="addSp delSp modSp mod">
        <pc:chgData name="Lisa Spring" userId="417df47f281f3d3c" providerId="LiveId" clId="{51C854FC-51B9-49A9-B420-FB139170D98B}" dt="2023-03-16T21:34:41.733" v="286" actId="14100"/>
        <pc:sldMkLst>
          <pc:docMk/>
          <pc:sldMk cId="3372288115" sldId="272"/>
        </pc:sldMkLst>
        <pc:spChg chg="mod">
          <ac:chgData name="Lisa Spring" userId="417df47f281f3d3c" providerId="LiveId" clId="{51C854FC-51B9-49A9-B420-FB139170D98B}" dt="2023-03-16T21:29:57.634" v="255" actId="255"/>
          <ac:spMkLst>
            <pc:docMk/>
            <pc:sldMk cId="3372288115" sldId="272"/>
            <ac:spMk id="2" creationId="{6D3CD15B-3031-4458-ACF6-DCCA243258B9}"/>
          </ac:spMkLst>
        </pc:spChg>
        <pc:spChg chg="mod">
          <ac:chgData name="Lisa Spring" userId="417df47f281f3d3c" providerId="LiveId" clId="{51C854FC-51B9-49A9-B420-FB139170D98B}" dt="2023-03-16T21:20:56.747" v="123" actId="21"/>
          <ac:spMkLst>
            <pc:docMk/>
            <pc:sldMk cId="3372288115" sldId="272"/>
            <ac:spMk id="3" creationId="{00000000-0000-0000-0000-000000000000}"/>
          </ac:spMkLst>
        </pc:spChg>
        <pc:spChg chg="add mod">
          <ac:chgData name="Lisa Spring" userId="417df47f281f3d3c" providerId="LiveId" clId="{51C854FC-51B9-49A9-B420-FB139170D98B}" dt="2023-03-16T21:34:41.733" v="286" actId="14100"/>
          <ac:spMkLst>
            <pc:docMk/>
            <pc:sldMk cId="3372288115" sldId="272"/>
            <ac:spMk id="5" creationId="{3334C90A-F8CE-0B8B-9D2B-672745138B7F}"/>
          </ac:spMkLst>
        </pc:spChg>
        <pc:spChg chg="add mod">
          <ac:chgData name="Lisa Spring" userId="417df47f281f3d3c" providerId="LiveId" clId="{51C854FC-51B9-49A9-B420-FB139170D98B}" dt="2023-03-16T21:22:48.406" v="175" actId="1076"/>
          <ac:spMkLst>
            <pc:docMk/>
            <pc:sldMk cId="3372288115" sldId="272"/>
            <ac:spMk id="8" creationId="{00346D79-E02C-5205-FC1E-8461097482C7}"/>
          </ac:spMkLst>
        </pc:spChg>
        <pc:spChg chg="mod">
          <ac:chgData name="Lisa Spring" userId="417df47f281f3d3c" providerId="LiveId" clId="{51C854FC-51B9-49A9-B420-FB139170D98B}" dt="2023-03-16T21:22:55.291" v="176" actId="1076"/>
          <ac:spMkLst>
            <pc:docMk/>
            <pc:sldMk cId="3372288115" sldId="272"/>
            <ac:spMk id="10" creationId="{232D2A09-BB52-4AED-B695-C28ADD92CE98}"/>
          </ac:spMkLst>
        </pc:spChg>
        <pc:picChg chg="mod">
          <ac:chgData name="Lisa Spring" userId="417df47f281f3d3c" providerId="LiveId" clId="{51C854FC-51B9-49A9-B420-FB139170D98B}" dt="2023-03-16T21:29:30.436" v="253" actId="1076"/>
          <ac:picMkLst>
            <pc:docMk/>
            <pc:sldMk cId="3372288115" sldId="272"/>
            <ac:picMk id="4" creationId="{EBA63E45-6085-4479-9F37-B7B52182CD9F}"/>
          </ac:picMkLst>
        </pc:picChg>
        <pc:picChg chg="add mod">
          <ac:chgData name="Lisa Spring" userId="417df47f281f3d3c" providerId="LiveId" clId="{51C854FC-51B9-49A9-B420-FB139170D98B}" dt="2023-03-16T21:29:21.885" v="251" actId="1076"/>
          <ac:picMkLst>
            <pc:docMk/>
            <pc:sldMk cId="3372288115" sldId="272"/>
            <ac:picMk id="6" creationId="{02120C5A-FD82-0FDA-3358-93C5028E3AD0}"/>
          </ac:picMkLst>
        </pc:picChg>
        <pc:picChg chg="del mod">
          <ac:chgData name="Lisa Spring" userId="417df47f281f3d3c" providerId="LiveId" clId="{51C854FC-51B9-49A9-B420-FB139170D98B}" dt="2023-03-16T21:19:40.123" v="115" actId="478"/>
          <ac:picMkLst>
            <pc:docMk/>
            <pc:sldMk cId="3372288115" sldId="272"/>
            <ac:picMk id="1026" creationId="{60E4D3B7-D227-4D48-8F77-EDED9E26BA38}"/>
          </ac:picMkLst>
        </pc:picChg>
      </pc:sldChg>
      <pc:sldChg chg="modSp mod">
        <pc:chgData name="Lisa Spring" userId="417df47f281f3d3c" providerId="LiveId" clId="{51C854FC-51B9-49A9-B420-FB139170D98B}" dt="2023-03-16T21:30:35.490" v="256" actId="20577"/>
        <pc:sldMkLst>
          <pc:docMk/>
          <pc:sldMk cId="3780034165" sldId="293"/>
        </pc:sldMkLst>
        <pc:spChg chg="mod">
          <ac:chgData name="Lisa Spring" userId="417df47f281f3d3c" providerId="LiveId" clId="{51C854FC-51B9-49A9-B420-FB139170D98B}" dt="2023-03-16T21:30:35.490" v="256" actId="20577"/>
          <ac:spMkLst>
            <pc:docMk/>
            <pc:sldMk cId="3780034165" sldId="293"/>
            <ac:spMk id="4" creationId="{4C5338AA-7FC4-0CB2-12F1-1504D2535E3D}"/>
          </ac:spMkLst>
        </pc:spChg>
      </pc:sldChg>
      <pc:sldChg chg="modSp mod">
        <pc:chgData name="Lisa Spring" userId="417df47f281f3d3c" providerId="LiveId" clId="{51C854FC-51B9-49A9-B420-FB139170D98B}" dt="2023-03-16T21:24:54.298" v="220" actId="20577"/>
        <pc:sldMkLst>
          <pc:docMk/>
          <pc:sldMk cId="3955860219" sldId="296"/>
        </pc:sldMkLst>
        <pc:spChg chg="mod">
          <ac:chgData name="Lisa Spring" userId="417df47f281f3d3c" providerId="LiveId" clId="{51C854FC-51B9-49A9-B420-FB139170D98B}" dt="2023-03-16T21:24:54.298" v="220" actId="20577"/>
          <ac:spMkLst>
            <pc:docMk/>
            <pc:sldMk cId="3955860219" sldId="296"/>
            <ac:spMk id="3" creationId="{4129BEDF-F7EA-4E6F-4E71-C79CE05ACF8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48B004-7839-4C57-B07B-D4B5FF0C6EB4}" type="datetimeFigureOut">
              <a:rPr lang="en-US" smtClean="0"/>
              <a:t>3/16/2023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C1042E-0D81-4246-BCA5-9DEE919D7C95}" type="slidenum">
              <a:rPr lang="en-US" smtClean="0"/>
              <a:t>‹#›</a:t>
            </a:fld>
            <a:endParaRPr lang="en-US"/>
          </a:p>
        </p:txBody>
      </p:sp>
    </p:spTree>
    <p:extLst>
      <p:ext uri="{BB962C8B-B14F-4D97-AF65-F5344CB8AC3E}">
        <p14:creationId xmlns:p14="http://schemas.microsoft.com/office/powerpoint/2010/main" val="2637326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363942"/>
                </a:solidFill>
                <a:effectLst/>
                <a:latin typeface="Calibri" panose="020F0502020204030204" pitchFamily="34" charset="0"/>
                <a:ea typeface="Times New Roman" panose="02020603050405020304" pitchFamily="18" charset="0"/>
                <a:cs typeface="Calibri" panose="020F0502020204030204" pitchFamily="34" charset="0"/>
              </a:rPr>
              <a:t>Most lenders hold dealerships responsible for fraud and misrepresentation on applications. So, unless your dealership is using the latest synthetic fraud detection technology and developing a strong fraud protection culture, it’s unlikely that even the most diligent finance director will catch on when the dealership is being defrauded.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Q&amp;A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Sources:</a:t>
            </a:r>
          </a:p>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Digital Dealer: 5 Reasons Car Dealers Should Be Concerned with Fraud, </a:t>
            </a:r>
            <a:r>
              <a:rPr lang="en-US" sz="1800" i="1" dirty="0">
                <a:solidFill>
                  <a:srgbClr val="363942"/>
                </a:solidFill>
                <a:effectLst/>
                <a:latin typeface="Calibri" panose="020F0502020204030204" pitchFamily="34" charset="0"/>
                <a:ea typeface="Times New Roman" panose="02020603050405020304" pitchFamily="18" charset="0"/>
                <a:cs typeface="Calibri" panose="020F0502020204030204" pitchFamily="34" charset="0"/>
              </a:rPr>
              <a:t>Feb 12, 2018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F&amp;I Showroom: Slippery Synthetic Fraud Increasingly Occurring in Dealerships, June 11, 2020 • by Ken Hill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err="1">
                <a:effectLst/>
                <a:latin typeface="Calibri" panose="020F0502020204030204" pitchFamily="34" charset="0"/>
                <a:ea typeface="Calibri" panose="020F0502020204030204" pitchFamily="34" charset="0"/>
                <a:cs typeface="Times New Roman" panose="02020603050405020304" pitchFamily="18" charset="0"/>
              </a:rPr>
              <a:t>eLEND</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Solutions</a:t>
            </a:r>
            <a:r>
              <a:rPr lang="en-US" sz="1800" i="1" baseline="30000" dirty="0">
                <a:effectLst/>
                <a:latin typeface="Calibri" panose="020F0502020204030204" pitchFamily="34" charset="0"/>
                <a:ea typeface="Calibri" panose="020F0502020204030204" pitchFamily="34" charset="0"/>
                <a:cs typeface="Times New Roman" panose="02020603050405020304" pitchFamily="18" charset="0"/>
              </a:rPr>
              <a:t>™:</a:t>
            </a:r>
            <a:r>
              <a:rPr lang="en-US" sz="1800" i="1" dirty="0">
                <a:effectLst/>
                <a:latin typeface="Calibri" panose="020F0502020204030204" pitchFamily="34" charset="0"/>
                <a:ea typeface="Calibri" panose="020F0502020204030204" pitchFamily="34" charset="0"/>
                <a:cs typeface="Times New Roman" panose="02020603050405020304" pitchFamily="18" charset="0"/>
              </a:rPr>
              <a:t>Author: Pete </a:t>
            </a:r>
            <a:r>
              <a:rPr lang="en-US" sz="1800" i="1" dirty="0" err="1">
                <a:effectLst/>
                <a:latin typeface="Calibri" panose="020F0502020204030204" pitchFamily="34" charset="0"/>
                <a:ea typeface="Calibri" panose="020F0502020204030204" pitchFamily="34" charset="0"/>
                <a:cs typeface="Times New Roman" panose="02020603050405020304" pitchFamily="18" charset="0"/>
              </a:rPr>
              <a:t>Maclnnis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1">
                <a:effectLst/>
                <a:latin typeface="Calibri" panose="020F0502020204030204" pitchFamily="34" charset="0"/>
                <a:ea typeface="Calibri" panose="020F0502020204030204" pitchFamily="34" charset="0"/>
                <a:cs typeface="Times New Roman" panose="02020603050405020304" pitchFamily="18" charset="0"/>
              </a:rPr>
              <a:t>What Dealers Need to Know About Synthetic ID Fraud…Greater Awareness and Protections are Necessary by Jim McCabe is the SVP, Identity Theft Solutions for Vero</a:t>
            </a:r>
            <a:endParaRPr lang="en-US" dirty="0"/>
          </a:p>
        </p:txBody>
      </p:sp>
      <p:sp>
        <p:nvSpPr>
          <p:cNvPr id="4" name="Slide Number Placeholder 3"/>
          <p:cNvSpPr>
            <a:spLocks noGrp="1"/>
          </p:cNvSpPr>
          <p:nvPr>
            <p:ph type="sldNum" sz="quarter" idx="5"/>
          </p:nvPr>
        </p:nvSpPr>
        <p:spPr/>
        <p:txBody>
          <a:bodyPr/>
          <a:lstStyle/>
          <a:p>
            <a:fld id="{487B8644-E1BB-4C3A-827E-CC980B89AF57}" type="slidenum">
              <a:rPr lang="en-US" smtClean="0"/>
              <a:t>8</a:t>
            </a:fld>
            <a:endParaRPr lang="en-US"/>
          </a:p>
        </p:txBody>
      </p:sp>
    </p:spTree>
    <p:extLst>
      <p:ext uri="{BB962C8B-B14F-4D97-AF65-F5344CB8AC3E}">
        <p14:creationId xmlns:p14="http://schemas.microsoft.com/office/powerpoint/2010/main" val="1255180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8452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B06D-0B06-0541-82B6-B79DBCA332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60FB6E-348E-964A-9724-92BA1C5DE5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7F0C49-91FF-4A45-A24E-2DC02A5A6EC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4D5D19-8EE9-B94F-A786-CFE95806D186}"/>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6" name="Footer Placeholder 5">
            <a:extLst>
              <a:ext uri="{FF2B5EF4-FFF2-40B4-BE49-F238E27FC236}">
                <a16:creationId xmlns:a16="http://schemas.microsoft.com/office/drawing/2014/main" id="{2F00F378-A5CE-8E45-8E47-0D6AF2F230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F3839E-74E2-9941-9518-1D77833080BD}"/>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2417557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109F9-7D65-A54E-827F-F9220DB18E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930094-5C52-D74E-A101-E5973DA11C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F95DE6-3AAE-9640-8D0D-56590DC998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F1E980-41E3-F147-A5AC-FBB70C28BB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61CFA2-4F78-FC48-A960-8F461E0665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D6C0BC-DC77-DA45-95EB-47B010C9EE65}"/>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8" name="Footer Placeholder 7">
            <a:extLst>
              <a:ext uri="{FF2B5EF4-FFF2-40B4-BE49-F238E27FC236}">
                <a16:creationId xmlns:a16="http://schemas.microsoft.com/office/drawing/2014/main" id="{B3709ED8-16EE-B44A-88CD-E17AA9C43D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F8BD40-9EC8-FD4B-BDCC-4CEB57BCAB18}"/>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3663584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285D3-261C-AB4A-88E7-CE86F991A9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78FE20-0EB1-3145-BF35-8272390D8C8B}"/>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4" name="Footer Placeholder 3">
            <a:extLst>
              <a:ext uri="{FF2B5EF4-FFF2-40B4-BE49-F238E27FC236}">
                <a16:creationId xmlns:a16="http://schemas.microsoft.com/office/drawing/2014/main" id="{A4CDD34A-317F-7449-8518-E131353E4B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B16732-075C-7C45-8892-3D08B398DD7F}"/>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1227665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FB20D4-A887-914D-92FC-616E8746008E}"/>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3" name="Footer Placeholder 2">
            <a:extLst>
              <a:ext uri="{FF2B5EF4-FFF2-40B4-BE49-F238E27FC236}">
                <a16:creationId xmlns:a16="http://schemas.microsoft.com/office/drawing/2014/main" id="{8BC53993-E681-1042-BA90-3E66A2C94E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265E65-B6E7-164B-BC44-9847E0ACF207}"/>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948501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24BEF-5FA8-B843-83A3-18131B58B4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CF3E428-2B1A-3047-B6D6-3DA62C218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A8C3BF-B3E9-454F-83C3-FA424B1FE0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EBDD08-DC51-1645-99B4-315FECBA2B4E}"/>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6" name="Footer Placeholder 5">
            <a:extLst>
              <a:ext uri="{FF2B5EF4-FFF2-40B4-BE49-F238E27FC236}">
                <a16:creationId xmlns:a16="http://schemas.microsoft.com/office/drawing/2014/main" id="{DD44EFC5-EF73-7C48-B1BB-EA91541A38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903B42-2C8C-BD40-ABF2-A4959AF0EC3A}"/>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2216991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40BD-7807-5B4C-8BCC-4FB2250C66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D9407A-83C1-4846-A22F-F56E0427D0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C38194-66E3-5D45-A5A8-0520E67E94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D8840A-C9F7-7B4B-BC37-B109B3458765}"/>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6" name="Footer Placeholder 5">
            <a:extLst>
              <a:ext uri="{FF2B5EF4-FFF2-40B4-BE49-F238E27FC236}">
                <a16:creationId xmlns:a16="http://schemas.microsoft.com/office/drawing/2014/main" id="{8D81C375-A45D-AF4E-8199-5A42E9BE2E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4D2161-0A2B-CB49-9387-5A4AF7F9A453}"/>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3873353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90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8387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484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295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176EF9-0F1C-45BF-BFBE-FC2B7C02AA57}"/>
              </a:ext>
            </a:extLst>
          </p:cNvPr>
          <p:cNvSpPr>
            <a:spLocks noGrp="1"/>
          </p:cNvSpPr>
          <p:nvPr>
            <p:ph type="dt" sz="half" idx="10"/>
          </p:nvPr>
        </p:nvSpPr>
        <p:spPr/>
        <p:txBody>
          <a:bodyPr/>
          <a:lstStyle/>
          <a:p>
            <a:fld id="{77BA626B-F32D-495A-ABCD-42815610F764}" type="datetimeFigureOut">
              <a:rPr lang="en-US" smtClean="0"/>
              <a:t>3/16/2023</a:t>
            </a:fld>
            <a:endParaRPr lang="en-US"/>
          </a:p>
        </p:txBody>
      </p:sp>
      <p:sp>
        <p:nvSpPr>
          <p:cNvPr id="3" name="Footer Placeholder 2">
            <a:extLst>
              <a:ext uri="{FF2B5EF4-FFF2-40B4-BE49-F238E27FC236}">
                <a16:creationId xmlns:a16="http://schemas.microsoft.com/office/drawing/2014/main" id="{3D3D4149-43B6-4791-88D4-893112B0382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68495C-8A51-4836-9DB5-0CC96283B100}"/>
              </a:ext>
            </a:extLst>
          </p:cNvPr>
          <p:cNvSpPr>
            <a:spLocks noGrp="1"/>
          </p:cNvSpPr>
          <p:nvPr>
            <p:ph type="sldNum" sz="quarter" idx="12"/>
          </p:nvPr>
        </p:nvSpPr>
        <p:spPr/>
        <p:txBody>
          <a:bodyPr/>
          <a:lstStyle/>
          <a:p>
            <a:fld id="{39C4F98B-1B56-47AE-AE33-D9E16D0B6980}" type="slidenum">
              <a:rPr lang="en-US" smtClean="0"/>
              <a:t>‹#›</a:t>
            </a:fld>
            <a:endParaRPr lang="en-US"/>
          </a:p>
        </p:txBody>
      </p:sp>
    </p:spTree>
    <p:extLst>
      <p:ext uri="{BB962C8B-B14F-4D97-AF65-F5344CB8AC3E}">
        <p14:creationId xmlns:p14="http://schemas.microsoft.com/office/powerpoint/2010/main" val="412659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93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A05AE-59DC-3948-B59D-B98F4936AA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C6458C-B34B-554E-8AD9-FC98E9FB64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F91181-6DB0-2149-884D-565B5CB47231}"/>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5" name="Footer Placeholder 4">
            <a:extLst>
              <a:ext uri="{FF2B5EF4-FFF2-40B4-BE49-F238E27FC236}">
                <a16:creationId xmlns:a16="http://schemas.microsoft.com/office/drawing/2014/main" id="{8016F427-3AB2-6946-B96A-8493540EBA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7C2809-BB98-094D-8DA3-558C2E33559D}"/>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1014389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64358-F16D-854C-A0F6-1901374CD2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0A7016-F443-D344-A0E9-21DF84C0FB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0BC5E4-8489-B44D-87DA-7BE6B9C5702D}"/>
              </a:ext>
            </a:extLst>
          </p:cNvPr>
          <p:cNvSpPr>
            <a:spLocks noGrp="1"/>
          </p:cNvSpPr>
          <p:nvPr>
            <p:ph type="dt" sz="half" idx="10"/>
          </p:nvPr>
        </p:nvSpPr>
        <p:spPr/>
        <p:txBody>
          <a:bodyPr/>
          <a:lstStyle/>
          <a:p>
            <a:fld id="{23CAA184-B90E-1844-A2AF-7E95B25D5E79}" type="datetimeFigureOut">
              <a:rPr lang="en-US" smtClean="0"/>
              <a:t>3/16/2023</a:t>
            </a:fld>
            <a:endParaRPr lang="en-US"/>
          </a:p>
        </p:txBody>
      </p:sp>
      <p:sp>
        <p:nvSpPr>
          <p:cNvPr id="5" name="Footer Placeholder 4">
            <a:extLst>
              <a:ext uri="{FF2B5EF4-FFF2-40B4-BE49-F238E27FC236}">
                <a16:creationId xmlns:a16="http://schemas.microsoft.com/office/drawing/2014/main" id="{6DE04B41-A2FC-0644-8029-99902FE5DD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A4C593-8841-0945-A798-C614150DCDB2}"/>
              </a:ext>
            </a:extLst>
          </p:cNvPr>
          <p:cNvSpPr>
            <a:spLocks noGrp="1"/>
          </p:cNvSpPr>
          <p:nvPr>
            <p:ph type="sldNum" sz="quarter" idx="12"/>
          </p:nvPr>
        </p:nvSpPr>
        <p:spPr/>
        <p:txBody>
          <a:bodyPr/>
          <a:lstStyle/>
          <a:p>
            <a:fld id="{0FECFF4D-AC18-A343-9140-3FF93A72CD77}" type="slidenum">
              <a:rPr lang="en-US" smtClean="0"/>
              <a:t>‹#›</a:t>
            </a:fld>
            <a:endParaRPr lang="en-US"/>
          </a:p>
        </p:txBody>
      </p:sp>
    </p:spTree>
    <p:extLst>
      <p:ext uri="{BB962C8B-B14F-4D97-AF65-F5344CB8AC3E}">
        <p14:creationId xmlns:p14="http://schemas.microsoft.com/office/powerpoint/2010/main" val="4532374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9CD819-2328-D343-8FE0-5F2AB36B29D7}"/>
              </a:ext>
            </a:extLst>
          </p:cNvPr>
          <p:cNvPicPr>
            <a:picLocks noChangeAspect="1"/>
          </p:cNvPicPr>
          <p:nvPr userDrawn="1"/>
        </p:nvPicPr>
        <p:blipFill>
          <a:blip r:embed="rId3"/>
          <a:srcRect/>
          <a:stretch/>
        </p:blipFill>
        <p:spPr>
          <a:xfrm>
            <a:off x="12694" y="7140"/>
            <a:ext cx="12166612" cy="6843719"/>
          </a:xfrm>
          <a:prstGeom prst="rect">
            <a:avLst/>
          </a:prstGeom>
        </p:spPr>
      </p:pic>
    </p:spTree>
    <p:extLst>
      <p:ext uri="{BB962C8B-B14F-4D97-AF65-F5344CB8AC3E}">
        <p14:creationId xmlns:p14="http://schemas.microsoft.com/office/powerpoint/2010/main" val="401359627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E85592-FAA5-484E-A044-0C14F6C47F53}"/>
              </a:ext>
            </a:extLst>
          </p:cNvPr>
          <p:cNvPicPr>
            <a:picLocks noChangeAspect="1"/>
          </p:cNvPicPr>
          <p:nvPr userDrawn="1"/>
        </p:nvPicPr>
        <p:blipFill>
          <a:blip r:embed="rId3"/>
          <a:srcRect/>
          <a:stretch/>
        </p:blipFill>
        <p:spPr>
          <a:xfrm>
            <a:off x="6350" y="0"/>
            <a:ext cx="12179300" cy="6858000"/>
          </a:xfrm>
          <a:prstGeom prst="rect">
            <a:avLst/>
          </a:prstGeom>
        </p:spPr>
      </p:pic>
    </p:spTree>
    <p:extLst>
      <p:ext uri="{BB962C8B-B14F-4D97-AF65-F5344CB8AC3E}">
        <p14:creationId xmlns:p14="http://schemas.microsoft.com/office/powerpoint/2010/main" val="3967300172"/>
      </p:ext>
    </p:extLst>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975E002-4A3D-EA46-8BA0-DD7283AA0D32}"/>
              </a:ext>
            </a:extLst>
          </p:cNvPr>
          <p:cNvPicPr>
            <a:picLocks noChangeAspect="1"/>
          </p:cNvPicPr>
          <p:nvPr userDrawn="1"/>
        </p:nvPicPr>
        <p:blipFill>
          <a:blip r:embed="rId4"/>
          <a:srcRect/>
          <a:stretch/>
        </p:blipFill>
        <p:spPr>
          <a:xfrm>
            <a:off x="0" y="0"/>
            <a:ext cx="12192000" cy="6858000"/>
          </a:xfrm>
          <a:prstGeom prst="rect">
            <a:avLst/>
          </a:prstGeom>
        </p:spPr>
      </p:pic>
    </p:spTree>
    <p:extLst>
      <p:ext uri="{BB962C8B-B14F-4D97-AF65-F5344CB8AC3E}">
        <p14:creationId xmlns:p14="http://schemas.microsoft.com/office/powerpoint/2010/main" val="205103225"/>
      </p:ext>
    </p:extLst>
  </p:cSld>
  <p:clrMap bg1="lt1" tx1="dk1" bg2="lt2" tx2="dk2" accent1="accent1" accent2="accent2" accent3="accent3" accent4="accent4" accent5="accent5" accent6="accent6" hlink="hlink" folHlink="folHlink"/>
  <p:sldLayoutIdLst>
    <p:sldLayoutId id="2147483697" r:id="rId1"/>
    <p:sldLayoutId id="214748370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4CD444-051E-A842-816D-F8580D769FA3}"/>
              </a:ext>
            </a:extLst>
          </p:cNvPr>
          <p:cNvPicPr>
            <a:picLocks noChangeAspect="1"/>
          </p:cNvPicPr>
          <p:nvPr userDrawn="1"/>
        </p:nvPicPr>
        <p:blipFill>
          <a:blip r:embed="rId4"/>
          <a:srcRect/>
          <a:stretch/>
        </p:blipFill>
        <p:spPr>
          <a:xfrm>
            <a:off x="0" y="0"/>
            <a:ext cx="12192000" cy="6858000"/>
          </a:xfrm>
          <a:prstGeom prst="rect">
            <a:avLst/>
          </a:prstGeom>
        </p:spPr>
      </p:pic>
    </p:spTree>
    <p:extLst>
      <p:ext uri="{BB962C8B-B14F-4D97-AF65-F5344CB8AC3E}">
        <p14:creationId xmlns:p14="http://schemas.microsoft.com/office/powerpoint/2010/main" val="2018717466"/>
      </p:ext>
    </p:extLst>
  </p:cSld>
  <p:clrMap bg1="lt1" tx1="dk1" bg2="lt2" tx2="dk2" accent1="accent1" accent2="accent2" accent3="accent3" accent4="accent4" accent5="accent5" accent6="accent6" hlink="hlink" folHlink="folHlink"/>
  <p:sldLayoutIdLst>
    <p:sldLayoutId id="2147483699" r:id="rId1"/>
    <p:sldLayoutId id="214748370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C16CEA-65CD-8E42-9C00-8EFD3A085140}"/>
              </a:ext>
            </a:extLst>
          </p:cNvPr>
          <p:cNvPicPr>
            <a:picLocks noChangeAspect="1"/>
          </p:cNvPicPr>
          <p:nvPr userDrawn="1"/>
        </p:nvPicPr>
        <p:blipFill>
          <a:blip r:embed="rId3"/>
          <a:srcRect/>
          <a:stretch/>
        </p:blipFill>
        <p:spPr>
          <a:xfrm>
            <a:off x="6349" y="3572"/>
            <a:ext cx="12179300" cy="6850856"/>
          </a:xfrm>
          <a:prstGeom prst="rect">
            <a:avLst/>
          </a:prstGeom>
        </p:spPr>
      </p:pic>
    </p:spTree>
    <p:extLst>
      <p:ext uri="{BB962C8B-B14F-4D97-AF65-F5344CB8AC3E}">
        <p14:creationId xmlns:p14="http://schemas.microsoft.com/office/powerpoint/2010/main" val="3365491587"/>
      </p:ext>
    </p:extLst>
  </p:cSld>
  <p:clrMap bg1="lt1" tx1="dk1" bg2="lt2" tx2="dk2" accent1="accent1" accent2="accent2" accent3="accent3" accent4="accent4" accent5="accent5" accent6="accent6" hlink="hlink" folHlink="folHlink"/>
  <p:sldLayoutIdLst>
    <p:sldLayoutId id="214748370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545D15-2194-444C-844E-3E78C6749C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F7D5EEC-CDB6-904D-BCF3-FD3C248957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44A4C9B-1106-9247-8830-3D1BFD87CE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AA184-B90E-1844-A2AF-7E95B25D5E79}" type="datetimeFigureOut">
              <a:rPr lang="en-US" smtClean="0"/>
              <a:t>3/16/2023</a:t>
            </a:fld>
            <a:endParaRPr lang="en-US" dirty="0"/>
          </a:p>
        </p:txBody>
      </p:sp>
      <p:sp>
        <p:nvSpPr>
          <p:cNvPr id="5" name="Footer Placeholder 4">
            <a:extLst>
              <a:ext uri="{FF2B5EF4-FFF2-40B4-BE49-F238E27FC236}">
                <a16:creationId xmlns:a16="http://schemas.microsoft.com/office/drawing/2014/main" id="{4C090D87-9278-1A45-BEFF-66863B1DF8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0DAC81-EE73-8945-B513-28CBF3418D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ECFF4D-AC18-A343-9140-3FF93A72CD77}" type="slidenum">
              <a:rPr lang="en-US" smtClean="0"/>
              <a:t>‹#›</a:t>
            </a:fld>
            <a:endParaRPr lang="en-US"/>
          </a:p>
        </p:txBody>
      </p:sp>
    </p:spTree>
    <p:extLst>
      <p:ext uri="{BB962C8B-B14F-4D97-AF65-F5344CB8AC3E}">
        <p14:creationId xmlns:p14="http://schemas.microsoft.com/office/powerpoint/2010/main" val="4025220833"/>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Lst>
  <p:txStyles>
    <p:titleStyle>
      <a:lvl1pPr algn="l" defTabSz="914400" rtl="0" eaLnBrk="1" latinLnBrk="0" hangingPunct="1">
        <a:lnSpc>
          <a:spcPct val="90000"/>
        </a:lnSpc>
        <a:spcBef>
          <a:spcPct val="0"/>
        </a:spcBef>
        <a:buNone/>
        <a:defRPr sz="4400" kern="1200">
          <a:solidFill>
            <a:srgbClr val="24376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36B7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gif"/><Relationship Id="rId7" Type="http://schemas.openxmlformats.org/officeDocument/2006/relationships/hyperlink" Target="mailto:cnyo@mavsign.com"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mailto:lspring@mavsign.com" TargetMode="External"/><Relationship Id="rId5" Type="http://schemas.openxmlformats.org/officeDocument/2006/relationships/image" Target="../media/image1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43015B1-8FA5-6F45-9AE8-54A23FA2D398}"/>
              </a:ext>
            </a:extLst>
          </p:cNvPr>
          <p:cNvSpPr txBox="1">
            <a:spLocks/>
          </p:cNvSpPr>
          <p:nvPr/>
        </p:nvSpPr>
        <p:spPr>
          <a:xfrm>
            <a:off x="559265" y="4437529"/>
            <a:ext cx="11290863" cy="1204857"/>
          </a:xfrm>
          <a:prstGeom prst="rect">
            <a:avLst/>
          </a:prstGeom>
        </p:spPr>
        <p:txBody>
          <a:bodyPr vert="horz" lIns="0" tIns="0" rIns="0" bIns="0" rtlCol="0" anchor="t">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000" dirty="0">
                <a:solidFill>
                  <a:schemeClr val="bg1"/>
                </a:solidFill>
                <a:latin typeface="Candara Light" panose="020E0502030303020204" pitchFamily="34" charset="0"/>
              </a:rPr>
              <a:t>Protecting Your Dealership Against Synthetic Fraud:</a:t>
            </a:r>
          </a:p>
          <a:p>
            <a:endParaRPr lang="en-US" dirty="0">
              <a:solidFill>
                <a:schemeClr val="bg1"/>
              </a:solidFill>
              <a:latin typeface="Candara Light" panose="020E0502030303020204" pitchFamily="34" charset="0"/>
            </a:endParaRPr>
          </a:p>
          <a:p>
            <a:r>
              <a:rPr lang="en-US" sz="6600" dirty="0">
                <a:solidFill>
                  <a:schemeClr val="bg1"/>
                </a:solidFill>
                <a:latin typeface="Scooby Doo" panose="00000400000000000000" pitchFamily="2" charset="0"/>
              </a:rPr>
              <a:t>Don't get Catfished!</a:t>
            </a:r>
            <a:endParaRPr lang="en-US" dirty="0">
              <a:solidFill>
                <a:schemeClr val="bg1"/>
              </a:solidFill>
            </a:endParaRPr>
          </a:p>
        </p:txBody>
      </p:sp>
      <p:sp>
        <p:nvSpPr>
          <p:cNvPr id="10" name="Text Placeholder 3">
            <a:extLst>
              <a:ext uri="{FF2B5EF4-FFF2-40B4-BE49-F238E27FC236}">
                <a16:creationId xmlns:a16="http://schemas.microsoft.com/office/drawing/2014/main" id="{A5B8BCA1-67CF-2A44-8058-7619CA60D12E}"/>
              </a:ext>
            </a:extLst>
          </p:cNvPr>
          <p:cNvSpPr txBox="1">
            <a:spLocks/>
          </p:cNvSpPr>
          <p:nvPr/>
        </p:nvSpPr>
        <p:spPr>
          <a:xfrm>
            <a:off x="559266" y="5405718"/>
            <a:ext cx="11098182" cy="544902"/>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 dirty="0">
                <a:solidFill>
                  <a:schemeClr val="bg1"/>
                </a:solidFill>
              </a:rPr>
              <a:t>Lisa Spring &amp; Calvin </a:t>
            </a:r>
            <a:r>
              <a:rPr lang="en-US" sz="1200" dirty="0" err="1">
                <a:solidFill>
                  <a:schemeClr val="bg1"/>
                </a:solidFill>
              </a:rPr>
              <a:t>Nyo</a:t>
            </a:r>
            <a:endParaRPr lang="en-US" sz="1200" dirty="0">
              <a:solidFill>
                <a:schemeClr val="bg1"/>
              </a:solidFill>
            </a:endParaRPr>
          </a:p>
          <a:p>
            <a:pPr algn="l"/>
            <a:r>
              <a:rPr lang="en-US" sz="1200" dirty="0" err="1">
                <a:solidFill>
                  <a:schemeClr val="bg1"/>
                </a:solidFill>
              </a:rPr>
              <a:t>Mavsign</a:t>
            </a:r>
            <a:endParaRPr lang="en-US" sz="1200" dirty="0">
              <a:solidFill>
                <a:schemeClr val="bg1"/>
              </a:solidFill>
            </a:endParaRPr>
          </a:p>
        </p:txBody>
      </p:sp>
      <p:sp>
        <p:nvSpPr>
          <p:cNvPr id="11" name="Text Placeholder 3">
            <a:extLst>
              <a:ext uri="{FF2B5EF4-FFF2-40B4-BE49-F238E27FC236}">
                <a16:creationId xmlns:a16="http://schemas.microsoft.com/office/drawing/2014/main" id="{7494BF0D-2980-D34B-855C-4DF1E56226D0}"/>
              </a:ext>
            </a:extLst>
          </p:cNvPr>
          <p:cNvSpPr txBox="1">
            <a:spLocks/>
          </p:cNvSpPr>
          <p:nvPr/>
        </p:nvSpPr>
        <p:spPr>
          <a:xfrm>
            <a:off x="10025025" y="5555453"/>
            <a:ext cx="1707045" cy="395167"/>
          </a:xfrm>
          <a:prstGeom prst="rect">
            <a:avLst/>
          </a:prstGeom>
        </p:spPr>
        <p:txBody>
          <a:bodyPr vert="horz" lIns="0" tIns="0" rIns="0" bIns="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fi-FI" sz="1300" dirty="0">
                <a:solidFill>
                  <a:schemeClr val="bg1"/>
                </a:solidFill>
                <a:latin typeface="Arial Narrow" panose="020B0604020202020204" pitchFamily="34" charset="0"/>
                <a:cs typeface="Arial Narrow" panose="020B0604020202020204" pitchFamily="34" charset="0"/>
              </a:rPr>
              <a:t>March 2023</a:t>
            </a:r>
          </a:p>
        </p:txBody>
      </p:sp>
    </p:spTree>
    <p:extLst>
      <p:ext uri="{BB962C8B-B14F-4D97-AF65-F5344CB8AC3E}">
        <p14:creationId xmlns:p14="http://schemas.microsoft.com/office/powerpoint/2010/main" val="1746030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391DA0-646B-2CD3-8784-F6900C78A7EA}"/>
              </a:ext>
            </a:extLst>
          </p:cNvPr>
          <p:cNvSpPr txBox="1"/>
          <p:nvPr/>
        </p:nvSpPr>
        <p:spPr>
          <a:xfrm>
            <a:off x="2431229" y="1360843"/>
            <a:ext cx="8944983" cy="3739101"/>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Credit Report </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Multiple Social Security Numbers</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Short Credit History</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Types of Credit on report</a:t>
            </a:r>
          </a:p>
          <a:p>
            <a:pPr marR="0" lvl="1">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Offsite document signing</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i="1" dirty="0">
                <a:effectLst/>
                <a:latin typeface="Arial Unicode MS" panose="020B0604020202020204" pitchFamily="34" charset="-128"/>
                <a:ea typeface="Arial" panose="020B0604020202020204" pitchFamily="34" charset="0"/>
              </a:rPr>
              <a:t>Location changes are the most common red flag when using a third party notary! </a:t>
            </a:r>
            <a:endParaRPr lang="en-US" sz="1400" dirty="0">
              <a:effectLst/>
              <a:latin typeface="Arial" panose="020B0604020202020204" pitchFamily="34" charset="0"/>
              <a:ea typeface="Arial" panose="020B0604020202020204" pitchFamily="34" charset="0"/>
            </a:endParaRPr>
          </a:p>
          <a:p>
            <a:pPr marL="1143000" marR="0" lvl="2" indent="-228600">
              <a:lnSpc>
                <a:spcPct val="115000"/>
              </a:lnSpc>
              <a:spcBef>
                <a:spcPts val="0"/>
              </a:spcBef>
              <a:spcAft>
                <a:spcPts val="0"/>
              </a:spcAft>
              <a:buFont typeface="Wingdings" panose="05000000000000000000" pitchFamily="2" charset="2"/>
              <a:buChar char=""/>
            </a:pPr>
            <a:r>
              <a:rPr lang="en-US" sz="1400" dirty="0">
                <a:effectLst/>
                <a:latin typeface="Arial" panose="020B0604020202020204" pitchFamily="34" charset="0"/>
                <a:ea typeface="Arial" panose="020B0604020202020204" pitchFamily="34" charset="0"/>
              </a:rPr>
              <a:t>Disconnects a signer from a huge personal confirmation point, which is their residence. </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Requesting specifically named notaries for the signing.</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Out of State IDs and Power of Attorneys</a:t>
            </a:r>
          </a:p>
          <a:p>
            <a:pPr marR="0" lvl="1">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Confirming Personal Information </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Delay in providing necessary and personal information.</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Avoids direct communication. </a:t>
            </a:r>
          </a:p>
          <a:p>
            <a:pPr marL="342900" marR="0" lvl="0" indent="-342900">
              <a:lnSpc>
                <a:spcPct val="115000"/>
              </a:lnSpc>
              <a:spcBef>
                <a:spcPts val="0"/>
              </a:spcBef>
              <a:spcAft>
                <a:spcPts val="0"/>
              </a:spcAft>
              <a:buFont typeface="Symbol" panose="05050102010706020507" pitchFamily="18" charset="2"/>
              <a:buChar char=""/>
            </a:pPr>
            <a:endParaRPr lang="en-US" sz="11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58729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835405-A073-48CC-0F43-B7FA8363ED18}"/>
              </a:ext>
            </a:extLst>
          </p:cNvPr>
          <p:cNvSpPr txBox="1"/>
          <p:nvPr/>
        </p:nvSpPr>
        <p:spPr>
          <a:xfrm>
            <a:off x="2704203" y="1306692"/>
            <a:ext cx="6096896" cy="3294300"/>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Behavioral Red Flags </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Rude or have pushy behavior that can keep them from having to engage. </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Over sharers </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Trainer </a:t>
            </a:r>
          </a:p>
          <a:p>
            <a:pPr marR="0" lvl="1" algn="ctr">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Trusting Unassuming Signers</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Fraudulent signers are not reserved for a race, a gender, an age or a certain walk of life. </a:t>
            </a: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Usually are part of a larger network where they learn and teach.</a:t>
            </a:r>
          </a:p>
          <a:p>
            <a:pPr marR="0" lvl="1">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Best Practices for using a consumer reporting vendor (such as </a:t>
            </a:r>
            <a:r>
              <a:rPr lang="en-US" sz="1400" b="1" dirty="0" err="1">
                <a:effectLst/>
                <a:latin typeface="Arial Unicode MS" panose="020B0604020202020204" pitchFamily="34" charset="-128"/>
                <a:ea typeface="Arial" panose="020B0604020202020204" pitchFamily="34" charset="0"/>
              </a:rPr>
              <a:t>Mavsign</a:t>
            </a:r>
            <a:r>
              <a:rPr lang="en-US" sz="1400" b="1" dirty="0">
                <a:effectLst/>
                <a:latin typeface="Arial Unicode MS" panose="020B0604020202020204" pitchFamily="34" charset="-128"/>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269633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131CEF0-84B4-CFA1-6A70-D904DE9E5327}"/>
              </a:ext>
            </a:extLst>
          </p:cNvPr>
          <p:cNvGraphicFramePr>
            <a:graphicFrameLocks noGrp="1"/>
          </p:cNvGraphicFramePr>
          <p:nvPr>
            <p:extLst>
              <p:ext uri="{D42A27DB-BD31-4B8C-83A1-F6EECF244321}">
                <p14:modId xmlns:p14="http://schemas.microsoft.com/office/powerpoint/2010/main" val="4069677852"/>
              </p:ext>
            </p:extLst>
          </p:nvPr>
        </p:nvGraphicFramePr>
        <p:xfrm>
          <a:off x="1597510" y="1248852"/>
          <a:ext cx="9090211" cy="4831513"/>
        </p:xfrm>
        <a:graphic>
          <a:graphicData uri="http://schemas.openxmlformats.org/drawingml/2006/table">
            <a:tbl>
              <a:tblPr>
                <a:tableStyleId>{5C22544A-7EE6-4342-B048-85BDC9FD1C3A}</a:tableStyleId>
              </a:tblPr>
              <a:tblGrid>
                <a:gridCol w="803320">
                  <a:extLst>
                    <a:ext uri="{9D8B030D-6E8A-4147-A177-3AD203B41FA5}">
                      <a16:colId xmlns:a16="http://schemas.microsoft.com/office/drawing/2014/main" val="2000249159"/>
                    </a:ext>
                  </a:extLst>
                </a:gridCol>
                <a:gridCol w="1754623">
                  <a:extLst>
                    <a:ext uri="{9D8B030D-6E8A-4147-A177-3AD203B41FA5}">
                      <a16:colId xmlns:a16="http://schemas.microsoft.com/office/drawing/2014/main" val="3556157720"/>
                    </a:ext>
                  </a:extLst>
                </a:gridCol>
                <a:gridCol w="1035861">
                  <a:extLst>
                    <a:ext uri="{9D8B030D-6E8A-4147-A177-3AD203B41FA5}">
                      <a16:colId xmlns:a16="http://schemas.microsoft.com/office/drawing/2014/main" val="2932849985"/>
                    </a:ext>
                  </a:extLst>
                </a:gridCol>
                <a:gridCol w="3562095">
                  <a:extLst>
                    <a:ext uri="{9D8B030D-6E8A-4147-A177-3AD203B41FA5}">
                      <a16:colId xmlns:a16="http://schemas.microsoft.com/office/drawing/2014/main" val="939028859"/>
                    </a:ext>
                  </a:extLst>
                </a:gridCol>
                <a:gridCol w="1934312">
                  <a:extLst>
                    <a:ext uri="{9D8B030D-6E8A-4147-A177-3AD203B41FA5}">
                      <a16:colId xmlns:a16="http://schemas.microsoft.com/office/drawing/2014/main" val="4169262232"/>
                    </a:ext>
                  </a:extLst>
                </a:gridCol>
              </a:tblGrid>
              <a:tr h="302647">
                <a:tc gridSpan="5">
                  <a:txBody>
                    <a:bodyPr/>
                    <a:lstStyle/>
                    <a:p>
                      <a:pPr marL="457200" marR="0" algn="l">
                        <a:lnSpc>
                          <a:spcPct val="115000"/>
                        </a:lnSpc>
                        <a:spcBef>
                          <a:spcPts val="0"/>
                        </a:spcBef>
                        <a:spcAft>
                          <a:spcPts val="0"/>
                        </a:spcAft>
                      </a:pPr>
                      <a:r>
                        <a:rPr lang="en-US" sz="1100" b="1" dirty="0">
                          <a:effectLst/>
                        </a:rPr>
                        <a:t>What are you doing with PPI after you’ve collected it as part of your ITPP (Identity Theft Prevent Program)? </a:t>
                      </a:r>
                      <a:endParaRPr lang="en-US" sz="1100" b="1" dirty="0">
                        <a:effectLst/>
                        <a:latin typeface="Arial" panose="020B0604020202020204" pitchFamily="34" charset="0"/>
                        <a:ea typeface="Arial" panose="020B0604020202020204" pitchFamily="34" charset="0"/>
                      </a:endParaRPr>
                    </a:p>
                  </a:txBody>
                  <a:tcPr marL="34757" marR="34757" marT="34757" marB="34757"/>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8234987"/>
                  </a:ext>
                </a:extLst>
              </a:tr>
              <a:tr h="769703">
                <a:tc>
                  <a:txBody>
                    <a:bodyPr/>
                    <a:lstStyle/>
                    <a:p>
                      <a:pPr marL="0" marR="0">
                        <a:lnSpc>
                          <a:spcPct val="115000"/>
                        </a:lnSpc>
                        <a:spcBef>
                          <a:spcPts val="0"/>
                        </a:spcBef>
                        <a:spcAft>
                          <a:spcPts val="0"/>
                        </a:spcAft>
                      </a:pPr>
                      <a:r>
                        <a:rPr lang="en-US" sz="1100">
                          <a:effectLst/>
                        </a:rPr>
                        <a:t>ITPP (Red Flags)</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Current Practice</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Protecting PPI</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Safeguards Best Practice</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Any Changes?</a:t>
                      </a:r>
                      <a:endParaRPr lang="en-US" sz="110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3450826540"/>
                  </a:ext>
                </a:extLst>
              </a:tr>
              <a:tr h="813166">
                <a:tc>
                  <a:txBody>
                    <a:bodyPr/>
                    <a:lstStyle/>
                    <a:p>
                      <a:pPr marL="0" marR="0">
                        <a:lnSpc>
                          <a:spcPct val="115000"/>
                        </a:lnSpc>
                        <a:spcBef>
                          <a:spcPts val="0"/>
                        </a:spcBef>
                        <a:spcAft>
                          <a:spcPts val="0"/>
                        </a:spcAft>
                      </a:pPr>
                      <a:r>
                        <a:rPr lang="en-US" sz="1100">
                          <a:effectLst/>
                        </a:rPr>
                        <a:t>1. </a:t>
                      </a:r>
                      <a:r>
                        <a:rPr lang="en-US" sz="1100" u="sng">
                          <a:effectLst/>
                        </a:rPr>
                        <a:t>Who</a:t>
                      </a:r>
                      <a:endParaRPr lang="en-US" sz="1100">
                        <a:effectLst/>
                      </a:endParaRPr>
                    </a:p>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Take Stock</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Inventory computers, emails, mobile devices, flash drives, copiers, home computers, file cabinets, info that flows from websites and contractors for PII. </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1482359233"/>
                  </a:ext>
                </a:extLst>
              </a:tr>
              <a:tr h="766275">
                <a:tc>
                  <a:txBody>
                    <a:bodyPr/>
                    <a:lstStyle/>
                    <a:p>
                      <a:pPr marL="0" marR="0">
                        <a:lnSpc>
                          <a:spcPct val="115000"/>
                        </a:lnSpc>
                        <a:spcBef>
                          <a:spcPts val="0"/>
                        </a:spcBef>
                        <a:spcAft>
                          <a:spcPts val="0"/>
                        </a:spcAft>
                      </a:pPr>
                      <a:r>
                        <a:rPr lang="en-US" sz="1100">
                          <a:effectLst/>
                        </a:rPr>
                        <a:t>2. </a:t>
                      </a:r>
                      <a:r>
                        <a:rPr lang="en-US" sz="1100" u="sng">
                          <a:effectLst/>
                        </a:rPr>
                        <a:t>What</a:t>
                      </a:r>
                      <a:endParaRPr lang="en-US" sz="1100">
                        <a:effectLst/>
                      </a:endParaRPr>
                    </a:p>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 </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Scale Down</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Don’t collect it if you don’t need it and dispose of it once the business need is over. Limit employee access who don’t need to access PII. </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3315520694"/>
                  </a:ext>
                </a:extLst>
              </a:tr>
              <a:tr h="813166">
                <a:tc>
                  <a:txBody>
                    <a:bodyPr/>
                    <a:lstStyle/>
                    <a:p>
                      <a:pPr marL="0" marR="0">
                        <a:lnSpc>
                          <a:spcPct val="115000"/>
                        </a:lnSpc>
                        <a:spcBef>
                          <a:spcPts val="0"/>
                        </a:spcBef>
                        <a:spcAft>
                          <a:spcPts val="0"/>
                        </a:spcAft>
                      </a:pPr>
                      <a:r>
                        <a:rPr lang="en-US" sz="1100">
                          <a:effectLst/>
                        </a:rPr>
                        <a:t>3. </a:t>
                      </a:r>
                      <a:r>
                        <a:rPr lang="en-US" sz="1100" u="sng">
                          <a:effectLst/>
                        </a:rPr>
                        <a:t>Where</a:t>
                      </a:r>
                      <a:endParaRPr lang="en-US" sz="1100">
                        <a:effectLst/>
                      </a:endParaRPr>
                    </a:p>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Lock It</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The PII must have physical security and/or electronic security, employee training and/or security by contractors from collection (start) to disposal (finish).</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1541650192"/>
                  </a:ext>
                </a:extLst>
              </a:tr>
              <a:tr h="600281">
                <a:tc>
                  <a:txBody>
                    <a:bodyPr/>
                    <a:lstStyle/>
                    <a:p>
                      <a:pPr marL="0" marR="0">
                        <a:lnSpc>
                          <a:spcPct val="115000"/>
                        </a:lnSpc>
                        <a:spcBef>
                          <a:spcPts val="0"/>
                        </a:spcBef>
                        <a:spcAft>
                          <a:spcPts val="0"/>
                        </a:spcAft>
                      </a:pPr>
                      <a:r>
                        <a:rPr lang="en-US" sz="1100">
                          <a:effectLst/>
                        </a:rPr>
                        <a:t>4. </a:t>
                      </a:r>
                      <a:r>
                        <a:rPr lang="en-US" sz="1100" u="sng">
                          <a:effectLst/>
                        </a:rPr>
                        <a:t>Why</a:t>
                      </a:r>
                      <a:endParaRPr lang="en-US" sz="1100">
                        <a:effectLst/>
                      </a:endParaRPr>
                    </a:p>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Pitch It</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Burn, shred, or pulverize physical documents. Delete, erase, and wipe, digital storage when finished.</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263086824"/>
                  </a:ext>
                </a:extLst>
              </a:tr>
              <a:tr h="766275">
                <a:tc>
                  <a:txBody>
                    <a:bodyPr/>
                    <a:lstStyle/>
                    <a:p>
                      <a:pPr marL="0" marR="0">
                        <a:lnSpc>
                          <a:spcPct val="115000"/>
                        </a:lnSpc>
                        <a:spcBef>
                          <a:spcPts val="0"/>
                        </a:spcBef>
                        <a:spcAft>
                          <a:spcPts val="0"/>
                        </a:spcAft>
                      </a:pPr>
                      <a:r>
                        <a:rPr lang="en-US" sz="1100">
                          <a:effectLst/>
                        </a:rPr>
                        <a:t>5. </a:t>
                      </a:r>
                      <a:r>
                        <a:rPr lang="en-US" sz="1100" u="sng">
                          <a:effectLst/>
                        </a:rPr>
                        <a:t>How</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 </a:t>
                      </a:r>
                    </a:p>
                    <a:p>
                      <a:pPr marL="0" marR="0">
                        <a:lnSpc>
                          <a:spcPct val="115000"/>
                        </a:lnSpc>
                        <a:spcBef>
                          <a:spcPts val="0"/>
                        </a:spcBef>
                        <a:spcAft>
                          <a:spcPts val="0"/>
                        </a:spcAft>
                      </a:pPr>
                      <a:r>
                        <a:rPr lang="en-US" sz="1100">
                          <a:effectLst/>
                        </a:rPr>
                        <a:t> </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a:effectLst/>
                        </a:rPr>
                        <a:t>Plan Ahead</a:t>
                      </a:r>
                      <a:endParaRPr lang="en-US" sz="110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Designate responsibility, disconnect from risky networks, and investigate vulnerabilities, notify someone to make changes  </a:t>
                      </a:r>
                      <a:endParaRPr lang="en-US" sz="1100" dirty="0">
                        <a:effectLst/>
                        <a:latin typeface="Arial" panose="020B0604020202020204" pitchFamily="34" charset="0"/>
                        <a:ea typeface="Arial" panose="020B0604020202020204" pitchFamily="34" charset="0"/>
                      </a:endParaRPr>
                    </a:p>
                  </a:txBody>
                  <a:tcPr marL="34757" marR="34757" marT="34757" marB="34757"/>
                </a:tc>
                <a:tc>
                  <a:txBody>
                    <a:bodyPr/>
                    <a:lstStyle/>
                    <a:p>
                      <a:pPr marL="0" marR="0">
                        <a:lnSpc>
                          <a:spcPct val="115000"/>
                        </a:lnSpc>
                        <a:spcBef>
                          <a:spcPts val="0"/>
                        </a:spcBef>
                        <a:spcAft>
                          <a:spcPts val="0"/>
                        </a:spcAft>
                      </a:pPr>
                      <a:r>
                        <a:rPr lang="en-US" sz="1100" dirty="0">
                          <a:effectLst/>
                        </a:rPr>
                        <a:t> </a:t>
                      </a:r>
                      <a:endParaRPr lang="en-US" sz="1100" dirty="0">
                        <a:effectLst/>
                        <a:latin typeface="Arial" panose="020B0604020202020204" pitchFamily="34" charset="0"/>
                        <a:ea typeface="Arial" panose="020B0604020202020204" pitchFamily="34" charset="0"/>
                      </a:endParaRPr>
                    </a:p>
                  </a:txBody>
                  <a:tcPr marL="34757" marR="34757" marT="34757" marB="34757"/>
                </a:tc>
                <a:extLst>
                  <a:ext uri="{0D108BD9-81ED-4DB2-BD59-A6C34878D82A}">
                    <a16:rowId xmlns:a16="http://schemas.microsoft.com/office/drawing/2014/main" val="764322342"/>
                  </a:ext>
                </a:extLst>
              </a:tr>
            </a:tbl>
          </a:graphicData>
        </a:graphic>
      </p:graphicFrame>
      <p:sp>
        <p:nvSpPr>
          <p:cNvPr id="4" name="TextBox 3">
            <a:extLst>
              <a:ext uri="{FF2B5EF4-FFF2-40B4-BE49-F238E27FC236}">
                <a16:creationId xmlns:a16="http://schemas.microsoft.com/office/drawing/2014/main" id="{4C5338AA-7FC4-0CB2-12F1-1504D2535E3D}"/>
              </a:ext>
            </a:extLst>
          </p:cNvPr>
          <p:cNvSpPr txBox="1"/>
          <p:nvPr/>
        </p:nvSpPr>
        <p:spPr>
          <a:xfrm>
            <a:off x="2612763" y="777635"/>
            <a:ext cx="6096896" cy="383823"/>
          </a:xfrm>
          <a:prstGeom prst="rect">
            <a:avLst/>
          </a:prstGeom>
          <a:noFill/>
        </p:spPr>
        <p:txBody>
          <a:bodyPr wrap="square">
            <a:spAutoFit/>
          </a:bodyPr>
          <a:lstStyle/>
          <a:p>
            <a:pPr marL="0" marR="0" algn="ctr">
              <a:lnSpc>
                <a:spcPct val="115000"/>
              </a:lnSpc>
              <a:spcBef>
                <a:spcPts val="0"/>
              </a:spcBef>
              <a:spcAft>
                <a:spcPts val="0"/>
              </a:spcAft>
            </a:pPr>
            <a:r>
              <a:rPr lang="en-US" sz="1800" b="1" dirty="0">
                <a:effectLst/>
                <a:latin typeface="Arial" panose="020B0604020202020204" pitchFamily="34" charset="0"/>
                <a:ea typeface="Arial" panose="020B0604020202020204" pitchFamily="34" charset="0"/>
              </a:rPr>
              <a:t>Safeguard Activity</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780034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EE6F0E-8FC6-292C-3F4C-00B125DA251B}"/>
              </a:ext>
            </a:extLst>
          </p:cNvPr>
          <p:cNvPicPr>
            <a:picLocks noChangeAspect="1"/>
          </p:cNvPicPr>
          <p:nvPr/>
        </p:nvPicPr>
        <p:blipFill rotWithShape="1">
          <a:blip r:embed="rId2">
            <a:extLst>
              <a:ext uri="{28A0092B-C50C-407E-A947-70E740481C1C}">
                <a14:useLocalDpi xmlns:a14="http://schemas.microsoft.com/office/drawing/2010/main" val="0"/>
              </a:ext>
            </a:extLst>
          </a:blip>
          <a:srcRect l="5872" t="6157" r="5489" b="8659"/>
          <a:stretch/>
        </p:blipFill>
        <p:spPr>
          <a:xfrm>
            <a:off x="1620320" y="107576"/>
            <a:ext cx="8676358" cy="5936455"/>
          </a:xfrm>
          <a:prstGeom prst="rect">
            <a:avLst/>
          </a:prstGeom>
        </p:spPr>
      </p:pic>
      <p:sp>
        <p:nvSpPr>
          <p:cNvPr id="3" name="Explosion: 8 Points 2">
            <a:extLst>
              <a:ext uri="{FF2B5EF4-FFF2-40B4-BE49-F238E27FC236}">
                <a16:creationId xmlns:a16="http://schemas.microsoft.com/office/drawing/2014/main" id="{5BB4ADFD-9CE9-B39E-C635-6A33B40C39F1}"/>
              </a:ext>
            </a:extLst>
          </p:cNvPr>
          <p:cNvSpPr/>
          <p:nvPr/>
        </p:nvSpPr>
        <p:spPr>
          <a:xfrm>
            <a:off x="201189" y="305771"/>
            <a:ext cx="3955774" cy="3677477"/>
          </a:xfrm>
          <a:prstGeom prst="irregularSeal1">
            <a:avLst/>
          </a:prstGeom>
          <a:pattFill prst="pct20">
            <a:fgClr>
              <a:schemeClr val="accent1"/>
            </a:fgClr>
            <a:bgClr>
              <a:schemeClr val="bg1"/>
            </a:bgClr>
          </a:patt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rgbClr val="7030A0"/>
                </a:solidFill>
                <a:latin typeface="Scooby Doo" panose="00000400000000000000" pitchFamily="2" charset="0"/>
              </a:rPr>
              <a:t>Zoinks</a:t>
            </a:r>
            <a:r>
              <a:rPr lang="en-US" sz="4000" b="1" dirty="0">
                <a:solidFill>
                  <a:srgbClr val="7030A0"/>
                </a:solidFill>
                <a:latin typeface="Scooby Doo" panose="00000400000000000000" pitchFamily="2" charset="0"/>
              </a:rPr>
              <a:t>!!!!</a:t>
            </a:r>
          </a:p>
        </p:txBody>
      </p:sp>
      <p:sp>
        <p:nvSpPr>
          <p:cNvPr id="4" name="TextBox 3">
            <a:extLst>
              <a:ext uri="{FF2B5EF4-FFF2-40B4-BE49-F238E27FC236}">
                <a16:creationId xmlns:a16="http://schemas.microsoft.com/office/drawing/2014/main" id="{9C6E86E2-0503-26B5-AB03-66FA60CF984A}"/>
              </a:ext>
            </a:extLst>
          </p:cNvPr>
          <p:cNvSpPr txBox="1"/>
          <p:nvPr/>
        </p:nvSpPr>
        <p:spPr>
          <a:xfrm>
            <a:off x="7777232" y="5422186"/>
            <a:ext cx="2725728" cy="400110"/>
          </a:xfrm>
          <a:prstGeom prst="rect">
            <a:avLst/>
          </a:prstGeom>
          <a:noFill/>
        </p:spPr>
        <p:txBody>
          <a:bodyPr wrap="square" rtlCol="0">
            <a:spAutoFit/>
          </a:bodyPr>
          <a:lstStyle/>
          <a:p>
            <a:r>
              <a:rPr lang="en-US" sz="1000" dirty="0">
                <a:solidFill>
                  <a:schemeClr val="bg1">
                    <a:lumMod val="65000"/>
                  </a:schemeClr>
                </a:solidFill>
              </a:rPr>
              <a:t>Scooby-Doo is a registered copyright of Hanna-Barbera and Warner Bros. Entertainment.</a:t>
            </a:r>
          </a:p>
        </p:txBody>
      </p:sp>
    </p:spTree>
    <p:extLst>
      <p:ext uri="{BB962C8B-B14F-4D97-AF65-F5344CB8AC3E}">
        <p14:creationId xmlns:p14="http://schemas.microsoft.com/office/powerpoint/2010/main" val="55067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3A1720D-7EFF-150C-53AD-43A5A95166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672" y="1"/>
            <a:ext cx="10766597" cy="6100670"/>
          </a:xfrm>
          <a:prstGeom prst="rect">
            <a:avLst/>
          </a:prstGeom>
        </p:spPr>
      </p:pic>
      <p:sp>
        <p:nvSpPr>
          <p:cNvPr id="3" name="TextBox 2">
            <a:extLst>
              <a:ext uri="{FF2B5EF4-FFF2-40B4-BE49-F238E27FC236}">
                <a16:creationId xmlns:a16="http://schemas.microsoft.com/office/drawing/2014/main" id="{8802100E-0217-275E-F746-5D103C5977AD}"/>
              </a:ext>
            </a:extLst>
          </p:cNvPr>
          <p:cNvSpPr txBox="1"/>
          <p:nvPr/>
        </p:nvSpPr>
        <p:spPr>
          <a:xfrm>
            <a:off x="9030497" y="5535141"/>
            <a:ext cx="2725728" cy="400110"/>
          </a:xfrm>
          <a:prstGeom prst="rect">
            <a:avLst/>
          </a:prstGeom>
          <a:noFill/>
        </p:spPr>
        <p:txBody>
          <a:bodyPr wrap="square" rtlCol="0">
            <a:spAutoFit/>
          </a:bodyPr>
          <a:lstStyle/>
          <a:p>
            <a:r>
              <a:rPr lang="en-US" sz="1000" dirty="0">
                <a:solidFill>
                  <a:schemeClr val="bg1">
                    <a:lumMod val="65000"/>
                  </a:schemeClr>
                </a:solidFill>
              </a:rPr>
              <a:t>Scooby-Doo is a registered copyright of Hanna-Barbera and Warner Bros. Entertainment.</a:t>
            </a:r>
          </a:p>
        </p:txBody>
      </p:sp>
    </p:spTree>
    <p:extLst>
      <p:ext uri="{BB962C8B-B14F-4D97-AF65-F5344CB8AC3E}">
        <p14:creationId xmlns:p14="http://schemas.microsoft.com/office/powerpoint/2010/main" val="2939452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6CF667-DA39-57A9-A2CE-520A0697FE80}"/>
              </a:ext>
            </a:extLst>
          </p:cNvPr>
          <p:cNvPicPr>
            <a:picLocks noChangeAspect="1"/>
          </p:cNvPicPr>
          <p:nvPr/>
        </p:nvPicPr>
        <p:blipFill>
          <a:blip r:embed="rId2"/>
          <a:stretch>
            <a:fillRect/>
          </a:stretch>
        </p:blipFill>
        <p:spPr>
          <a:xfrm>
            <a:off x="943520" y="689763"/>
            <a:ext cx="4795685" cy="5437284"/>
          </a:xfrm>
          <a:prstGeom prst="rect">
            <a:avLst/>
          </a:prstGeom>
        </p:spPr>
      </p:pic>
      <p:pic>
        <p:nvPicPr>
          <p:cNvPr id="3" name="Picture 2">
            <a:extLst>
              <a:ext uri="{FF2B5EF4-FFF2-40B4-BE49-F238E27FC236}">
                <a16:creationId xmlns:a16="http://schemas.microsoft.com/office/drawing/2014/main" id="{791C4283-362B-2284-B437-F967D6005E09}"/>
              </a:ext>
            </a:extLst>
          </p:cNvPr>
          <p:cNvPicPr>
            <a:picLocks noChangeAspect="1"/>
          </p:cNvPicPr>
          <p:nvPr/>
        </p:nvPicPr>
        <p:blipFill rotWithShape="1">
          <a:blip r:embed="rId3"/>
          <a:srcRect l="12374" t="-1459" r="12214" b="-868"/>
          <a:stretch/>
        </p:blipFill>
        <p:spPr>
          <a:xfrm>
            <a:off x="5760064" y="596293"/>
            <a:ext cx="5573353" cy="5530754"/>
          </a:xfrm>
          <a:prstGeom prst="rect">
            <a:avLst/>
          </a:prstGeom>
          <a:ln w="25400">
            <a:noFill/>
          </a:ln>
        </p:spPr>
      </p:pic>
    </p:spTree>
    <p:extLst>
      <p:ext uri="{BB962C8B-B14F-4D97-AF65-F5344CB8AC3E}">
        <p14:creationId xmlns:p14="http://schemas.microsoft.com/office/powerpoint/2010/main" val="231208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EB8F15-0648-D2EF-8835-6F95C879C427}"/>
              </a:ext>
            </a:extLst>
          </p:cNvPr>
          <p:cNvSpPr txBox="1"/>
          <p:nvPr/>
        </p:nvSpPr>
        <p:spPr>
          <a:xfrm>
            <a:off x="2591248" y="213699"/>
            <a:ext cx="6096896" cy="707886"/>
          </a:xfrm>
          <a:prstGeom prst="rect">
            <a:avLst/>
          </a:prstGeom>
          <a:noFill/>
        </p:spPr>
        <p:txBody>
          <a:bodyPr wrap="square">
            <a:spAutoFit/>
          </a:bodyPr>
          <a:lstStyle/>
          <a:p>
            <a:pPr algn="ctr"/>
            <a:r>
              <a:rPr lang="en-US" sz="4000" dirty="0">
                <a:latin typeface="Scooby Doo" panose="00000400000000000000" pitchFamily="2" charset="0"/>
              </a:rPr>
              <a:t>?? Solving the mystery ??</a:t>
            </a:r>
          </a:p>
        </p:txBody>
      </p:sp>
      <p:pic>
        <p:nvPicPr>
          <p:cNvPr id="4" name="Picture 3">
            <a:extLst>
              <a:ext uri="{FF2B5EF4-FFF2-40B4-BE49-F238E27FC236}">
                <a16:creationId xmlns:a16="http://schemas.microsoft.com/office/drawing/2014/main" id="{DF64AF2F-4BD4-9504-52F8-6F836FFCB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5080" y="932354"/>
            <a:ext cx="7692332" cy="5109505"/>
          </a:xfrm>
          <a:prstGeom prst="rect">
            <a:avLst/>
          </a:prstGeom>
          <a:ln w="25400">
            <a:solidFill>
              <a:schemeClr val="tx1"/>
            </a:solidFill>
          </a:ln>
        </p:spPr>
      </p:pic>
      <p:sp>
        <p:nvSpPr>
          <p:cNvPr id="5" name="TextBox 4">
            <a:extLst>
              <a:ext uri="{FF2B5EF4-FFF2-40B4-BE49-F238E27FC236}">
                <a16:creationId xmlns:a16="http://schemas.microsoft.com/office/drawing/2014/main" id="{E504B092-205B-3CC2-DA9D-B5C9BCE082A1}"/>
              </a:ext>
            </a:extLst>
          </p:cNvPr>
          <p:cNvSpPr txBox="1"/>
          <p:nvPr/>
        </p:nvSpPr>
        <p:spPr>
          <a:xfrm>
            <a:off x="6597939" y="5485763"/>
            <a:ext cx="2949473" cy="400110"/>
          </a:xfrm>
          <a:prstGeom prst="rect">
            <a:avLst/>
          </a:prstGeom>
          <a:noFill/>
        </p:spPr>
        <p:txBody>
          <a:bodyPr wrap="square" rtlCol="0">
            <a:spAutoFit/>
          </a:bodyPr>
          <a:lstStyle/>
          <a:p>
            <a:r>
              <a:rPr lang="en-US" sz="1000" dirty="0">
                <a:solidFill>
                  <a:schemeClr val="bg1">
                    <a:lumMod val="65000"/>
                  </a:schemeClr>
                </a:solidFill>
              </a:rPr>
              <a:t>Scooby-Doo is a registered copyright of Hanna-Barbera and Warner Bros. Entertainment.</a:t>
            </a:r>
          </a:p>
        </p:txBody>
      </p:sp>
    </p:spTree>
    <p:extLst>
      <p:ext uri="{BB962C8B-B14F-4D97-AF65-F5344CB8AC3E}">
        <p14:creationId xmlns:p14="http://schemas.microsoft.com/office/powerpoint/2010/main" val="2282327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366257-EC92-22A5-09EE-D353AED10671}"/>
              </a:ext>
            </a:extLst>
          </p:cNvPr>
          <p:cNvSpPr txBox="1"/>
          <p:nvPr/>
        </p:nvSpPr>
        <p:spPr>
          <a:xfrm>
            <a:off x="1193551" y="179198"/>
            <a:ext cx="9208066" cy="646331"/>
          </a:xfrm>
          <a:prstGeom prst="rect">
            <a:avLst/>
          </a:prstGeom>
          <a:noFill/>
        </p:spPr>
        <p:txBody>
          <a:bodyPr wrap="square" rtlCol="0">
            <a:spAutoFit/>
          </a:bodyPr>
          <a:lstStyle/>
          <a:p>
            <a:pPr algn="ctr"/>
            <a:r>
              <a:rPr lang="en-US" sz="3600" dirty="0">
                <a:latin typeface="Scooby Doo" panose="00000400000000000000" pitchFamily="2" charset="0"/>
              </a:rPr>
              <a:t>Do you have a ‘fraud prevention’ culture?</a:t>
            </a:r>
          </a:p>
        </p:txBody>
      </p:sp>
      <p:pic>
        <p:nvPicPr>
          <p:cNvPr id="3" name="Picture 2">
            <a:extLst>
              <a:ext uri="{FF2B5EF4-FFF2-40B4-BE49-F238E27FC236}">
                <a16:creationId xmlns:a16="http://schemas.microsoft.com/office/drawing/2014/main" id="{B4D7723E-A48A-D25A-19FD-9DEACE3A4ED5}"/>
              </a:ext>
            </a:extLst>
          </p:cNvPr>
          <p:cNvPicPr>
            <a:picLocks noChangeAspect="1"/>
          </p:cNvPicPr>
          <p:nvPr/>
        </p:nvPicPr>
        <p:blipFill>
          <a:blip r:embed="rId2"/>
          <a:stretch>
            <a:fillRect/>
          </a:stretch>
        </p:blipFill>
        <p:spPr>
          <a:xfrm>
            <a:off x="2325676" y="1097280"/>
            <a:ext cx="6764535" cy="5021252"/>
          </a:xfrm>
          <a:prstGeom prst="rect">
            <a:avLst/>
          </a:prstGeom>
          <a:ln w="25400">
            <a:solidFill>
              <a:schemeClr val="tx1"/>
            </a:solidFill>
          </a:ln>
        </p:spPr>
      </p:pic>
    </p:spTree>
    <p:extLst>
      <p:ext uri="{BB962C8B-B14F-4D97-AF65-F5344CB8AC3E}">
        <p14:creationId xmlns:p14="http://schemas.microsoft.com/office/powerpoint/2010/main" val="590558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131F35-7D31-C05E-F368-5B43D7E5F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7843" y="53788"/>
            <a:ext cx="8067451" cy="6050589"/>
          </a:xfrm>
          <a:prstGeom prst="rect">
            <a:avLst/>
          </a:prstGeom>
          <a:ln w="25400">
            <a:solidFill>
              <a:schemeClr val="tx1"/>
            </a:solidFill>
          </a:ln>
        </p:spPr>
      </p:pic>
      <p:sp>
        <p:nvSpPr>
          <p:cNvPr id="3" name="TextBox 2">
            <a:extLst>
              <a:ext uri="{FF2B5EF4-FFF2-40B4-BE49-F238E27FC236}">
                <a16:creationId xmlns:a16="http://schemas.microsoft.com/office/drawing/2014/main" id="{FAB630A6-9FC8-4D23-50CF-0487EE98628F}"/>
              </a:ext>
            </a:extLst>
          </p:cNvPr>
          <p:cNvSpPr txBox="1"/>
          <p:nvPr/>
        </p:nvSpPr>
        <p:spPr>
          <a:xfrm>
            <a:off x="7237258" y="5712948"/>
            <a:ext cx="2848036" cy="400110"/>
          </a:xfrm>
          <a:prstGeom prst="rect">
            <a:avLst/>
          </a:prstGeom>
          <a:noFill/>
        </p:spPr>
        <p:txBody>
          <a:bodyPr wrap="square" rtlCol="0">
            <a:spAutoFit/>
          </a:bodyPr>
          <a:lstStyle/>
          <a:p>
            <a:r>
              <a:rPr lang="en-US" sz="1000" dirty="0">
                <a:solidFill>
                  <a:schemeClr val="bg1">
                    <a:lumMod val="65000"/>
                  </a:schemeClr>
                </a:solidFill>
              </a:rPr>
              <a:t>Scooby-Doo is a registered copyright of Hanna-Barbera and Warner Bros. Entertainment.</a:t>
            </a:r>
          </a:p>
        </p:txBody>
      </p:sp>
      <p:sp>
        <p:nvSpPr>
          <p:cNvPr id="4" name="TextBox 3">
            <a:extLst>
              <a:ext uri="{FF2B5EF4-FFF2-40B4-BE49-F238E27FC236}">
                <a16:creationId xmlns:a16="http://schemas.microsoft.com/office/drawing/2014/main" id="{C1C2A0AD-D760-2454-5746-C00B0E04A820}"/>
              </a:ext>
            </a:extLst>
          </p:cNvPr>
          <p:cNvSpPr txBox="1"/>
          <p:nvPr/>
        </p:nvSpPr>
        <p:spPr>
          <a:xfrm flipH="1">
            <a:off x="2556500" y="230403"/>
            <a:ext cx="3818854" cy="523220"/>
          </a:xfrm>
          <a:prstGeom prst="rect">
            <a:avLst/>
          </a:prstGeom>
          <a:noFill/>
        </p:spPr>
        <p:txBody>
          <a:bodyPr wrap="square" rtlCol="0">
            <a:spAutoFit/>
          </a:bodyPr>
          <a:lstStyle/>
          <a:p>
            <a:r>
              <a:rPr lang="en-US" sz="2800" b="1" dirty="0">
                <a:solidFill>
                  <a:schemeClr val="bg1"/>
                </a:solidFill>
                <a:latin typeface="Scooby Doo" panose="00000400000000000000" pitchFamily="2" charset="0"/>
              </a:rPr>
              <a:t>Expose your Catfish!!</a:t>
            </a:r>
          </a:p>
        </p:txBody>
      </p:sp>
    </p:spTree>
    <p:extLst>
      <p:ext uri="{BB962C8B-B14F-4D97-AF65-F5344CB8AC3E}">
        <p14:creationId xmlns:p14="http://schemas.microsoft.com/office/powerpoint/2010/main" val="212897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53788" y="1825625"/>
            <a:ext cx="11300012"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latin typeface="Helvetica" panose="020B0604020202020204" pitchFamily="34" charset="0"/>
            </a:endParaRPr>
          </a:p>
          <a:p>
            <a:endParaRPr lang="en-US" sz="1200" dirty="0">
              <a:latin typeface="Helvetica" panose="020B0604020202020204" pitchFamily="34" charset="0"/>
            </a:endParaRPr>
          </a:p>
          <a:p>
            <a:endParaRPr lang="en-US" sz="1200" dirty="0">
              <a:latin typeface="Helvetica" panose="020B0604020202020204" pitchFamily="34" charset="0"/>
            </a:endParaRPr>
          </a:p>
          <a:p>
            <a:endParaRPr lang="en-US" sz="1200" dirty="0">
              <a:latin typeface="Helvetica" panose="020B0604020202020204" pitchFamily="34" charset="0"/>
            </a:endParaRPr>
          </a:p>
          <a:p>
            <a:endParaRPr lang="en-US" sz="1200" dirty="0">
              <a:latin typeface="Helvetica" panose="020B0604020202020204" pitchFamily="34" charset="0"/>
            </a:endParaRPr>
          </a:p>
          <a:p>
            <a:endParaRPr lang="en-US" sz="1200" dirty="0">
              <a:latin typeface="Helvetica" panose="020B0604020202020204" pitchFamily="34" charset="0"/>
            </a:endParaRPr>
          </a:p>
          <a:p>
            <a:endParaRPr lang="en-US" dirty="0"/>
          </a:p>
        </p:txBody>
      </p:sp>
      <p:pic>
        <p:nvPicPr>
          <p:cNvPr id="1027" name="Picture 3">
            <a:extLst>
              <a:ext uri="{FF2B5EF4-FFF2-40B4-BE49-F238E27FC236}">
                <a16:creationId xmlns:a16="http://schemas.microsoft.com/office/drawing/2014/main" id="{83E403C6-80FF-4293-AE48-AD9CA6784B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9163" y="2081213"/>
            <a:ext cx="85725" cy="95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EF8220D-36EB-4051-93CD-0C649977CC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663" y="2081213"/>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1A469BCD-3B36-45DA-8E85-2F501154FD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6663" y="2081213"/>
            <a:ext cx="85725" cy="95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BA63E45-6085-4479-9F37-B7B52182CD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0068" y="422176"/>
            <a:ext cx="6956748" cy="5548809"/>
          </a:xfrm>
          <a:prstGeom prst="rect">
            <a:avLst/>
          </a:prstGeom>
          <a:ln w="69850">
            <a:solidFill>
              <a:schemeClr val="accent6">
                <a:lumMod val="75000"/>
              </a:schemeClr>
            </a:solidFill>
          </a:ln>
        </p:spPr>
      </p:pic>
      <p:sp>
        <p:nvSpPr>
          <p:cNvPr id="10" name="TextBox 9">
            <a:extLst>
              <a:ext uri="{FF2B5EF4-FFF2-40B4-BE49-F238E27FC236}">
                <a16:creationId xmlns:a16="http://schemas.microsoft.com/office/drawing/2014/main" id="{232D2A09-BB52-4AED-B695-C28ADD92CE98}"/>
              </a:ext>
            </a:extLst>
          </p:cNvPr>
          <p:cNvSpPr txBox="1"/>
          <p:nvPr/>
        </p:nvSpPr>
        <p:spPr>
          <a:xfrm>
            <a:off x="9166284" y="5548869"/>
            <a:ext cx="2949473" cy="400110"/>
          </a:xfrm>
          <a:prstGeom prst="rect">
            <a:avLst/>
          </a:prstGeom>
          <a:noFill/>
        </p:spPr>
        <p:txBody>
          <a:bodyPr wrap="square" rtlCol="0">
            <a:spAutoFit/>
          </a:bodyPr>
          <a:lstStyle/>
          <a:p>
            <a:r>
              <a:rPr lang="en-US" sz="1000" dirty="0"/>
              <a:t>Scooby-Doo is a registered copyright of Hanna-Barbera and Warner Bros. Entertainment.</a:t>
            </a:r>
          </a:p>
        </p:txBody>
      </p:sp>
      <p:sp>
        <p:nvSpPr>
          <p:cNvPr id="2" name="TextBox 1">
            <a:extLst>
              <a:ext uri="{FF2B5EF4-FFF2-40B4-BE49-F238E27FC236}">
                <a16:creationId xmlns:a16="http://schemas.microsoft.com/office/drawing/2014/main" id="{6D3CD15B-3031-4458-ACF6-DCCA243258B9}"/>
              </a:ext>
            </a:extLst>
          </p:cNvPr>
          <p:cNvSpPr txBox="1"/>
          <p:nvPr/>
        </p:nvSpPr>
        <p:spPr>
          <a:xfrm>
            <a:off x="53788" y="4492199"/>
            <a:ext cx="4948518" cy="1965025"/>
          </a:xfrm>
          <a:prstGeom prst="rect">
            <a:avLst/>
          </a:prstGeom>
          <a:noFill/>
        </p:spPr>
        <p:txBody>
          <a:bodyPr wrap="square" rtlCol="0">
            <a:spAutoFit/>
          </a:bodyPr>
          <a:lstStyle/>
          <a:p>
            <a:pPr marL="0" marR="0" indent="0">
              <a:lnSpc>
                <a:spcPct val="107000"/>
              </a:lnSpc>
              <a:spcBef>
                <a:spcPts val="0"/>
              </a:spcBef>
              <a:spcAft>
                <a:spcPts val="800"/>
              </a:spcAft>
              <a:buNone/>
            </a:pPr>
            <a:r>
              <a:rPr lang="en-US" sz="800" b="1" dirty="0">
                <a:effectLst/>
                <a:latin typeface="Calibri" panose="020F0502020204030204" pitchFamily="34" charset="0"/>
                <a:ea typeface="Calibri" panose="020F0502020204030204" pitchFamily="34" charset="0"/>
                <a:cs typeface="Times New Roman" panose="02020603050405020304" pitchFamily="18" charset="0"/>
              </a:rPr>
              <a:t>Fair Use Notice</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800" dirty="0">
                <a:effectLst/>
                <a:latin typeface="Calibri" panose="020F0502020204030204" pitchFamily="34" charset="0"/>
                <a:ea typeface="Calibri" panose="020F0502020204030204" pitchFamily="34" charset="0"/>
                <a:cs typeface="Times New Roman" panose="02020603050405020304" pitchFamily="18" charset="0"/>
              </a:rPr>
              <a:t>This PowerPoint and the presentation made in conjunction with this PowerPoint is for educational and informational purposes only. </a:t>
            </a:r>
          </a:p>
          <a:p>
            <a:pPr marL="0" marR="0" indent="0">
              <a:lnSpc>
                <a:spcPct val="107000"/>
              </a:lnSpc>
              <a:spcBef>
                <a:spcPts val="0"/>
              </a:spcBef>
              <a:spcAft>
                <a:spcPts val="800"/>
              </a:spcAft>
              <a:buNone/>
            </a:pPr>
            <a:r>
              <a:rPr lang="en-US" sz="800" dirty="0">
                <a:effectLst/>
                <a:latin typeface="Calibri" panose="020F0502020204030204" pitchFamily="34" charset="0"/>
                <a:ea typeface="Calibri" panose="020F0502020204030204" pitchFamily="34" charset="0"/>
                <a:cs typeface="Times New Roman" panose="02020603050405020304" pitchFamily="18" charset="0"/>
              </a:rPr>
              <a:t>The “Scooby-Doo” images contained in this PowerPoint are copyright material owned by Hanna-Barbera and Warner Bros. Notwithstanding a copyright owner’s rights under the Copyright Act, Section 107 of the Copyright Act allows limited use of copyrighted material without requiring permission from the rights holder, for purposes such as education, criticism, comment, news reporting, teaching, scholarship, and research. These “fair uses” are permitted even if the use of the work would otherwise be infringing. </a:t>
            </a:r>
          </a:p>
          <a:p>
            <a:pPr marL="0" marR="0" indent="0">
              <a:lnSpc>
                <a:spcPct val="107000"/>
              </a:lnSpc>
              <a:spcBef>
                <a:spcPts val="0"/>
              </a:spcBef>
              <a:spcAft>
                <a:spcPts val="800"/>
              </a:spcAft>
              <a:buNone/>
            </a:pPr>
            <a:r>
              <a:rPr lang="en-US" sz="800" dirty="0">
                <a:effectLst/>
                <a:latin typeface="Calibri" panose="020F0502020204030204" pitchFamily="34" charset="0"/>
                <a:ea typeface="Calibri" panose="020F0502020204030204" pitchFamily="34" charset="0"/>
                <a:cs typeface="Times New Roman" panose="02020603050405020304" pitchFamily="18" charset="0"/>
              </a:rPr>
              <a:t>https://www.copyright.gov/fair-use/more-info.html</a:t>
            </a:r>
          </a:p>
          <a:p>
            <a:endParaRPr lang="en-US" dirty="0"/>
          </a:p>
        </p:txBody>
      </p:sp>
      <p:sp>
        <p:nvSpPr>
          <p:cNvPr id="5" name="TextBox 4">
            <a:extLst>
              <a:ext uri="{FF2B5EF4-FFF2-40B4-BE49-F238E27FC236}">
                <a16:creationId xmlns:a16="http://schemas.microsoft.com/office/drawing/2014/main" id="{3334C90A-F8CE-0B8B-9D2B-672745138B7F}"/>
              </a:ext>
            </a:extLst>
          </p:cNvPr>
          <p:cNvSpPr txBox="1"/>
          <p:nvPr/>
        </p:nvSpPr>
        <p:spPr>
          <a:xfrm>
            <a:off x="-264634" y="346988"/>
            <a:ext cx="5314701" cy="4955203"/>
          </a:xfrm>
          <a:prstGeom prst="rect">
            <a:avLst/>
          </a:prstGeom>
          <a:noFill/>
        </p:spPr>
        <p:txBody>
          <a:bodyPr wrap="square">
            <a:spAutoFit/>
          </a:bodyPr>
          <a:lstStyle/>
          <a:p>
            <a:pPr algn="ctr"/>
            <a:r>
              <a:rPr lang="en-US" sz="4000" dirty="0">
                <a:latin typeface="Scooby Doo" panose="00000400000000000000" pitchFamily="2" charset="0"/>
              </a:rPr>
              <a:t>Mystery machine</a:t>
            </a:r>
          </a:p>
          <a:p>
            <a:pPr algn="ctr"/>
            <a:r>
              <a:rPr lang="en-US" sz="4000" dirty="0">
                <a:latin typeface="Scooby Doo" panose="00000400000000000000" pitchFamily="2" charset="0"/>
              </a:rPr>
              <a:t>Workshop:</a:t>
            </a:r>
          </a:p>
          <a:p>
            <a:pPr algn="ctr"/>
            <a:endParaRPr lang="en-US" sz="4000" dirty="0">
              <a:latin typeface="Scooby Doo" panose="00000400000000000000" pitchFamily="2" charset="0"/>
            </a:endParaRPr>
          </a:p>
          <a:p>
            <a:pPr algn="ctr"/>
            <a:r>
              <a:rPr lang="en-US" sz="4000" dirty="0">
                <a:latin typeface="Scooby Doo" panose="00000400000000000000" pitchFamily="2" charset="0"/>
              </a:rPr>
              <a:t>Red Flag hunt</a:t>
            </a:r>
          </a:p>
          <a:p>
            <a:pPr algn="ctr"/>
            <a:r>
              <a:rPr lang="en-US" sz="4000" dirty="0">
                <a:latin typeface="Scooby Doo" panose="00000400000000000000" pitchFamily="2" charset="0"/>
              </a:rPr>
              <a:t>&amp;</a:t>
            </a:r>
          </a:p>
          <a:p>
            <a:pPr algn="ctr"/>
            <a:r>
              <a:rPr lang="en-US" sz="3600" dirty="0">
                <a:latin typeface="Scooby Doo" panose="00000400000000000000" pitchFamily="2" charset="0"/>
              </a:rPr>
              <a:t> Safeguard </a:t>
            </a:r>
            <a:r>
              <a:rPr lang="en-US" sz="3600" dirty="0" err="1">
                <a:latin typeface="Scooby Doo" panose="00000400000000000000" pitchFamily="2" charset="0"/>
              </a:rPr>
              <a:t>scooby</a:t>
            </a:r>
            <a:r>
              <a:rPr lang="en-US" sz="3600" dirty="0">
                <a:latin typeface="Scooby Doo" panose="00000400000000000000" pitchFamily="2" charset="0"/>
              </a:rPr>
              <a:t>-snack</a:t>
            </a:r>
          </a:p>
          <a:p>
            <a:pPr algn="ctr"/>
            <a:endParaRPr lang="en-US" sz="4000" dirty="0">
              <a:latin typeface="Scooby Doo" panose="00000400000000000000" pitchFamily="2" charset="0"/>
            </a:endParaRPr>
          </a:p>
          <a:p>
            <a:pPr algn="ctr"/>
            <a:endParaRPr lang="en-US" sz="4000" dirty="0">
              <a:latin typeface="Scooby Doo" panose="00000400000000000000" pitchFamily="2" charset="0"/>
            </a:endParaRPr>
          </a:p>
        </p:txBody>
      </p:sp>
      <p:pic>
        <p:nvPicPr>
          <p:cNvPr id="6" name="Picture 2">
            <a:extLst>
              <a:ext uri="{FF2B5EF4-FFF2-40B4-BE49-F238E27FC236}">
                <a16:creationId xmlns:a16="http://schemas.microsoft.com/office/drawing/2014/main" id="{02120C5A-FD82-0FDA-3358-93C5028E3A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9163" y="1012949"/>
            <a:ext cx="2418217" cy="4901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0346D79-E02C-5205-FC1E-8461097482C7}"/>
              </a:ext>
            </a:extLst>
          </p:cNvPr>
          <p:cNvSpPr txBox="1"/>
          <p:nvPr/>
        </p:nvSpPr>
        <p:spPr>
          <a:xfrm>
            <a:off x="5250689" y="5047655"/>
            <a:ext cx="6158752" cy="923330"/>
          </a:xfrm>
          <a:prstGeom prst="rect">
            <a:avLst/>
          </a:prstGeom>
          <a:noFill/>
        </p:spPr>
        <p:txBody>
          <a:bodyPr wrap="square">
            <a:spAutoFit/>
          </a:bodyPr>
          <a:lstStyle/>
          <a:p>
            <a:r>
              <a:rPr lang="en-US" sz="1800" dirty="0">
                <a:latin typeface="Helvetica" panose="020B0604020202020204" pitchFamily="34" charset="0"/>
              </a:rPr>
              <a:t>Find us at Mavsign.com</a:t>
            </a:r>
          </a:p>
          <a:p>
            <a:r>
              <a:rPr lang="en-US" sz="1800" dirty="0">
                <a:effectLst/>
                <a:latin typeface="Helvetica" panose="020B0604020202020204" pitchFamily="34" charset="0"/>
                <a:hlinkClick r:id="rId6"/>
              </a:rPr>
              <a:t>lspring@mavsign.com</a:t>
            </a:r>
            <a:endParaRPr lang="en-US" sz="1800" dirty="0">
              <a:effectLst/>
              <a:latin typeface="Helvetica" panose="020B0604020202020204" pitchFamily="34" charset="0"/>
            </a:endParaRPr>
          </a:p>
          <a:p>
            <a:r>
              <a:rPr lang="en-US" sz="1800" dirty="0">
                <a:latin typeface="Helvetica" panose="020B0604020202020204" pitchFamily="34" charset="0"/>
                <a:hlinkClick r:id="rId7"/>
              </a:rPr>
              <a:t>cnyo</a:t>
            </a:r>
            <a:r>
              <a:rPr lang="en-US" sz="1800" dirty="0">
                <a:effectLst/>
                <a:latin typeface="Helvetica" panose="020B0604020202020204" pitchFamily="34" charset="0"/>
                <a:hlinkClick r:id="rId7"/>
              </a:rPr>
              <a:t>@mavsign.com</a:t>
            </a:r>
            <a:endParaRPr lang="en-US" sz="1800" dirty="0">
              <a:effectLst/>
              <a:latin typeface="Helvetica" panose="020B0604020202020204" pitchFamily="34" charset="0"/>
            </a:endParaRPr>
          </a:p>
        </p:txBody>
      </p:sp>
    </p:spTree>
    <p:extLst>
      <p:ext uri="{BB962C8B-B14F-4D97-AF65-F5344CB8AC3E}">
        <p14:creationId xmlns:p14="http://schemas.microsoft.com/office/powerpoint/2010/main" val="3372288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29BEDF-F7EA-4E6F-4E71-C79CE05ACF89}"/>
              </a:ext>
            </a:extLst>
          </p:cNvPr>
          <p:cNvSpPr txBox="1"/>
          <p:nvPr/>
        </p:nvSpPr>
        <p:spPr>
          <a:xfrm>
            <a:off x="1393115" y="1269403"/>
            <a:ext cx="9966960" cy="3739101"/>
          </a:xfrm>
          <a:prstGeom prst="rect">
            <a:avLst/>
          </a:prstGeom>
          <a:noFill/>
        </p:spPr>
        <p:txBody>
          <a:bodyPr wrap="square">
            <a:spAutoFit/>
          </a:bodyPr>
          <a:lstStyle/>
          <a:p>
            <a:pPr marL="0" marR="0">
              <a:lnSpc>
                <a:spcPct val="115000"/>
              </a:lnSpc>
              <a:spcBef>
                <a:spcPts val="0"/>
              </a:spcBef>
              <a:spcAft>
                <a:spcPts val="0"/>
              </a:spcAft>
            </a:pPr>
            <a:r>
              <a:rPr lang="en-US" sz="1400" b="1" dirty="0">
                <a:effectLst/>
                <a:latin typeface="Arial" panose="020B0604020202020204" pitchFamily="34" charset="0"/>
                <a:ea typeface="Arial" panose="020B0604020202020204" pitchFamily="34" charset="0"/>
              </a:rPr>
              <a:t>Red Flag </a:t>
            </a:r>
            <a:r>
              <a:rPr lang="en-US" sz="1400" b="1" dirty="0">
                <a:latin typeface="Arial" panose="020B0604020202020204" pitchFamily="34" charset="0"/>
                <a:ea typeface="Arial" panose="020B0604020202020204" pitchFamily="34" charset="0"/>
              </a:rPr>
              <a:t>Hunt</a:t>
            </a:r>
            <a:r>
              <a:rPr lang="en-US" sz="1400" b="1" dirty="0">
                <a:effectLst/>
                <a:latin typeface="Arial" panose="020B0604020202020204" pitchFamily="34" charset="0"/>
                <a:ea typeface="Arial" panose="020B0604020202020204" pitchFamily="34" charset="0"/>
              </a:rPr>
              <a:t> </a:t>
            </a:r>
            <a:endParaRPr lang="en-US" sz="1400" dirty="0">
              <a:effectLst/>
              <a:latin typeface="Arial" panose="020B0604020202020204" pitchFamily="34" charset="0"/>
              <a:ea typeface="Arial" panose="020B0604020202020204" pitchFamily="34" charset="0"/>
            </a:endParaRPr>
          </a:p>
          <a:p>
            <a:pPr marL="0" marR="0">
              <a:lnSpc>
                <a:spcPct val="115000"/>
              </a:lnSpc>
              <a:spcBef>
                <a:spcPts val="0"/>
              </a:spcBef>
              <a:spcAft>
                <a:spcPts val="0"/>
              </a:spcAft>
            </a:pPr>
            <a:r>
              <a:rPr lang="en-US" sz="1400" b="1" dirty="0">
                <a:effectLst/>
                <a:latin typeface="Arial" panose="020B0604020202020204" pitchFamily="34" charset="0"/>
                <a:ea typeface="Arial" panose="020B0604020202020204" pitchFamily="34" charset="0"/>
              </a:rPr>
              <a:t> </a:t>
            </a:r>
            <a:endParaRPr lang="en-US" sz="1400" dirty="0">
              <a:effectLst/>
              <a:latin typeface="Arial" panose="020B0604020202020204" pitchFamily="34" charset="0"/>
              <a:ea typeface="Arial" panose="020B0604020202020204" pitchFamily="34" charset="0"/>
            </a:endParaRPr>
          </a:p>
          <a:p>
            <a:pPr marL="228600" marR="0">
              <a:lnSpc>
                <a:spcPct val="115000"/>
              </a:lnSpc>
              <a:spcBef>
                <a:spcPts val="0"/>
              </a:spcBef>
              <a:spcAft>
                <a:spcPts val="0"/>
              </a:spcAft>
            </a:pPr>
            <a:r>
              <a:rPr lang="en-US" sz="1400" dirty="0">
                <a:effectLst/>
                <a:latin typeface="Arial" panose="020B0604020202020204" pitchFamily="34" charset="0"/>
                <a:ea typeface="Arial" panose="020B0604020202020204" pitchFamily="34" charset="0"/>
              </a:rPr>
              <a:t>Fraudulent buyers work really hard at being good and convincing of their job which is to acquire said vehicle(s). </a:t>
            </a:r>
          </a:p>
          <a:p>
            <a:pPr marL="22860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Identity Verification</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Stolen IDs</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Synthetic IDs</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Hoodies, masks, glasses, extreme hairstyle changes</a:t>
            </a:r>
          </a:p>
          <a:p>
            <a:pPr marR="0" lvl="1">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Employment Verification</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panose="020B0604020202020204" pitchFamily="34" charset="0"/>
                <a:ea typeface="Arial" panose="020B0604020202020204" pitchFamily="34" charset="0"/>
              </a:rPr>
              <a:t>Ghost references</a:t>
            </a:r>
          </a:p>
          <a:p>
            <a:pPr marR="0" lvl="1">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400" b="1" dirty="0">
                <a:effectLst/>
                <a:latin typeface="Arial Unicode MS" panose="020B0604020202020204" pitchFamily="34" charset="-128"/>
                <a:ea typeface="Arial" panose="020B0604020202020204" pitchFamily="34" charset="0"/>
              </a:rPr>
              <a:t>Residency Verification</a:t>
            </a:r>
            <a:endParaRPr lang="en-US" sz="1400" dirty="0">
              <a:effectLst/>
              <a:latin typeface="Arial" panose="020B0604020202020204" pitchFamily="34" charset="0"/>
              <a:ea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400" dirty="0">
                <a:effectLst/>
                <a:latin typeface="Arial Unicode MS" panose="020B0604020202020204" pitchFamily="34" charset="-128"/>
                <a:ea typeface="Arial" panose="020B0604020202020204" pitchFamily="34" charset="0"/>
              </a:rPr>
              <a:t>Google search of home</a:t>
            </a:r>
            <a:endParaRPr lang="en-US" sz="1400" dirty="0">
              <a:effectLst/>
              <a:latin typeface="Arial" panose="020B0604020202020204" pitchFamily="34" charset="0"/>
              <a:ea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US" sz="11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9558602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ustom Design">
  <a:themeElements>
    <a:clrScheme name="AFIP">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1094</TotalTime>
  <Words>791</Words>
  <Application>Microsoft Office PowerPoint</Application>
  <PresentationFormat>Widescreen</PresentationFormat>
  <Paragraphs>117</Paragraphs>
  <Slides>12</Slides>
  <Notes>1</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12</vt:i4>
      </vt:variant>
    </vt:vector>
  </HeadingPairs>
  <TitlesOfParts>
    <vt:vector size="28" baseType="lpstr">
      <vt:lpstr>Arial Unicode MS</vt:lpstr>
      <vt:lpstr>Arial</vt:lpstr>
      <vt:lpstr>Arial Narrow</vt:lpstr>
      <vt:lpstr>Calibri</vt:lpstr>
      <vt:lpstr>Candara Light</vt:lpstr>
      <vt:lpstr>Courier New</vt:lpstr>
      <vt:lpstr>Helvetica</vt:lpstr>
      <vt:lpstr>Scooby Doo</vt:lpstr>
      <vt:lpstr>Symbol</vt:lpstr>
      <vt:lpstr>Wingdings</vt:lpstr>
      <vt:lpstr>Office Theme</vt:lpstr>
      <vt:lpstr>16_Office Theme</vt:lpstr>
      <vt:lpstr>19_Office Theme</vt:lpstr>
      <vt:lpstr>20_Office Theme</vt:lpstr>
      <vt:lpstr>21_Office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Hamilton</dc:creator>
  <cp:lastModifiedBy>Lisa Spring</cp:lastModifiedBy>
  <cp:revision>86</cp:revision>
  <dcterms:created xsi:type="dcterms:W3CDTF">2021-04-28T17:54:46Z</dcterms:created>
  <dcterms:modified xsi:type="dcterms:W3CDTF">2023-03-16T21:35:14Z</dcterms:modified>
</cp:coreProperties>
</file>