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6" r:id="rId5"/>
    <p:sldMasterId id="2147483705" r:id="rId6"/>
  </p:sldMasterIdLst>
  <p:notesMasterIdLst>
    <p:notesMasterId r:id="rId83"/>
  </p:notesMasterIdLst>
  <p:handoutMasterIdLst>
    <p:handoutMasterId r:id="rId84"/>
  </p:handoutMasterIdLst>
  <p:sldIdLst>
    <p:sldId id="285" r:id="rId7"/>
    <p:sldId id="455" r:id="rId8"/>
    <p:sldId id="460" r:id="rId9"/>
    <p:sldId id="284" r:id="rId10"/>
    <p:sldId id="453" r:id="rId11"/>
    <p:sldId id="454" r:id="rId12"/>
    <p:sldId id="415" r:id="rId13"/>
    <p:sldId id="417" r:id="rId14"/>
    <p:sldId id="420" r:id="rId15"/>
    <p:sldId id="416" r:id="rId16"/>
    <p:sldId id="450" r:id="rId17"/>
    <p:sldId id="421" r:id="rId18"/>
    <p:sldId id="290" r:id="rId19"/>
    <p:sldId id="422" r:id="rId20"/>
    <p:sldId id="314" r:id="rId21"/>
    <p:sldId id="315" r:id="rId22"/>
    <p:sldId id="316" r:id="rId23"/>
    <p:sldId id="317" r:id="rId24"/>
    <p:sldId id="318" r:id="rId25"/>
    <p:sldId id="319" r:id="rId26"/>
    <p:sldId id="447" r:id="rId27"/>
    <p:sldId id="320" r:id="rId28"/>
    <p:sldId id="321" r:id="rId29"/>
    <p:sldId id="381" r:id="rId30"/>
    <p:sldId id="382" r:id="rId31"/>
    <p:sldId id="424" r:id="rId32"/>
    <p:sldId id="423" r:id="rId33"/>
    <p:sldId id="383" r:id="rId34"/>
    <p:sldId id="425" r:id="rId35"/>
    <p:sldId id="426" r:id="rId36"/>
    <p:sldId id="428" r:id="rId37"/>
    <p:sldId id="384" r:id="rId38"/>
    <p:sldId id="427" r:id="rId39"/>
    <p:sldId id="449" r:id="rId40"/>
    <p:sldId id="385" r:id="rId41"/>
    <p:sldId id="386" r:id="rId42"/>
    <p:sldId id="387" r:id="rId43"/>
    <p:sldId id="388" r:id="rId44"/>
    <p:sldId id="451" r:id="rId45"/>
    <p:sldId id="389" r:id="rId46"/>
    <p:sldId id="430" r:id="rId47"/>
    <p:sldId id="390" r:id="rId48"/>
    <p:sldId id="431" r:id="rId49"/>
    <p:sldId id="432" r:id="rId50"/>
    <p:sldId id="433" r:id="rId51"/>
    <p:sldId id="434" r:id="rId52"/>
    <p:sldId id="435" r:id="rId53"/>
    <p:sldId id="391" r:id="rId54"/>
    <p:sldId id="392" r:id="rId55"/>
    <p:sldId id="394" r:id="rId56"/>
    <p:sldId id="396" r:id="rId57"/>
    <p:sldId id="395" r:id="rId58"/>
    <p:sldId id="436" r:id="rId59"/>
    <p:sldId id="398" r:id="rId60"/>
    <p:sldId id="399" r:id="rId61"/>
    <p:sldId id="400" r:id="rId62"/>
    <p:sldId id="401" r:id="rId63"/>
    <p:sldId id="402" r:id="rId64"/>
    <p:sldId id="403" r:id="rId65"/>
    <p:sldId id="404" r:id="rId66"/>
    <p:sldId id="437" r:id="rId67"/>
    <p:sldId id="438" r:id="rId68"/>
    <p:sldId id="439" r:id="rId69"/>
    <p:sldId id="405" r:id="rId70"/>
    <p:sldId id="443" r:id="rId71"/>
    <p:sldId id="444" r:id="rId72"/>
    <p:sldId id="441" r:id="rId73"/>
    <p:sldId id="445" r:id="rId74"/>
    <p:sldId id="461" r:id="rId75"/>
    <p:sldId id="464" r:id="rId76"/>
    <p:sldId id="462" r:id="rId77"/>
    <p:sldId id="463" r:id="rId78"/>
    <p:sldId id="465" r:id="rId79"/>
    <p:sldId id="466" r:id="rId80"/>
    <p:sldId id="452" r:id="rId81"/>
    <p:sldId id="412" r:id="rId82"/>
  </p:sldIdLst>
  <p:sldSz cx="9144000" cy="6858000" type="screen4x3"/>
  <p:notesSz cx="7102475" cy="9388475"/>
  <p:defaultTextStyle>
    <a:defPPr>
      <a:defRPr lang="en-US"/>
    </a:defPPr>
    <a:lvl1pPr algn="l" rtl="0" eaLnBrk="0" fontAlgn="base" hangingPunct="0">
      <a:spcBef>
        <a:spcPct val="0"/>
      </a:spcBef>
      <a:spcAft>
        <a:spcPct val="0"/>
      </a:spcAft>
      <a:defRPr sz="2400" kern="1200" baseline="-250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baseline="-250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baseline="-250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baseline="-250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baseline="-250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baseline="-250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baseline="-250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baseline="-250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baseline="-250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0017"/>
    <a:srgbClr val="EC8C93"/>
    <a:srgbClr val="931923"/>
    <a:srgbClr val="D62431"/>
    <a:srgbClr val="73131A"/>
    <a:srgbClr val="006600"/>
    <a:srgbClr val="003300"/>
    <a:srgbClr val="000066"/>
    <a:srgbClr val="80808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F18946-B018-48BF-8737-614B8875259E}" v="5" dt="2023-03-21T11:51:31.1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p:cViewPr varScale="1">
        <p:scale>
          <a:sx n="108" d="100"/>
          <a:sy n="108" d="100"/>
        </p:scale>
        <p:origin x="13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204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handoutMaster" Target="handoutMasters/handoutMaster1.xml"/><Relationship Id="rId89" Type="http://schemas.microsoft.com/office/2015/10/relationships/revisionInfo" Target="revisionInfo.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slideMaster" Target="slideMasters/slideMaster2.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theme" Target="theme/theme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defRPr sz="1200" baseline="0">
                <a:latin typeface="Arial" charset="0"/>
                <a:ea typeface="ＭＳ Ｐゴシック" pitchFamily="1" charset="-128"/>
                <a:cs typeface="+mn-cs"/>
              </a:defRPr>
            </a:lvl1pPr>
          </a:lstStyle>
          <a:p>
            <a:pPr>
              <a:defRPr/>
            </a:pPr>
            <a:endParaRPr lang="en-US"/>
          </a:p>
        </p:txBody>
      </p:sp>
      <p:sp>
        <p:nvSpPr>
          <p:cNvPr id="40963" name="Rectangle 3"/>
          <p:cNvSpPr>
            <a:spLocks noGrp="1" noChangeArrowheads="1"/>
          </p:cNvSpPr>
          <p:nvPr>
            <p:ph type="dt" sz="quarter" idx="1"/>
          </p:nvPr>
        </p:nvSpPr>
        <p:spPr bwMode="auto">
          <a:xfrm>
            <a:off x="4023092"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lgn="r">
              <a:defRPr sz="1200" baseline="0">
                <a:latin typeface="Arial" charset="0"/>
                <a:ea typeface="ＭＳ Ｐゴシック" pitchFamily="1" charset="-128"/>
                <a:cs typeface="+mn-cs"/>
              </a:defRPr>
            </a:lvl1pPr>
          </a:lstStyle>
          <a:p>
            <a:pPr>
              <a:defRPr/>
            </a:pPr>
            <a:endParaRPr lang="en-US"/>
          </a:p>
        </p:txBody>
      </p:sp>
      <p:sp>
        <p:nvSpPr>
          <p:cNvPr id="40964" name="Rectangle 4"/>
          <p:cNvSpPr>
            <a:spLocks noGrp="1" noChangeArrowheads="1"/>
          </p:cNvSpPr>
          <p:nvPr>
            <p:ph type="ftr" sz="quarter" idx="2"/>
          </p:nvPr>
        </p:nvSpPr>
        <p:spPr bwMode="auto">
          <a:xfrm>
            <a:off x="0" y="8917422"/>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defRPr sz="1200" baseline="0">
                <a:latin typeface="Arial" charset="0"/>
                <a:ea typeface="ＭＳ Ｐゴシック" pitchFamily="1" charset="-128"/>
                <a:cs typeface="+mn-cs"/>
              </a:defRPr>
            </a:lvl1pPr>
          </a:lstStyle>
          <a:p>
            <a:pPr>
              <a:defRPr/>
            </a:pPr>
            <a:endParaRPr lang="en-US"/>
          </a:p>
        </p:txBody>
      </p:sp>
      <p:sp>
        <p:nvSpPr>
          <p:cNvPr id="40965" name="Rectangle 5"/>
          <p:cNvSpPr>
            <a:spLocks noGrp="1" noChangeArrowheads="1"/>
          </p:cNvSpPr>
          <p:nvPr>
            <p:ph type="sldNum" sz="quarter" idx="3"/>
          </p:nvPr>
        </p:nvSpPr>
        <p:spPr bwMode="auto">
          <a:xfrm>
            <a:off x="4023092" y="8917422"/>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lgn="r">
              <a:defRPr sz="1200" baseline="0"/>
            </a:lvl1pPr>
          </a:lstStyle>
          <a:p>
            <a:pPr>
              <a:defRPr/>
            </a:pPr>
            <a:fld id="{DA145156-3025-40B6-ABC5-6EC49A2F9764}"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defRPr sz="1200" baseline="0">
                <a:latin typeface="Arial" charset="0"/>
                <a:ea typeface="ＭＳ Ｐゴシック" pitchFamily="1" charset="-128"/>
                <a:cs typeface="+mn-cs"/>
              </a:defRPr>
            </a:lvl1pPr>
          </a:lstStyle>
          <a:p>
            <a:pPr>
              <a:defRPr/>
            </a:pPr>
            <a:endParaRPr lang="en-US"/>
          </a:p>
        </p:txBody>
      </p:sp>
      <p:sp>
        <p:nvSpPr>
          <p:cNvPr id="9219" name="Rectangle 3"/>
          <p:cNvSpPr>
            <a:spLocks noGrp="1" noChangeArrowheads="1"/>
          </p:cNvSpPr>
          <p:nvPr>
            <p:ph type="dt" idx="1"/>
          </p:nvPr>
        </p:nvSpPr>
        <p:spPr bwMode="auto">
          <a:xfrm>
            <a:off x="4024736"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lgn="r">
              <a:defRPr sz="1200" baseline="0">
                <a:latin typeface="Arial" charset="0"/>
                <a:ea typeface="ＭＳ Ｐゴシック" pitchFamily="1" charset="-128"/>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204913" y="704850"/>
            <a:ext cx="4692650" cy="35194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46997" y="4459526"/>
            <a:ext cx="5208482" cy="422481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919051"/>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defRPr sz="1200" baseline="0">
                <a:latin typeface="Arial" charset="0"/>
                <a:ea typeface="ＭＳ Ｐゴシック" pitchFamily="1" charset="-128"/>
                <a:cs typeface="+mn-cs"/>
              </a:defRPr>
            </a:lvl1pPr>
          </a:lstStyle>
          <a:p>
            <a:pPr>
              <a:defRPr/>
            </a:pPr>
            <a:endParaRPr lang="en-US"/>
          </a:p>
        </p:txBody>
      </p:sp>
      <p:sp>
        <p:nvSpPr>
          <p:cNvPr id="9223" name="Rectangle 7"/>
          <p:cNvSpPr>
            <a:spLocks noGrp="1" noChangeArrowheads="1"/>
          </p:cNvSpPr>
          <p:nvPr>
            <p:ph type="sldNum" sz="quarter" idx="5"/>
          </p:nvPr>
        </p:nvSpPr>
        <p:spPr bwMode="auto">
          <a:xfrm>
            <a:off x="4024736" y="8919051"/>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lgn="r">
              <a:defRPr sz="1200" baseline="0"/>
            </a:lvl1pPr>
          </a:lstStyle>
          <a:p>
            <a:pPr>
              <a:defRPr/>
            </a:pPr>
            <a:fld id="{75F5C434-920F-4231-83A6-6F6CEAF2648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40D37E-00E4-CC49-9DD7-266D26D9FB21}" type="slidenum">
              <a:rPr lang="en-US" smtClean="0"/>
              <a:t>2</a:t>
            </a:fld>
            <a:endParaRPr lang="en-US" dirty="0"/>
          </a:p>
        </p:txBody>
      </p:sp>
    </p:spTree>
    <p:extLst>
      <p:ext uri="{BB962C8B-B14F-4D97-AF65-F5344CB8AC3E}">
        <p14:creationId xmlns:p14="http://schemas.microsoft.com/office/powerpoint/2010/main" val="201117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60</a:t>
            </a:fld>
            <a:endParaRPr lang="en-US" altLang="en-US" dirty="0"/>
          </a:p>
        </p:txBody>
      </p:sp>
    </p:spTree>
    <p:extLst>
      <p:ext uri="{BB962C8B-B14F-4D97-AF65-F5344CB8AC3E}">
        <p14:creationId xmlns:p14="http://schemas.microsoft.com/office/powerpoint/2010/main" val="1360248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64</a:t>
            </a:fld>
            <a:endParaRPr lang="en-US" altLang="en-US" dirty="0"/>
          </a:p>
        </p:txBody>
      </p:sp>
    </p:spTree>
    <p:extLst>
      <p:ext uri="{BB962C8B-B14F-4D97-AF65-F5344CB8AC3E}">
        <p14:creationId xmlns:p14="http://schemas.microsoft.com/office/powerpoint/2010/main" val="2522469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76</a:t>
            </a:fld>
            <a:endParaRPr lang="en-US" altLang="en-US"/>
          </a:p>
        </p:txBody>
      </p:sp>
    </p:spTree>
    <p:extLst>
      <p:ext uri="{BB962C8B-B14F-4D97-AF65-F5344CB8AC3E}">
        <p14:creationId xmlns:p14="http://schemas.microsoft.com/office/powerpoint/2010/main" val="410203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50</a:t>
            </a:fld>
            <a:endParaRPr lang="en-US" altLang="en-US"/>
          </a:p>
        </p:txBody>
      </p:sp>
    </p:spTree>
    <p:extLst>
      <p:ext uri="{BB962C8B-B14F-4D97-AF65-F5344CB8AC3E}">
        <p14:creationId xmlns:p14="http://schemas.microsoft.com/office/powerpoint/2010/main" val="1160294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52</a:t>
            </a:fld>
            <a:endParaRPr lang="en-US" altLang="en-US"/>
          </a:p>
        </p:txBody>
      </p:sp>
    </p:spTree>
    <p:extLst>
      <p:ext uri="{BB962C8B-B14F-4D97-AF65-F5344CB8AC3E}">
        <p14:creationId xmlns:p14="http://schemas.microsoft.com/office/powerpoint/2010/main" val="3016363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54</a:t>
            </a:fld>
            <a:endParaRPr lang="en-US" altLang="en-US"/>
          </a:p>
        </p:txBody>
      </p:sp>
    </p:spTree>
    <p:extLst>
      <p:ext uri="{BB962C8B-B14F-4D97-AF65-F5344CB8AC3E}">
        <p14:creationId xmlns:p14="http://schemas.microsoft.com/office/powerpoint/2010/main" val="4089213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55</a:t>
            </a:fld>
            <a:endParaRPr lang="en-US" altLang="en-US" dirty="0"/>
          </a:p>
        </p:txBody>
      </p:sp>
    </p:spTree>
    <p:extLst>
      <p:ext uri="{BB962C8B-B14F-4D97-AF65-F5344CB8AC3E}">
        <p14:creationId xmlns:p14="http://schemas.microsoft.com/office/powerpoint/2010/main" val="1261440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56</a:t>
            </a:fld>
            <a:endParaRPr lang="en-US" altLang="en-US" dirty="0"/>
          </a:p>
        </p:txBody>
      </p:sp>
    </p:spTree>
    <p:extLst>
      <p:ext uri="{BB962C8B-B14F-4D97-AF65-F5344CB8AC3E}">
        <p14:creationId xmlns:p14="http://schemas.microsoft.com/office/powerpoint/2010/main" val="82536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57</a:t>
            </a:fld>
            <a:endParaRPr lang="en-US" altLang="en-US" dirty="0"/>
          </a:p>
        </p:txBody>
      </p:sp>
    </p:spTree>
    <p:extLst>
      <p:ext uri="{BB962C8B-B14F-4D97-AF65-F5344CB8AC3E}">
        <p14:creationId xmlns:p14="http://schemas.microsoft.com/office/powerpoint/2010/main" val="2462838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58</a:t>
            </a:fld>
            <a:endParaRPr lang="en-US" altLang="en-US" dirty="0"/>
          </a:p>
        </p:txBody>
      </p:sp>
    </p:spTree>
    <p:extLst>
      <p:ext uri="{BB962C8B-B14F-4D97-AF65-F5344CB8AC3E}">
        <p14:creationId xmlns:p14="http://schemas.microsoft.com/office/powerpoint/2010/main" val="1091719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a:t>
            </a:r>
            <a:r>
              <a:rPr lang="en-US" baseline="0" dirty="0"/>
              <a:t> </a:t>
            </a:r>
            <a:r>
              <a:rPr lang="en-US" dirty="0"/>
              <a:t>a duplicate slide </a:t>
            </a:r>
          </a:p>
        </p:txBody>
      </p:sp>
      <p:sp>
        <p:nvSpPr>
          <p:cNvPr id="4" name="Slide Number Placeholder 3"/>
          <p:cNvSpPr>
            <a:spLocks noGrp="1"/>
          </p:cNvSpPr>
          <p:nvPr>
            <p:ph type="sldNum" sz="quarter" idx="10"/>
          </p:nvPr>
        </p:nvSpPr>
        <p:spPr/>
        <p:txBody>
          <a:bodyPr/>
          <a:lstStyle/>
          <a:p>
            <a:pPr>
              <a:defRPr/>
            </a:pPr>
            <a:fld id="{75F5C434-920F-4231-83A6-6F6CEAF26489}" type="slidenum">
              <a:rPr lang="en-US" altLang="en-US" smtClean="0"/>
              <a:pPr>
                <a:defRPr/>
              </a:pPr>
              <a:t>59</a:t>
            </a:fld>
            <a:endParaRPr lang="en-US" altLang="en-US" dirty="0"/>
          </a:p>
        </p:txBody>
      </p:sp>
    </p:spTree>
    <p:extLst>
      <p:ext uri="{BB962C8B-B14F-4D97-AF65-F5344CB8AC3E}">
        <p14:creationId xmlns:p14="http://schemas.microsoft.com/office/powerpoint/2010/main" val="35269764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F1_Law_Logo_2013_Tagline.jpg"/>
          <p:cNvPicPr>
            <a:picLocks noChangeAspect="1"/>
          </p:cNvPicPr>
          <p:nvPr userDrawn="1"/>
        </p:nvPicPr>
        <p:blipFill>
          <a:blip r:embed="rId2">
            <a:extLst>
              <a:ext uri="{28A0092B-C50C-407E-A947-70E740481C1C}">
                <a14:useLocalDpi xmlns:a14="http://schemas.microsoft.com/office/drawing/2010/main" val="0"/>
              </a:ext>
            </a:extLst>
          </a:blip>
          <a:srcRect l="9560" t="22743" r="5066" b="15929"/>
          <a:stretch>
            <a:fillRect/>
          </a:stretch>
        </p:blipFill>
        <p:spPr bwMode="auto">
          <a:xfrm>
            <a:off x="228600" y="6096000"/>
            <a:ext cx="1447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lgn="ctr">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31720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4308974"/>
      </p:ext>
    </p:extLst>
  </p:cSld>
  <p:clrMapOvr>
    <a:masterClrMapping/>
  </p:clrMapOvr>
  <mc:AlternateContent xmlns:mc="http://schemas.openxmlformats.org/markup-compatibility/2006" xmlns:p14="http://schemas.microsoft.com/office/powerpoint/2010/main">
    <mc:Choice Requires="p14">
      <p:transition p14:dur="0" advClick="0" advTm="10000"/>
    </mc:Choice>
    <mc:Fallback xmlns="">
      <p:transition advClick="0" advTm="1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8387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A896598-8C56-4A80-AD01-7C128BAD4BAE}" type="datetime1">
              <a:rPr lang="en-US" smtClean="0"/>
              <a:t>4/12/2023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2B1CA5E-C689-4317-8072-BA44A0751D2F}" type="slidenum">
              <a:rPr lang="en-US" smtClean="0"/>
              <a:t>‹#›</a:t>
            </a:fld>
            <a:endParaRPr lang="en-US" dirty="0"/>
          </a:p>
        </p:txBody>
      </p:sp>
    </p:spTree>
    <p:extLst>
      <p:ext uri="{BB962C8B-B14F-4D97-AF65-F5344CB8AC3E}">
        <p14:creationId xmlns:p14="http://schemas.microsoft.com/office/powerpoint/2010/main" val="2923978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FC52C9-C95E-45DC-B4B3-C0EAA30B9399}" type="datetime1">
              <a:rPr lang="en-US" smtClean="0"/>
              <a:t>4/12/2023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2B1CA5E-C689-4317-8072-BA44A0751D2F}" type="slidenum">
              <a:rPr lang="en-US" smtClean="0"/>
              <a:t>‹#›</a:t>
            </a:fld>
            <a:endParaRPr lang="en-US" dirty="0"/>
          </a:p>
        </p:txBody>
      </p:sp>
    </p:spTree>
    <p:extLst>
      <p:ext uri="{BB962C8B-B14F-4D97-AF65-F5344CB8AC3E}">
        <p14:creationId xmlns:p14="http://schemas.microsoft.com/office/powerpoint/2010/main" val="406753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597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168439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371600"/>
            <a:ext cx="41148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716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60547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534400" cy="5334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381000" y="1371600"/>
            <a:ext cx="41148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81000" y="2133600"/>
            <a:ext cx="4114800" cy="381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8200" y="1371600"/>
            <a:ext cx="4267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33601"/>
            <a:ext cx="4270375" cy="380999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58593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51389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1426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3084513" cy="68580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609601"/>
            <a:ext cx="5264150" cy="5334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81000" y="1435101"/>
            <a:ext cx="3084513" cy="45085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46398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576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48285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6"/>
          <p:cNvSpPr>
            <a:spLocks noChangeArrowheads="1"/>
          </p:cNvSpPr>
          <p:nvPr userDrawn="1"/>
        </p:nvSpPr>
        <p:spPr bwMode="auto">
          <a:xfrm>
            <a:off x="7467600" y="6172200"/>
            <a:ext cx="1295400" cy="533400"/>
          </a:xfrm>
          <a:prstGeom prst="rect">
            <a:avLst/>
          </a:prstGeom>
          <a:solidFill>
            <a:schemeClr val="bg1"/>
          </a:solidFill>
          <a:ln w="9525" algn="ctr">
            <a:solidFill>
              <a:schemeClr val="bg1"/>
            </a:solidFill>
            <a:round/>
            <a:headEnd/>
            <a:tailEnd/>
          </a:ln>
        </p:spPr>
        <p:txBody>
          <a:bodyPr/>
          <a:lstStyle>
            <a:lvl1pPr>
              <a:defRPr sz="2400" baseline="-25000">
                <a:solidFill>
                  <a:schemeClr val="tx1"/>
                </a:solidFill>
                <a:latin typeface="Arial" panose="020B0604020202020204" pitchFamily="34" charset="0"/>
                <a:ea typeface="ＭＳ Ｐゴシック" panose="020B0600070205080204" pitchFamily="34" charset="-128"/>
              </a:defRPr>
            </a:lvl1pPr>
            <a:lvl2pPr marL="742950" indent="-285750">
              <a:defRPr sz="2400" baseline="-25000">
                <a:solidFill>
                  <a:schemeClr val="tx1"/>
                </a:solidFill>
                <a:latin typeface="Arial" panose="020B0604020202020204" pitchFamily="34" charset="0"/>
                <a:ea typeface="ＭＳ Ｐゴシック" panose="020B0600070205080204" pitchFamily="34" charset="-128"/>
              </a:defRPr>
            </a:lvl2pPr>
            <a:lvl3pPr marL="1143000" indent="-228600">
              <a:defRPr sz="2400" baseline="-25000">
                <a:solidFill>
                  <a:schemeClr val="tx1"/>
                </a:solidFill>
                <a:latin typeface="Arial" panose="020B0604020202020204" pitchFamily="34" charset="0"/>
                <a:ea typeface="ＭＳ Ｐゴシック" panose="020B0600070205080204" pitchFamily="34" charset="-128"/>
              </a:defRPr>
            </a:lvl3pPr>
            <a:lvl4pPr marL="1600200" indent="-228600">
              <a:defRPr sz="2400" baseline="-25000">
                <a:solidFill>
                  <a:schemeClr val="tx1"/>
                </a:solidFill>
                <a:latin typeface="Arial" panose="020B0604020202020204" pitchFamily="34" charset="0"/>
                <a:ea typeface="ＭＳ Ｐゴシック" panose="020B0600070205080204" pitchFamily="34" charset="-128"/>
              </a:defRPr>
            </a:lvl4pPr>
            <a:lvl5pPr marL="2057400" indent="-228600">
              <a:defRPr sz="2400"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a:p>
        </p:txBody>
      </p:sp>
      <p:sp>
        <p:nvSpPr>
          <p:cNvPr id="1027" name="Rectangle 2"/>
          <p:cNvSpPr>
            <a:spLocks noGrp="1" noChangeArrowheads="1"/>
          </p:cNvSpPr>
          <p:nvPr>
            <p:ph type="title"/>
          </p:nvPr>
        </p:nvSpPr>
        <p:spPr bwMode="auto">
          <a:xfrm>
            <a:off x="381000" y="609600"/>
            <a:ext cx="8534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381000" y="1371600"/>
            <a:ext cx="8534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1"/>
          <p:cNvSpPr>
            <a:spLocks noChangeArrowheads="1"/>
          </p:cNvSpPr>
          <p:nvPr userDrawn="1"/>
        </p:nvSpPr>
        <p:spPr bwMode="auto">
          <a:xfrm>
            <a:off x="2362200" y="6324600"/>
            <a:ext cx="4572000" cy="3048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baseline="-25000">
                <a:solidFill>
                  <a:schemeClr val="tx1"/>
                </a:solidFill>
                <a:latin typeface="Arial" panose="020B0604020202020204" pitchFamily="34" charset="0"/>
                <a:ea typeface="ＭＳ Ｐゴシック" panose="020B0600070205080204" pitchFamily="34" charset="-128"/>
              </a:defRPr>
            </a:lvl1pPr>
            <a:lvl2pPr marL="742950" indent="-285750">
              <a:defRPr sz="2400" baseline="-25000">
                <a:solidFill>
                  <a:schemeClr val="tx1"/>
                </a:solidFill>
                <a:latin typeface="Arial" panose="020B0604020202020204" pitchFamily="34" charset="0"/>
                <a:ea typeface="ＭＳ Ｐゴシック" panose="020B0600070205080204" pitchFamily="34" charset="-128"/>
              </a:defRPr>
            </a:lvl2pPr>
            <a:lvl3pPr marL="1143000" indent="-228600">
              <a:defRPr sz="2400" baseline="-25000">
                <a:solidFill>
                  <a:schemeClr val="tx1"/>
                </a:solidFill>
                <a:latin typeface="Arial" panose="020B0604020202020204" pitchFamily="34" charset="0"/>
                <a:ea typeface="ＭＳ Ｐゴシック" panose="020B0600070205080204" pitchFamily="34" charset="-128"/>
              </a:defRPr>
            </a:lvl3pPr>
            <a:lvl4pPr marL="1600200" indent="-228600">
              <a:defRPr sz="2400" baseline="-25000">
                <a:solidFill>
                  <a:schemeClr val="tx1"/>
                </a:solidFill>
                <a:latin typeface="Arial" panose="020B0604020202020204" pitchFamily="34" charset="0"/>
                <a:ea typeface="ＭＳ Ｐゴシック" panose="020B0600070205080204" pitchFamily="34" charset="-128"/>
              </a:defRPr>
            </a:lvl4pPr>
            <a:lvl5pPr marL="2057400" indent="-228600">
              <a:defRPr sz="2400"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a:p>
        </p:txBody>
      </p:sp>
      <p:sp>
        <p:nvSpPr>
          <p:cNvPr id="1030" name="TextBox 2"/>
          <p:cNvSpPr txBox="1">
            <a:spLocks noChangeArrowheads="1"/>
          </p:cNvSpPr>
          <p:nvPr userDrawn="1"/>
        </p:nvSpPr>
        <p:spPr bwMode="auto">
          <a:xfrm>
            <a:off x="2332038" y="6400800"/>
            <a:ext cx="44799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aseline="-25000">
                <a:solidFill>
                  <a:schemeClr val="tx1"/>
                </a:solidFill>
                <a:latin typeface="Arial" panose="020B0604020202020204" pitchFamily="34" charset="0"/>
                <a:ea typeface="ＭＳ Ｐゴシック" panose="020B0600070205080204" pitchFamily="34" charset="-128"/>
              </a:defRPr>
            </a:lvl1pPr>
            <a:lvl2pPr marL="742950" indent="-285750">
              <a:defRPr sz="2400" baseline="-25000">
                <a:solidFill>
                  <a:schemeClr val="tx1"/>
                </a:solidFill>
                <a:latin typeface="Arial" panose="020B0604020202020204" pitchFamily="34" charset="0"/>
                <a:ea typeface="ＭＳ Ｐゴシック" panose="020B0600070205080204" pitchFamily="34" charset="-128"/>
              </a:defRPr>
            </a:lvl2pPr>
            <a:lvl3pPr marL="1143000" indent="-228600">
              <a:defRPr sz="2400" baseline="-25000">
                <a:solidFill>
                  <a:schemeClr val="tx1"/>
                </a:solidFill>
                <a:latin typeface="Arial" panose="020B0604020202020204" pitchFamily="34" charset="0"/>
                <a:ea typeface="ＭＳ Ｐゴシック" panose="020B0600070205080204" pitchFamily="34" charset="-128"/>
              </a:defRPr>
            </a:lvl3pPr>
            <a:lvl4pPr marL="1600200" indent="-228600">
              <a:defRPr sz="2400" baseline="-25000">
                <a:solidFill>
                  <a:schemeClr val="tx1"/>
                </a:solidFill>
                <a:latin typeface="Arial" panose="020B0604020202020204" pitchFamily="34" charset="0"/>
                <a:ea typeface="ＭＳ Ｐゴシック" panose="020B0600070205080204" pitchFamily="34" charset="-128"/>
              </a:defRPr>
            </a:lvl4pPr>
            <a:lvl5pPr marL="2057400" indent="-228600">
              <a:defRPr sz="2400"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700" baseline="0" dirty="0">
                <a:solidFill>
                  <a:srgbClr val="7F7F7F"/>
                </a:solidFill>
              </a:rPr>
              <a:t>© 2022 The Reynolds and Reynolds Company. All rights reserved. Confidential and Proprietary Information.</a:t>
            </a:r>
          </a:p>
        </p:txBody>
      </p:sp>
      <p:pic>
        <p:nvPicPr>
          <p:cNvPr id="1031" name="Picture 6" descr="RDServices.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696200" y="6172200"/>
            <a:ext cx="11731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7" descr="F1_Law_Logo_2013_Tagline.jpg"/>
          <p:cNvPicPr>
            <a:picLocks noChangeAspect="1"/>
          </p:cNvPicPr>
          <p:nvPr userDrawn="1"/>
        </p:nvPicPr>
        <p:blipFill>
          <a:blip r:embed="rId14">
            <a:extLst>
              <a:ext uri="{28A0092B-C50C-407E-A947-70E740481C1C}">
                <a14:useLocalDpi xmlns:a14="http://schemas.microsoft.com/office/drawing/2010/main" val="0"/>
              </a:ext>
            </a:extLst>
          </a:blip>
          <a:srcRect l="9560" t="22743" r="5066" b="15929"/>
          <a:stretch>
            <a:fillRect/>
          </a:stretch>
        </p:blipFill>
        <p:spPr bwMode="auto">
          <a:xfrm>
            <a:off x="228600" y="6096000"/>
            <a:ext cx="1447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0" r:id="rId1"/>
    <p:sldLayoutId id="2147483689" r:id="rId2"/>
    <p:sldLayoutId id="2147483690" r:id="rId3"/>
    <p:sldLayoutId id="2147483691" r:id="rId4"/>
    <p:sldLayoutId id="2147483692" r:id="rId5"/>
    <p:sldLayoutId id="2147483706" r:id="rId6"/>
    <p:sldLayoutId id="2147483694" r:id="rId7"/>
    <p:sldLayoutId id="2147483695" r:id="rId8"/>
    <p:sldLayoutId id="2147483699" r:id="rId9"/>
    <p:sldLayoutId id="2147483698" r:id="rId10"/>
  </p:sldLayoutIdLst>
  <p:txStyles>
    <p:titleStyle>
      <a:lvl1pPr algn="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p:titleStyle>
    <p:body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975E002-4A3D-EA46-8BA0-DD7283AA0D32}"/>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205103225"/>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F1D05A0-9B08-4030-94F1-189BF8FD9278}" type="datetime1">
              <a:rPr lang="en-US" smtClean="0"/>
              <a:t>4/12/2023</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2B1CA5E-C689-4317-8072-BA44A0751D2F}" type="slidenum">
              <a:rPr lang="en-US" smtClean="0"/>
              <a:t>‹#›</a:t>
            </a:fld>
            <a:endParaRPr lang="en-US" dirty="0"/>
          </a:p>
        </p:txBody>
      </p:sp>
    </p:spTree>
    <p:extLst>
      <p:ext uri="{BB962C8B-B14F-4D97-AF65-F5344CB8AC3E}">
        <p14:creationId xmlns:p14="http://schemas.microsoft.com/office/powerpoint/2010/main" val="3504875050"/>
      </p:ext>
    </p:extLst>
  </p:cSld>
  <p:clrMap bg1="lt1" tx1="dk1" bg2="lt2" tx2="dk2" accent1="accent1" accent2="accent2" accent3="accent3" accent4="accent4" accent5="accent5" accent6="accent6" hlink="hlink" folHlink="folHlink"/>
  <p:sldLayoutIdLst>
    <p:sldLayoutId id="2147483707" r:id="rId1"/>
    <p:sldLayoutId id="2147483693"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3" Type="http://schemas.openxmlformats.org/officeDocument/2006/relationships/hyperlink" Target="http://www.business.ftc.gov/documents/bus41-dot-com-disclosures-information-about-online-advertising" TargetMode="External"/><Relationship Id="rId18" Type="http://schemas.openxmlformats.org/officeDocument/2006/relationships/hyperlink" Target="http://www.ftc.govbcp/edu/pubs/business/idtheft/bus54.shtm" TargetMode="External"/><Relationship Id="rId26" Type="http://schemas.openxmlformats.org/officeDocument/2006/relationships/hyperlink" Target="http://www.accessreports.com/statutes/DPPA1.htm" TargetMode="External"/><Relationship Id="rId39" Type="http://schemas.openxmlformats.org/officeDocument/2006/relationships/hyperlink" Target="http://www.scribd.com/doc/14473414/50-State-Report-on-Unfair-and-Deceptive-Acts-and-Practices" TargetMode="External"/><Relationship Id="rId21" Type="http://schemas.openxmlformats.org/officeDocument/2006/relationships/hyperlink" Target="http://www.business.ftc.gov/documents/bus53-brief-financial-privacy-requirements-gramm-leach-bliley-act" TargetMode="External"/><Relationship Id="rId34" Type="http://schemas.openxmlformats.org/officeDocument/2006/relationships/hyperlink" Target="http://www.federalreserve.gov/boarddocs/supmanual/cch/ftca.pdf" TargetMode="External"/><Relationship Id="rId42" Type="http://schemas.openxmlformats.org/officeDocument/2006/relationships/hyperlink" Target="http://www.jamsadr.com/consumer-arbitration/" TargetMode="External"/><Relationship Id="rId47" Type="http://schemas.openxmlformats.org/officeDocument/2006/relationships/hyperlink" Target="http://www.mercadien.com/PDF/issue%205%20-%20Guide%20to%20Record%20Retention.pdf" TargetMode="External"/><Relationship Id="rId7" Type="http://schemas.openxmlformats.org/officeDocument/2006/relationships/hyperlink" Target="http://www.business.ftc.gov/opa/2013/09/autoads.shtm" TargetMode="External"/><Relationship Id="rId2" Type="http://schemas.openxmlformats.org/officeDocument/2006/relationships/hyperlink" Target="http://www.ftc.gov/tips-advice/business-center/guidance/advertising-faqs-guide-small-business" TargetMode="External"/><Relationship Id="rId16" Type="http://schemas.openxmlformats.org/officeDocument/2006/relationships/hyperlink" Target="http://www.treasury.gov/about/organizational-structure/offices/Pages/Office-of-Foreign-Assets-Control.aspx" TargetMode="External"/><Relationship Id="rId29" Type="http://schemas.openxmlformats.org/officeDocument/2006/relationships/hyperlink" Target="http://www.occ.treas.gov/handbook/til.pdf" TargetMode="External"/><Relationship Id="rId11" Type="http://schemas.openxmlformats.org/officeDocument/2006/relationships/hyperlink" Target="http://www.business.ftc.gov/documents/bus61-can-spam-act-compliance-guide-business" TargetMode="External"/><Relationship Id="rId24" Type="http://schemas.openxmlformats.org/officeDocument/2006/relationships/hyperlink" Target="http://www.gpo.gov/fdsys/pkg?FR-2009-12-Q1/html/E9-27882.htm" TargetMode="External"/><Relationship Id="rId32" Type="http://schemas.openxmlformats.org/officeDocument/2006/relationships/hyperlink" Target="http://www.nada.org/" TargetMode="External"/><Relationship Id="rId37" Type="http://schemas.openxmlformats.org/officeDocument/2006/relationships/hyperlink" Target="http://www.consumerfraudreporting.org/pubs_business.htm" TargetMode="External"/><Relationship Id="rId40" Type="http://schemas.openxmlformats.org/officeDocument/2006/relationships/hyperlink" Target="http://www.consumerfinance.gov/complaint/" TargetMode="External"/><Relationship Id="rId45" Type="http://schemas.openxmlformats.org/officeDocument/2006/relationships/hyperlink" Target="http://www.packerthomas.com/services/links/AutoRecordRetention.pdf" TargetMode="External"/><Relationship Id="rId5" Type="http://schemas.openxmlformats.org/officeDocument/2006/relationships/hyperlink" Target="http://www.aboutads.info/principles/" TargetMode="External"/><Relationship Id="rId15" Type="http://schemas.openxmlformats.org/officeDocument/2006/relationships/hyperlink" Target="http://www.ahbbo.com/adsftc.html" TargetMode="External"/><Relationship Id="rId23" Type="http://schemas.openxmlformats.org/officeDocument/2006/relationships/hyperlink" Target="http://www.federalreserve.gov/bankinforeg/privacy_notice_instructions.pdf" TargetMode="External"/><Relationship Id="rId28" Type="http://schemas.openxmlformats.org/officeDocument/2006/relationships/hyperlink" Target="http://www.fdic.gov/regulations/laws/rules/6500-2900.html" TargetMode="External"/><Relationship Id="rId36" Type="http://schemas.openxmlformats.org/officeDocument/2006/relationships/hyperlink" Target="http://www.law.cornell.edu/cfr/text/16/251.1" TargetMode="External"/><Relationship Id="rId49" Type="http://schemas.openxmlformats.org/officeDocument/2006/relationships/hyperlink" Target="http://www.arma.org/r2/how-do-i--/how-to-build-a-retention-schedule" TargetMode="External"/><Relationship Id="rId10" Type="http://schemas.openxmlformats.org/officeDocument/2006/relationships/hyperlink" Target="http://www.ecfr.gpoaccess-gov/cgi/t/text/textdx?c=ecfr&amp;rgn=div8&amp;view=text&amp;node=16:1.0.1" TargetMode="External"/><Relationship Id="rId19" Type="http://schemas.openxmlformats.org/officeDocument/2006/relationships/hyperlink" Target="http://www.business.ftc.gov/documents/bus59-information-compromise-and-risk-id-theft-guidance-your-business" TargetMode="External"/><Relationship Id="rId31" Type="http://schemas.openxmlformats.org/officeDocument/2006/relationships/hyperlink" Target="http://www.military.com/benefits/content/military-legal-matters/scra/servicemembers-civil-relief-act-overview-html" TargetMode="External"/><Relationship Id="rId44" Type="http://schemas.openxmlformats.org/officeDocument/2006/relationships/hyperlink" Target="http://www.mercadien.com/PDF/Issue%205%20-%20Guide%20to%20Record%20Retention.pdf" TargetMode="External"/><Relationship Id="rId4" Type="http://schemas.openxmlformats.org/officeDocument/2006/relationships/hyperlink" Target="http://www.business.ftc.gov/documents/bus13-dealers-guide-used-car-rule" TargetMode="External"/><Relationship Id="rId9" Type="http://schemas.openxmlformats.org/officeDocument/2006/relationships/hyperlink" Target="http://www.business.ftc.gov/documents/bus01-businesspersons-guide-federal-warranty-law" TargetMode="External"/><Relationship Id="rId14" Type="http://schemas.openxmlformats.org/officeDocument/2006/relationships/hyperlink" Target="http://www.business.ftc.gov/sites/default/files/attachments/press-releases/ftc-staff-revises-online-advertising-disclosure-guidelines/130312dotcomdisclosures.pdf" TargetMode="External"/><Relationship Id="rId22" Type="http://schemas.openxmlformats.org/officeDocument/2006/relationships/hyperlink" Target="http://www.business.ftc.gov/documents/bus64-ftcs-privacy-rule-and-auto-dealers-faqs" TargetMode="External"/><Relationship Id="rId27" Type="http://schemas.openxmlformats.org/officeDocument/2006/relationships/hyperlink" Target="http://www.consumer.ftc.gov/articles/pdf-0111-fair-credit-reporting-act.pdf" TargetMode="External"/><Relationship Id="rId30" Type="http://schemas.openxmlformats.org/officeDocument/2006/relationships/hyperlink" Target="http://www.consumer.ca.gov/publications/car_buyer_rights.shtml" TargetMode="External"/><Relationship Id="rId35" Type="http://schemas.openxmlformats.org/officeDocument/2006/relationships/hyperlink" Target="http://www.fdic.gov/regulations/compliance/manual/pdf/VII-1.1.pdf" TargetMode="External"/><Relationship Id="rId43" Type="http://schemas.openxmlformats.org/officeDocument/2006/relationships/hyperlink" Target="http://www.americanfinsvcs.com/CMS/fileREPOSITORY/Mandatory%20Arbitration%20Report%20AFSA%20KSE%20June-July%202005.pdf" TargetMode="External"/><Relationship Id="rId48" Type="http://schemas.openxmlformats.org/officeDocument/2006/relationships/hyperlink" Target="http://www.autodealercfo.com/Computer_Records_Retention.pdf" TargetMode="External"/><Relationship Id="rId8" Type="http://schemas.openxmlformats.org/officeDocument/2006/relationships/hyperlink" Target="http://www.nclc.org/images/pdf/udap/analysis-state-summaries.pdf" TargetMode="External"/><Relationship Id="rId3" Type="http://schemas.openxmlformats.org/officeDocument/2006/relationships/hyperlink" Target="http://www.business.ftc.gov/documents/bus28-advertising-and-marketing-internet-rules-road" TargetMode="External"/><Relationship Id="rId12" Type="http://schemas.openxmlformats.org/officeDocument/2006/relationships/hyperlink" Target="http://www.fcc.gov/blog/tcpa-it-time-provide-clarity" TargetMode="External"/><Relationship Id="rId17" Type="http://schemas.openxmlformats.org/officeDocument/2006/relationships/hyperlink" Target="http://www.treasury.gov/offices/enforcement/ofac/faq/answer.shtml" TargetMode="External"/><Relationship Id="rId25" Type="http://schemas.openxmlformats.org/officeDocument/2006/relationships/hyperlink" Target="http://www.epic.org/privacy/fcra" TargetMode="External"/><Relationship Id="rId33" Type="http://schemas.openxmlformats.org/officeDocument/2006/relationships/hyperlink" Target="http://www.irs.gov/pub/irs-pdf/p1544.pdf" TargetMode="External"/><Relationship Id="rId38" Type="http://schemas.openxmlformats.org/officeDocument/2006/relationships/hyperlink" Target="http://www.nclc.org/images/pdf/udap/report_50_states.pdf" TargetMode="External"/><Relationship Id="rId46" Type="http://schemas.openxmlformats.org/officeDocument/2006/relationships/hyperlink" Target="http://www.computerworld.com/s/article/9114882/When_to_shred_Purging_data_saves_money_ccuts_legal_risk" TargetMode="External"/><Relationship Id="rId20" Type="http://schemas.openxmlformats.org/officeDocument/2006/relationships/hyperlink" Target="http://www.socialsecurity.gov/employer.stateweb.htm" TargetMode="External"/><Relationship Id="rId41" Type="http://schemas.openxmlformats.org/officeDocument/2006/relationships/hyperlink" Target="http://www.business.ftc.gov/documents/bus27-complying-telemarketing-sales-rule" TargetMode="External"/><Relationship Id="rId1" Type="http://schemas.openxmlformats.org/officeDocument/2006/relationships/slideLayout" Target="../slideLayouts/slideLayout4.xml"/><Relationship Id="rId6" Type="http://schemas.openxmlformats.org/officeDocument/2006/relationships/hyperlink" Target="http://www.business.ftc.gov/documents/bus27-complying-telemarketingp-sales%20rule"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bwMode="auto">
          <a:xfrm>
            <a:off x="457200" y="1524000"/>
            <a:ext cx="8001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a:lstStyle>
          <a:p>
            <a:pPr>
              <a:defRPr/>
            </a:pPr>
            <a:r>
              <a:rPr lang="en-US" sz="16600" i="1" u="sng" kern="0" baseline="0" dirty="0">
                <a:solidFill>
                  <a:srgbClr val="C30017"/>
                </a:solidFill>
                <a:effectLst>
                  <a:outerShdw blurRad="38100" dist="38100" dir="2700000" algn="tl">
                    <a:srgbClr val="000000">
                      <a:alpha val="43137"/>
                    </a:srgbClr>
                  </a:outerShdw>
                </a:effectLst>
              </a:rPr>
              <a:t>ADCO</a:t>
            </a:r>
            <a:r>
              <a:rPr lang="en-US" kern="0" baseline="0" dirty="0">
                <a:solidFill>
                  <a:srgbClr val="C30017"/>
                </a:solidFill>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Checklist Objectives </a:t>
            </a:r>
          </a:p>
        </p:txBody>
      </p:sp>
      <p:sp>
        <p:nvSpPr>
          <p:cNvPr id="3" name="Content Placeholder 2"/>
          <p:cNvSpPr>
            <a:spLocks noGrp="1"/>
          </p:cNvSpPr>
          <p:nvPr>
            <p:ph idx="1"/>
          </p:nvPr>
        </p:nvSpPr>
        <p:spPr/>
        <p:txBody>
          <a:bodyPr/>
          <a:lstStyle/>
          <a:p>
            <a:r>
              <a:rPr lang="en-US" sz="2400" dirty="0"/>
              <a:t>Checklists are tools that need to be routinely reevaluated and provide guidance for the following objectives:</a:t>
            </a:r>
          </a:p>
          <a:p>
            <a:pPr lvl="1"/>
            <a:r>
              <a:rPr lang="en-US" sz="2400" dirty="0"/>
              <a:t>(1) discharge regulatory compliance tasks</a:t>
            </a:r>
          </a:p>
          <a:p>
            <a:pPr lvl="1"/>
            <a:r>
              <a:rPr lang="en-US" sz="2400" dirty="0"/>
              <a:t>(2) provide an orderly protocol for periodically defining legal requisites</a:t>
            </a:r>
          </a:p>
          <a:p>
            <a:pPr lvl="1"/>
            <a:r>
              <a:rPr lang="en-US" sz="2400" dirty="0"/>
              <a:t>(3) assure operations and files and operations are prioritized in terms of regulatory significance </a:t>
            </a:r>
          </a:p>
          <a:p>
            <a:pPr lvl="1"/>
            <a:r>
              <a:rPr lang="en-US" sz="2400" dirty="0"/>
              <a:t>(4) ascertain action items. </a:t>
            </a:r>
          </a:p>
        </p:txBody>
      </p:sp>
    </p:spTree>
    <p:extLst>
      <p:ext uri="{BB962C8B-B14F-4D97-AF65-F5344CB8AC3E}">
        <p14:creationId xmlns:p14="http://schemas.microsoft.com/office/powerpoint/2010/main" val="976867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A Key Objective: Avoid these threats?</a:t>
            </a:r>
          </a:p>
        </p:txBody>
      </p:sp>
      <p:pic>
        <p:nvPicPr>
          <p:cNvPr id="4" name="Content Placeholder 3"/>
          <p:cNvPicPr>
            <a:picLocks noGrp="1" noChangeAspect="1"/>
          </p:cNvPicPr>
          <p:nvPr>
            <p:ph idx="1"/>
          </p:nvPr>
        </p:nvPicPr>
        <p:blipFill>
          <a:blip r:embed="rId2"/>
          <a:stretch>
            <a:fillRect/>
          </a:stretch>
        </p:blipFill>
        <p:spPr>
          <a:xfrm>
            <a:off x="866775" y="1766887"/>
            <a:ext cx="7562850" cy="3781425"/>
          </a:xfrm>
          <a:prstGeom prst="rect">
            <a:avLst/>
          </a:prstGeom>
        </p:spPr>
      </p:pic>
    </p:spTree>
    <p:extLst>
      <p:ext uri="{BB962C8B-B14F-4D97-AF65-F5344CB8AC3E}">
        <p14:creationId xmlns:p14="http://schemas.microsoft.com/office/powerpoint/2010/main" val="4158655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NADA Publication – Regulatory Maze</a:t>
            </a:r>
          </a:p>
        </p:txBody>
      </p:sp>
      <p:pic>
        <p:nvPicPr>
          <p:cNvPr id="4" name="Content Placeholder 3"/>
          <p:cNvPicPr>
            <a:picLocks noGrp="1" noChangeAspect="1"/>
          </p:cNvPicPr>
          <p:nvPr>
            <p:ph idx="1"/>
          </p:nvPr>
        </p:nvPicPr>
        <p:blipFill>
          <a:blip r:embed="rId2"/>
          <a:stretch>
            <a:fillRect/>
          </a:stretch>
        </p:blipFill>
        <p:spPr>
          <a:xfrm>
            <a:off x="2939122" y="1371600"/>
            <a:ext cx="3418155" cy="4572000"/>
          </a:xfrm>
          <a:prstGeom prst="rect">
            <a:avLst/>
          </a:prstGeom>
        </p:spPr>
      </p:pic>
    </p:spTree>
    <p:extLst>
      <p:ext uri="{BB962C8B-B14F-4D97-AF65-F5344CB8AC3E}">
        <p14:creationId xmlns:p14="http://schemas.microsoft.com/office/powerpoint/2010/main" val="279160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1"/>
          <p:cNvSpPr>
            <a:spLocks noChangeArrowheads="1"/>
          </p:cNvSpPr>
          <p:nvPr/>
        </p:nvSpPr>
        <p:spPr bwMode="auto">
          <a:xfrm>
            <a:off x="0" y="0"/>
            <a:ext cx="9144000" cy="6858000"/>
          </a:xfrm>
          <a:prstGeom prst="rect">
            <a:avLst/>
          </a:prstGeom>
          <a:solidFill>
            <a:schemeClr val="tx1"/>
          </a:solidFill>
          <a:ln w="9525" algn="ctr">
            <a:solidFill>
              <a:schemeClr val="tx1"/>
            </a:solidFill>
            <a:round/>
            <a:headEnd/>
            <a:tailEnd/>
          </a:ln>
        </p:spPr>
        <p:txBody>
          <a:bodyPr/>
          <a:lstStyle/>
          <a:p>
            <a:pPr eaLnBrk="0" hangingPunct="0"/>
            <a:endParaRPr lang="en-US" dirty="0"/>
          </a:p>
        </p:txBody>
      </p:sp>
      <p:pic>
        <p:nvPicPr>
          <p:cNvPr id="5" name="Picture 4" descr="\\IS-FPS08-RP\MKT_Shared\Secured\Brand_Marketing\Work_In_Process\Houk\Misc\ROI App\Graphics\Dealership_WideAngle.jpg"/>
          <p:cNvPicPr>
            <a:picLocks noChangeAspect="1" noChangeArrowheads="1"/>
          </p:cNvPicPr>
          <p:nvPr/>
        </p:nvPicPr>
        <p:blipFill>
          <a:blip r:embed="rId2" cstate="print"/>
          <a:srcRect/>
          <a:stretch>
            <a:fillRect/>
          </a:stretch>
        </p:blipFill>
        <p:spPr bwMode="auto">
          <a:xfrm>
            <a:off x="1943100" y="1981200"/>
            <a:ext cx="5257800" cy="2895600"/>
          </a:xfrm>
          <a:prstGeom prst="rect">
            <a:avLst/>
          </a:prstGeom>
          <a:noFill/>
          <a:ln w="9525">
            <a:noFill/>
            <a:miter lim="800000"/>
            <a:headEnd/>
            <a:tailEnd/>
          </a:ln>
        </p:spPr>
      </p:pic>
      <p:sp>
        <p:nvSpPr>
          <p:cNvPr id="6" name="Text Box 7"/>
          <p:cNvSpPr txBox="1">
            <a:spLocks noChangeArrowheads="1"/>
          </p:cNvSpPr>
          <p:nvPr/>
        </p:nvSpPr>
        <p:spPr bwMode="auto">
          <a:xfrm>
            <a:off x="293370" y="585054"/>
            <a:ext cx="1828800" cy="1338828"/>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eaLnBrk="0" hangingPunct="0">
              <a:spcAft>
                <a:spcPts val="600"/>
              </a:spcAft>
              <a:defRPr/>
            </a:pPr>
            <a:r>
              <a:rPr lang="en-US" sz="1600" b="1" dirty="0">
                <a:solidFill>
                  <a:schemeClr val="accent3">
                    <a:lumMod val="60000"/>
                    <a:lumOff val="40000"/>
                  </a:schemeClr>
                </a:solidFill>
                <a:latin typeface="+mj-lt"/>
                <a:cs typeface="+mn-cs"/>
              </a:rPr>
              <a:t>SERVICE &amp; PARTS</a:t>
            </a:r>
          </a:p>
          <a:p>
            <a:pPr eaLnBrk="0" hangingPunct="0">
              <a:buClr>
                <a:srgbClr val="008000"/>
              </a:buClr>
              <a:defRPr/>
            </a:pPr>
            <a:r>
              <a:rPr lang="en-US" sz="1400" dirty="0">
                <a:solidFill>
                  <a:schemeClr val="bg1"/>
                </a:solidFill>
                <a:latin typeface="+mn-lt"/>
                <a:cs typeface="+mn-cs"/>
              </a:rPr>
              <a:t>Clean Air Act</a:t>
            </a:r>
          </a:p>
          <a:p>
            <a:pPr eaLnBrk="0" hangingPunct="0">
              <a:buClr>
                <a:srgbClr val="008000"/>
              </a:buClr>
              <a:defRPr/>
            </a:pPr>
            <a:r>
              <a:rPr lang="en-US" sz="1400" dirty="0">
                <a:solidFill>
                  <a:schemeClr val="bg1"/>
                </a:solidFill>
                <a:latin typeface="+mn-lt"/>
                <a:cs typeface="+mn-cs"/>
              </a:rPr>
              <a:t>Clean Water Act</a:t>
            </a:r>
          </a:p>
          <a:p>
            <a:pPr eaLnBrk="0" hangingPunct="0">
              <a:buClr>
                <a:srgbClr val="008000"/>
              </a:buClr>
              <a:defRPr/>
            </a:pPr>
            <a:r>
              <a:rPr lang="en-US" sz="1400" dirty="0">
                <a:solidFill>
                  <a:schemeClr val="bg1"/>
                </a:solidFill>
                <a:latin typeface="+mn-lt"/>
                <a:cs typeface="+mn-cs"/>
              </a:rPr>
              <a:t>DOT Hazardous Materials</a:t>
            </a:r>
          </a:p>
          <a:p>
            <a:pPr eaLnBrk="0" hangingPunct="0">
              <a:buClr>
                <a:srgbClr val="008000"/>
              </a:buClr>
              <a:defRPr/>
            </a:pPr>
            <a:r>
              <a:rPr lang="en-US" sz="1400" dirty="0">
                <a:solidFill>
                  <a:schemeClr val="bg1"/>
                </a:solidFill>
                <a:latin typeface="+mn-lt"/>
                <a:cs typeface="+mn-cs"/>
              </a:rPr>
              <a:t>LIFO/FIFO</a:t>
            </a:r>
          </a:p>
          <a:p>
            <a:pPr eaLnBrk="0" hangingPunct="0">
              <a:buClr>
                <a:srgbClr val="008000"/>
              </a:buClr>
              <a:defRPr/>
            </a:pPr>
            <a:r>
              <a:rPr lang="en-US" sz="1400" dirty="0">
                <a:solidFill>
                  <a:schemeClr val="bg1"/>
                </a:solidFill>
                <a:latin typeface="+mn-lt"/>
                <a:cs typeface="+mn-cs"/>
              </a:rPr>
              <a:t>OSHA</a:t>
            </a:r>
          </a:p>
          <a:p>
            <a:pPr eaLnBrk="0" hangingPunct="0">
              <a:buClr>
                <a:srgbClr val="008000"/>
              </a:buClr>
              <a:defRPr/>
            </a:pPr>
            <a:r>
              <a:rPr lang="en-US" sz="1400" dirty="0">
                <a:solidFill>
                  <a:schemeClr val="bg1"/>
                </a:solidFill>
                <a:latin typeface="+mn-lt"/>
                <a:cs typeface="+mn-cs"/>
              </a:rPr>
              <a:t>Resource Conservation </a:t>
            </a:r>
          </a:p>
          <a:p>
            <a:pPr eaLnBrk="0" hangingPunct="0">
              <a:buClr>
                <a:srgbClr val="008000"/>
              </a:buClr>
              <a:defRPr/>
            </a:pPr>
            <a:r>
              <a:rPr lang="en-US" sz="1400" dirty="0">
                <a:solidFill>
                  <a:schemeClr val="bg1"/>
                </a:solidFill>
                <a:latin typeface="+mn-lt"/>
                <a:cs typeface="+mn-cs"/>
              </a:rPr>
              <a:t>IRS Inventory Valuation</a:t>
            </a:r>
          </a:p>
        </p:txBody>
      </p:sp>
      <p:sp>
        <p:nvSpPr>
          <p:cNvPr id="7" name="Text Box 8"/>
          <p:cNvSpPr txBox="1">
            <a:spLocks noChangeArrowheads="1"/>
          </p:cNvSpPr>
          <p:nvPr/>
        </p:nvSpPr>
        <p:spPr bwMode="auto">
          <a:xfrm>
            <a:off x="323850" y="3847764"/>
            <a:ext cx="1295400" cy="1051570"/>
          </a:xfrm>
          <a:prstGeom prst="rect">
            <a:avLst/>
          </a:prstGeom>
          <a:solidFill>
            <a:schemeClr val="tx1"/>
          </a:solidFill>
          <a:ln w="9525">
            <a:noFill/>
            <a:miter lim="800000"/>
            <a:headEnd/>
            <a:tailEnd/>
          </a:ln>
          <a:effectLst>
            <a:outerShdw blurRad="50800" dist="38100" dir="18900000" algn="bl" rotWithShape="0">
              <a:prstClr val="black">
                <a:alpha val="40000"/>
              </a:prstClr>
            </a:outerShdw>
          </a:effectLst>
        </p:spPr>
        <p:txBody>
          <a:bodyPr wrap="square">
            <a:spAutoFit/>
          </a:bodyPr>
          <a:lstStyle/>
          <a:p>
            <a:pPr eaLnBrk="0" hangingPunct="0">
              <a:spcAft>
                <a:spcPts val="600"/>
              </a:spcAft>
              <a:defRPr/>
            </a:pPr>
            <a:r>
              <a:rPr lang="en-US" sz="1600" b="1" dirty="0">
                <a:solidFill>
                  <a:schemeClr val="accent3">
                    <a:lumMod val="60000"/>
                    <a:lumOff val="40000"/>
                  </a:schemeClr>
                </a:solidFill>
                <a:latin typeface="+mj-lt"/>
                <a:cs typeface="+mn-cs"/>
              </a:rPr>
              <a:t>BODY SHOP</a:t>
            </a:r>
          </a:p>
          <a:p>
            <a:pPr eaLnBrk="0" hangingPunct="0">
              <a:buClr>
                <a:srgbClr val="CC0099"/>
              </a:buClr>
              <a:defRPr/>
            </a:pPr>
            <a:r>
              <a:rPr lang="en-US" sz="1400" dirty="0">
                <a:solidFill>
                  <a:schemeClr val="bg1"/>
                </a:solidFill>
                <a:latin typeface="+mn-lt"/>
                <a:cs typeface="+mn-cs"/>
              </a:rPr>
              <a:t>Clean Air Act</a:t>
            </a:r>
          </a:p>
          <a:p>
            <a:pPr eaLnBrk="0" hangingPunct="0">
              <a:buClr>
                <a:srgbClr val="CC0099"/>
              </a:buClr>
              <a:defRPr/>
            </a:pPr>
            <a:r>
              <a:rPr lang="en-US" sz="1400" dirty="0">
                <a:solidFill>
                  <a:schemeClr val="bg1"/>
                </a:solidFill>
                <a:latin typeface="+mn-lt"/>
                <a:cs typeface="+mn-cs"/>
              </a:rPr>
              <a:t>EPA Hazardous Waste</a:t>
            </a:r>
          </a:p>
          <a:p>
            <a:pPr eaLnBrk="0" hangingPunct="0">
              <a:buClr>
                <a:srgbClr val="CC0099"/>
              </a:buClr>
              <a:defRPr/>
            </a:pPr>
            <a:r>
              <a:rPr lang="en-US" sz="1400" dirty="0">
                <a:solidFill>
                  <a:schemeClr val="bg1"/>
                </a:solidFill>
                <a:latin typeface="+mn-lt"/>
                <a:cs typeface="+mn-cs"/>
              </a:rPr>
              <a:t>OSHA</a:t>
            </a:r>
          </a:p>
          <a:p>
            <a:pPr eaLnBrk="0" hangingPunct="0">
              <a:buClr>
                <a:srgbClr val="CC0099"/>
              </a:buClr>
              <a:defRPr/>
            </a:pPr>
            <a:r>
              <a:rPr lang="en-US" sz="1400" dirty="0">
                <a:solidFill>
                  <a:schemeClr val="bg1"/>
                </a:solidFill>
                <a:latin typeface="+mn-lt"/>
                <a:cs typeface="+mn-cs"/>
              </a:rPr>
              <a:t>VIN &amp; Parts Marking</a:t>
            </a:r>
          </a:p>
        </p:txBody>
      </p:sp>
      <p:sp>
        <p:nvSpPr>
          <p:cNvPr id="8" name="Text Box 10"/>
          <p:cNvSpPr txBox="1">
            <a:spLocks noChangeArrowheads="1"/>
          </p:cNvSpPr>
          <p:nvPr/>
        </p:nvSpPr>
        <p:spPr bwMode="auto">
          <a:xfrm>
            <a:off x="2781300" y="5308087"/>
            <a:ext cx="4686300" cy="1051570"/>
          </a:xfrm>
          <a:prstGeom prst="rect">
            <a:avLst/>
          </a:prstGeom>
          <a:noFill/>
          <a:ln w="9525">
            <a:noFill/>
            <a:miter lim="800000"/>
            <a:headEnd/>
            <a:tailEnd/>
          </a:ln>
          <a:effectLst>
            <a:outerShdw blurRad="50800" dist="38100" dir="16200000" rotWithShape="0">
              <a:prstClr val="black">
                <a:alpha val="40000"/>
              </a:prstClr>
            </a:outerShdw>
          </a:effectLst>
        </p:spPr>
        <p:txBody>
          <a:bodyPr wrap="square">
            <a:spAutoFit/>
          </a:bodyPr>
          <a:lstStyle/>
          <a:p>
            <a:pPr eaLnBrk="0" hangingPunct="0">
              <a:spcAft>
                <a:spcPts val="600"/>
              </a:spcAft>
              <a:defRPr/>
            </a:pPr>
            <a:r>
              <a:rPr lang="en-US" sz="1600" b="1" dirty="0">
                <a:solidFill>
                  <a:schemeClr val="bg1"/>
                </a:solidFill>
                <a:latin typeface="+mj-lt"/>
                <a:cs typeface="+mn-cs"/>
              </a:rPr>
              <a:t>GENERAL MANAGEMENT/PERSONNEL</a:t>
            </a:r>
          </a:p>
          <a:p>
            <a:pPr eaLnBrk="0" hangingPunct="0">
              <a:defRPr/>
            </a:pPr>
            <a:r>
              <a:rPr lang="en-US" sz="1400" dirty="0">
                <a:solidFill>
                  <a:schemeClr val="bg1"/>
                </a:solidFill>
                <a:latin typeface="+mn-lt"/>
              </a:rPr>
              <a:t>Harassment	COBRA	Wage &amp; Hour 	</a:t>
            </a:r>
          </a:p>
          <a:p>
            <a:pPr eaLnBrk="0" hangingPunct="0">
              <a:defRPr/>
            </a:pPr>
            <a:r>
              <a:rPr lang="en-US" sz="1400" dirty="0">
                <a:solidFill>
                  <a:schemeClr val="bg1"/>
                </a:solidFill>
                <a:latin typeface="+mn-lt"/>
              </a:rPr>
              <a:t>Equal Pay Act	FMLA	Workers Comp	</a:t>
            </a:r>
          </a:p>
          <a:p>
            <a:pPr eaLnBrk="0" hangingPunct="0">
              <a:defRPr/>
            </a:pPr>
            <a:r>
              <a:rPr lang="en-US" sz="1400" dirty="0">
                <a:solidFill>
                  <a:schemeClr val="bg1"/>
                </a:solidFill>
                <a:latin typeface="+mn-lt"/>
              </a:rPr>
              <a:t>Child Support	Drug Testing	Immigration Act </a:t>
            </a:r>
          </a:p>
          <a:p>
            <a:pPr eaLnBrk="0" hangingPunct="0">
              <a:defRPr/>
            </a:pPr>
            <a:r>
              <a:rPr lang="en-US" sz="1400" dirty="0">
                <a:solidFill>
                  <a:schemeClr val="bg1"/>
                </a:solidFill>
                <a:latin typeface="+mn-lt"/>
              </a:rPr>
              <a:t>ADA	Hiring                  Revenue Recognition </a:t>
            </a:r>
            <a:endParaRPr lang="en-US" sz="1200" dirty="0">
              <a:solidFill>
                <a:schemeClr val="bg1"/>
              </a:solidFill>
              <a:latin typeface="+mn-lt"/>
            </a:endParaRPr>
          </a:p>
          <a:p>
            <a:pPr eaLnBrk="0" hangingPunct="0">
              <a:defRPr/>
            </a:pPr>
            <a:r>
              <a:rPr lang="en-US" sz="1400" dirty="0">
                <a:solidFill>
                  <a:schemeClr val="bg1"/>
                </a:solidFill>
                <a:latin typeface="+mn-lt"/>
              </a:rPr>
              <a:t>Ethics	Age Discrimination</a:t>
            </a:r>
            <a:r>
              <a:rPr lang="en-US" sz="1200" dirty="0">
                <a:solidFill>
                  <a:schemeClr val="bg1"/>
                </a:solidFill>
                <a:latin typeface="+mn-lt"/>
              </a:rPr>
              <a:t>	 	</a:t>
            </a:r>
          </a:p>
        </p:txBody>
      </p:sp>
      <p:sp>
        <p:nvSpPr>
          <p:cNvPr id="9" name="Text Box 4"/>
          <p:cNvSpPr txBox="1">
            <a:spLocks noChangeArrowheads="1"/>
          </p:cNvSpPr>
          <p:nvPr/>
        </p:nvSpPr>
        <p:spPr bwMode="auto">
          <a:xfrm>
            <a:off x="3505200" y="477007"/>
            <a:ext cx="1981200" cy="1195199"/>
          </a:xfrm>
          <a:prstGeom prst="rect">
            <a:avLst/>
          </a:prstGeom>
          <a:noFill/>
          <a:ln w="9525">
            <a:noFill/>
            <a:miter lim="800000"/>
            <a:headEnd/>
            <a:tailEnd/>
          </a:ln>
          <a:effectLst>
            <a:outerShdw blurRad="50800" dist="38100" dir="5400000" algn="t" rotWithShape="0">
              <a:prstClr val="black">
                <a:alpha val="40000"/>
              </a:prstClr>
            </a:outerShdw>
          </a:effectLst>
        </p:spPr>
        <p:txBody>
          <a:bodyPr>
            <a:spAutoFit/>
          </a:bodyPr>
          <a:lstStyle/>
          <a:p>
            <a:pPr eaLnBrk="0" hangingPunct="0">
              <a:spcAft>
                <a:spcPts val="600"/>
              </a:spcAft>
              <a:defRPr/>
            </a:pPr>
            <a:r>
              <a:rPr lang="en-US" sz="1600" b="1" dirty="0">
                <a:solidFill>
                  <a:schemeClr val="bg1"/>
                </a:solidFill>
                <a:latin typeface="+mj-lt"/>
                <a:cs typeface="+mn-cs"/>
              </a:rPr>
              <a:t>COMMUNICATIONS</a:t>
            </a:r>
          </a:p>
          <a:p>
            <a:pPr eaLnBrk="0" hangingPunct="0">
              <a:buClr>
                <a:srgbClr val="0066FF"/>
              </a:buClr>
              <a:defRPr/>
            </a:pPr>
            <a:r>
              <a:rPr lang="en-US" sz="1400" dirty="0">
                <a:solidFill>
                  <a:schemeClr val="bg1"/>
                </a:solidFill>
                <a:latin typeface="+mn-lt"/>
                <a:cs typeface="+mn-cs"/>
              </a:rPr>
              <a:t>Can-Spam Act</a:t>
            </a:r>
          </a:p>
          <a:p>
            <a:pPr eaLnBrk="0" hangingPunct="0">
              <a:buClr>
                <a:srgbClr val="0066FF"/>
              </a:buClr>
              <a:defRPr/>
            </a:pPr>
            <a:r>
              <a:rPr lang="en-US" sz="1400" dirty="0">
                <a:solidFill>
                  <a:schemeClr val="bg1"/>
                </a:solidFill>
                <a:latin typeface="+mn-lt"/>
                <a:cs typeface="+mn-cs"/>
              </a:rPr>
              <a:t>Information Privacy</a:t>
            </a:r>
          </a:p>
          <a:p>
            <a:pPr eaLnBrk="0" hangingPunct="0">
              <a:buClr>
                <a:srgbClr val="0066FF"/>
              </a:buClr>
              <a:defRPr/>
            </a:pPr>
            <a:r>
              <a:rPr lang="en-US" sz="1400" dirty="0">
                <a:solidFill>
                  <a:schemeClr val="bg1"/>
                </a:solidFill>
                <a:latin typeface="+mn-lt"/>
                <a:cs typeface="+mn-cs"/>
              </a:rPr>
              <a:t>FTC Privacy Rule</a:t>
            </a:r>
          </a:p>
          <a:p>
            <a:pPr eaLnBrk="0" hangingPunct="0">
              <a:buClr>
                <a:srgbClr val="0066FF"/>
              </a:buClr>
              <a:defRPr/>
            </a:pPr>
            <a:r>
              <a:rPr lang="en-US" sz="1400" dirty="0">
                <a:solidFill>
                  <a:schemeClr val="bg1"/>
                </a:solidFill>
                <a:latin typeface="+mn-lt"/>
                <a:cs typeface="+mn-cs"/>
              </a:rPr>
              <a:t>Telemarketing Sales</a:t>
            </a:r>
          </a:p>
          <a:p>
            <a:pPr eaLnBrk="0" hangingPunct="0">
              <a:buClr>
                <a:srgbClr val="0066FF"/>
              </a:buClr>
              <a:defRPr/>
            </a:pPr>
            <a:r>
              <a:rPr lang="en-US" sz="1400" dirty="0">
                <a:solidFill>
                  <a:schemeClr val="bg1"/>
                </a:solidFill>
                <a:latin typeface="+mn-lt"/>
                <a:cs typeface="+mn-cs"/>
              </a:rPr>
              <a:t>Truth in Advertising</a:t>
            </a:r>
          </a:p>
          <a:p>
            <a:pPr eaLnBrk="0" hangingPunct="0">
              <a:buClr>
                <a:srgbClr val="0066FF"/>
              </a:buClr>
              <a:defRPr/>
            </a:pPr>
            <a:r>
              <a:rPr lang="en-US" sz="1400" dirty="0">
                <a:solidFill>
                  <a:schemeClr val="bg1"/>
                </a:solidFill>
                <a:latin typeface="+mn-lt"/>
                <a:cs typeface="+mn-cs"/>
              </a:rPr>
              <a:t>Required Disclosures</a:t>
            </a:r>
          </a:p>
        </p:txBody>
      </p:sp>
      <p:sp>
        <p:nvSpPr>
          <p:cNvPr id="10" name="Text Box 5"/>
          <p:cNvSpPr txBox="1">
            <a:spLocks noChangeArrowheads="1"/>
          </p:cNvSpPr>
          <p:nvPr/>
        </p:nvSpPr>
        <p:spPr bwMode="auto">
          <a:xfrm>
            <a:off x="7391400" y="440968"/>
            <a:ext cx="1981200" cy="2221121"/>
          </a:xfrm>
          <a:prstGeom prst="rect">
            <a:avLst/>
          </a:prstGeom>
          <a:noFill/>
          <a:ln w="9525">
            <a:noFill/>
            <a:miter lim="800000"/>
            <a:headEnd/>
            <a:tailEnd/>
          </a:ln>
          <a:effectLst>
            <a:outerShdw blurRad="50800" dist="38100" dir="8100000" algn="tr" rotWithShape="0">
              <a:prstClr val="black">
                <a:alpha val="40000"/>
              </a:prstClr>
            </a:outerShdw>
          </a:effectLst>
        </p:spPr>
        <p:txBody>
          <a:bodyPr>
            <a:spAutoFit/>
          </a:bodyPr>
          <a:lstStyle/>
          <a:p>
            <a:pPr eaLnBrk="0" hangingPunct="0">
              <a:spcAft>
                <a:spcPts val="600"/>
              </a:spcAft>
              <a:defRPr/>
            </a:pPr>
            <a:r>
              <a:rPr lang="en-US" sz="1600" b="1" dirty="0">
                <a:solidFill>
                  <a:schemeClr val="bg1"/>
                </a:solidFill>
                <a:latin typeface="+mj-lt"/>
                <a:cs typeface="+mn-cs"/>
              </a:rPr>
              <a:t>SALES/CUSTOMER HANDLING</a:t>
            </a:r>
          </a:p>
          <a:p>
            <a:pPr eaLnBrk="0" hangingPunct="0">
              <a:buClr>
                <a:srgbClr val="CC9900"/>
              </a:buClr>
              <a:defRPr/>
            </a:pPr>
            <a:r>
              <a:rPr lang="en-US" sz="1400" dirty="0">
                <a:solidFill>
                  <a:schemeClr val="bg1"/>
                </a:solidFill>
                <a:latin typeface="+mn-lt"/>
                <a:cs typeface="+mn-cs"/>
              </a:rPr>
              <a:t>Auto Labeling Act</a:t>
            </a:r>
          </a:p>
          <a:p>
            <a:pPr eaLnBrk="0" hangingPunct="0">
              <a:buClr>
                <a:srgbClr val="CC9900"/>
              </a:buClr>
              <a:defRPr/>
            </a:pPr>
            <a:r>
              <a:rPr lang="en-US" sz="1400" dirty="0">
                <a:solidFill>
                  <a:schemeClr val="bg1"/>
                </a:solidFill>
                <a:latin typeface="+mn-lt"/>
                <a:cs typeface="+mn-cs"/>
              </a:rPr>
              <a:t>Credit Card Processing</a:t>
            </a:r>
          </a:p>
          <a:p>
            <a:pPr eaLnBrk="0" hangingPunct="0">
              <a:buClr>
                <a:srgbClr val="CC9900"/>
              </a:buClr>
              <a:defRPr/>
            </a:pPr>
            <a:r>
              <a:rPr lang="en-US" sz="1400" dirty="0">
                <a:solidFill>
                  <a:schemeClr val="bg1"/>
                </a:solidFill>
                <a:latin typeface="+mn-lt"/>
                <a:cs typeface="+mn-cs"/>
              </a:rPr>
              <a:t>Deceptive Trade Practices</a:t>
            </a:r>
          </a:p>
          <a:p>
            <a:pPr eaLnBrk="0" hangingPunct="0">
              <a:buClr>
                <a:srgbClr val="CC9900"/>
              </a:buClr>
              <a:defRPr/>
            </a:pPr>
            <a:r>
              <a:rPr lang="en-US" sz="1400" dirty="0">
                <a:solidFill>
                  <a:schemeClr val="bg1"/>
                </a:solidFill>
                <a:latin typeface="+mn-lt"/>
                <a:cs typeface="+mn-cs"/>
              </a:rPr>
              <a:t>DOE/EPA Mileage Guide</a:t>
            </a:r>
          </a:p>
          <a:p>
            <a:pPr eaLnBrk="0" hangingPunct="0">
              <a:buClr>
                <a:srgbClr val="CC9900"/>
              </a:buClr>
              <a:defRPr/>
            </a:pPr>
            <a:r>
              <a:rPr lang="en-US" sz="1400" dirty="0">
                <a:solidFill>
                  <a:schemeClr val="bg1"/>
                </a:solidFill>
                <a:latin typeface="+mn-lt"/>
                <a:cs typeface="+mn-cs"/>
              </a:rPr>
              <a:t>Used Car Rule</a:t>
            </a:r>
          </a:p>
          <a:p>
            <a:pPr eaLnBrk="0" hangingPunct="0">
              <a:buClr>
                <a:srgbClr val="CC9900"/>
              </a:buClr>
              <a:defRPr/>
            </a:pPr>
            <a:r>
              <a:rPr lang="en-US" sz="1400" dirty="0">
                <a:solidFill>
                  <a:schemeClr val="bg1"/>
                </a:solidFill>
                <a:latin typeface="+mn-lt"/>
                <a:cs typeface="+mn-cs"/>
              </a:rPr>
              <a:t>Payment Packing</a:t>
            </a:r>
          </a:p>
          <a:p>
            <a:pPr eaLnBrk="0" hangingPunct="0">
              <a:buClr>
                <a:srgbClr val="CC9900"/>
              </a:buClr>
              <a:defRPr/>
            </a:pPr>
            <a:r>
              <a:rPr lang="en-US" sz="1400" dirty="0">
                <a:solidFill>
                  <a:schemeClr val="bg1"/>
                </a:solidFill>
                <a:latin typeface="+mn-lt"/>
                <a:cs typeface="+mn-cs"/>
              </a:rPr>
              <a:t>Spot Deliveries</a:t>
            </a:r>
          </a:p>
          <a:p>
            <a:pPr eaLnBrk="0" hangingPunct="0">
              <a:buClr>
                <a:srgbClr val="CC9900"/>
              </a:buClr>
              <a:defRPr/>
            </a:pPr>
            <a:r>
              <a:rPr lang="en-US" sz="1400" dirty="0">
                <a:solidFill>
                  <a:schemeClr val="bg1"/>
                </a:solidFill>
                <a:latin typeface="+mn-lt"/>
                <a:cs typeface="+mn-cs"/>
              </a:rPr>
              <a:t>Straw Purchase</a:t>
            </a:r>
          </a:p>
          <a:p>
            <a:pPr eaLnBrk="0" hangingPunct="0">
              <a:buClr>
                <a:srgbClr val="CC9900"/>
              </a:buClr>
              <a:defRPr/>
            </a:pPr>
            <a:r>
              <a:rPr lang="en-US" sz="1400" dirty="0">
                <a:solidFill>
                  <a:schemeClr val="bg1"/>
                </a:solidFill>
                <a:latin typeface="+mn-lt"/>
                <a:cs typeface="+mn-cs"/>
              </a:rPr>
              <a:t>NHTSA Regulations</a:t>
            </a:r>
          </a:p>
          <a:p>
            <a:pPr eaLnBrk="0" hangingPunct="0">
              <a:buClr>
                <a:srgbClr val="CC9900"/>
              </a:buClr>
              <a:defRPr/>
            </a:pPr>
            <a:r>
              <a:rPr lang="en-US" sz="1400" dirty="0">
                <a:solidFill>
                  <a:schemeClr val="bg1"/>
                </a:solidFill>
                <a:latin typeface="+mn-lt"/>
                <a:cs typeface="+mn-cs"/>
              </a:rPr>
              <a:t>IRS – Sales Incentives</a:t>
            </a:r>
          </a:p>
          <a:p>
            <a:pPr eaLnBrk="0" hangingPunct="0">
              <a:buClr>
                <a:srgbClr val="CC9900"/>
              </a:buClr>
              <a:defRPr/>
            </a:pPr>
            <a:r>
              <a:rPr lang="en-US" sz="1400" dirty="0">
                <a:solidFill>
                  <a:schemeClr val="bg1"/>
                </a:solidFill>
                <a:latin typeface="+mn-lt"/>
                <a:cs typeface="+mn-cs"/>
              </a:rPr>
              <a:t>EPA Emissions</a:t>
            </a:r>
          </a:p>
          <a:p>
            <a:pPr eaLnBrk="0" hangingPunct="0">
              <a:buClr>
                <a:srgbClr val="CC9900"/>
              </a:buClr>
              <a:defRPr/>
            </a:pPr>
            <a:r>
              <a:rPr lang="en-US" sz="1400" dirty="0">
                <a:solidFill>
                  <a:schemeClr val="bg1"/>
                </a:solidFill>
                <a:latin typeface="+mn-lt"/>
                <a:cs typeface="+mn-cs"/>
              </a:rPr>
              <a:t>Written Warranty</a:t>
            </a:r>
          </a:p>
        </p:txBody>
      </p:sp>
      <p:sp>
        <p:nvSpPr>
          <p:cNvPr id="11" name="Text Box 6"/>
          <p:cNvSpPr txBox="1">
            <a:spLocks noChangeArrowheads="1"/>
          </p:cNvSpPr>
          <p:nvPr/>
        </p:nvSpPr>
        <p:spPr bwMode="auto">
          <a:xfrm>
            <a:off x="7629525" y="4549216"/>
            <a:ext cx="1676400" cy="1338828"/>
          </a:xfrm>
          <a:prstGeom prst="rect">
            <a:avLst/>
          </a:prstGeom>
          <a:noFill/>
          <a:ln w="9525">
            <a:noFill/>
            <a:miter lim="800000"/>
            <a:headEnd/>
            <a:tailEnd/>
          </a:ln>
          <a:effectLst>
            <a:outerShdw blurRad="50800" dist="38100" dir="13500000" algn="br" rotWithShape="0">
              <a:prstClr val="black">
                <a:alpha val="40000"/>
              </a:prstClr>
            </a:outerShdw>
          </a:effectLst>
        </p:spPr>
        <p:txBody>
          <a:bodyPr>
            <a:spAutoFit/>
          </a:bodyPr>
          <a:lstStyle/>
          <a:p>
            <a:pPr eaLnBrk="0" hangingPunct="0">
              <a:spcAft>
                <a:spcPts val="600"/>
              </a:spcAft>
              <a:defRPr/>
            </a:pPr>
            <a:r>
              <a:rPr lang="en-US" sz="1600" b="1" dirty="0">
                <a:solidFill>
                  <a:schemeClr val="bg1"/>
                </a:solidFill>
                <a:latin typeface="+mj-lt"/>
                <a:cs typeface="+mn-cs"/>
              </a:rPr>
              <a:t>F&amp;I SALES</a:t>
            </a:r>
          </a:p>
          <a:p>
            <a:pPr eaLnBrk="0" hangingPunct="0">
              <a:buClr>
                <a:srgbClr val="FF9999"/>
              </a:buClr>
              <a:defRPr/>
            </a:pPr>
            <a:r>
              <a:rPr lang="en-US" sz="1400" dirty="0">
                <a:solidFill>
                  <a:schemeClr val="bg1"/>
                </a:solidFill>
                <a:latin typeface="+mn-lt"/>
                <a:cs typeface="+mn-cs"/>
              </a:rPr>
              <a:t>GLBA</a:t>
            </a:r>
          </a:p>
          <a:p>
            <a:pPr eaLnBrk="0" hangingPunct="0">
              <a:buClr>
                <a:srgbClr val="FF9999"/>
              </a:buClr>
              <a:defRPr/>
            </a:pPr>
            <a:r>
              <a:rPr lang="en-US" sz="1400" dirty="0">
                <a:solidFill>
                  <a:schemeClr val="bg1"/>
                </a:solidFill>
                <a:latin typeface="+mn-lt"/>
                <a:cs typeface="+mn-cs"/>
              </a:rPr>
              <a:t>Patriot Act</a:t>
            </a:r>
          </a:p>
          <a:p>
            <a:pPr eaLnBrk="0" hangingPunct="0">
              <a:buClr>
                <a:srgbClr val="FF9999"/>
              </a:buClr>
              <a:defRPr/>
            </a:pPr>
            <a:r>
              <a:rPr lang="en-US" sz="1400" dirty="0">
                <a:solidFill>
                  <a:schemeClr val="bg1"/>
                </a:solidFill>
                <a:latin typeface="+mn-lt"/>
                <a:cs typeface="+mn-cs"/>
              </a:rPr>
              <a:t>Cash Reporting Rule</a:t>
            </a:r>
          </a:p>
          <a:p>
            <a:pPr eaLnBrk="0" hangingPunct="0">
              <a:buClr>
                <a:srgbClr val="FF9999"/>
              </a:buClr>
              <a:defRPr/>
            </a:pPr>
            <a:r>
              <a:rPr lang="en-US" sz="1400" dirty="0">
                <a:solidFill>
                  <a:schemeClr val="bg1"/>
                </a:solidFill>
                <a:latin typeface="+mn-lt"/>
                <a:cs typeface="+mn-cs"/>
              </a:rPr>
              <a:t>OFAC</a:t>
            </a:r>
          </a:p>
          <a:p>
            <a:pPr eaLnBrk="0" hangingPunct="0">
              <a:buClr>
                <a:srgbClr val="FF9999"/>
              </a:buClr>
              <a:defRPr/>
            </a:pPr>
            <a:r>
              <a:rPr lang="en-US" sz="1400" dirty="0">
                <a:solidFill>
                  <a:schemeClr val="bg1"/>
                </a:solidFill>
                <a:latin typeface="+mn-lt"/>
                <a:cs typeface="+mn-cs"/>
              </a:rPr>
              <a:t>ECOA</a:t>
            </a:r>
          </a:p>
          <a:p>
            <a:pPr eaLnBrk="0" hangingPunct="0">
              <a:buClr>
                <a:srgbClr val="FF9999"/>
              </a:buClr>
              <a:defRPr/>
            </a:pPr>
            <a:r>
              <a:rPr lang="en-US" sz="1400" dirty="0">
                <a:solidFill>
                  <a:schemeClr val="bg1"/>
                </a:solidFill>
                <a:latin typeface="+mn-lt"/>
                <a:cs typeface="+mn-cs"/>
              </a:rPr>
              <a:t>FCRA/FACT</a:t>
            </a:r>
          </a:p>
          <a:p>
            <a:pPr eaLnBrk="0" hangingPunct="0">
              <a:buClr>
                <a:srgbClr val="FF9999"/>
              </a:buClr>
              <a:defRPr/>
            </a:pPr>
            <a:r>
              <a:rPr lang="en-US" sz="1400" dirty="0">
                <a:solidFill>
                  <a:schemeClr val="bg1"/>
                </a:solidFill>
                <a:latin typeface="+mn-lt"/>
                <a:cs typeface="+mn-cs"/>
              </a:rPr>
              <a:t>Credit Reporting</a:t>
            </a:r>
          </a:p>
        </p:txBody>
      </p:sp>
    </p:spTree>
    <p:extLst>
      <p:ext uri="{BB962C8B-B14F-4D97-AF65-F5344CB8AC3E}">
        <p14:creationId xmlns:p14="http://schemas.microsoft.com/office/powerpoint/2010/main" val="811552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The Laws and Regulations</a:t>
            </a:r>
          </a:p>
        </p:txBody>
      </p:sp>
      <p:sp>
        <p:nvSpPr>
          <p:cNvPr id="3" name="Content Placeholder 2"/>
          <p:cNvSpPr>
            <a:spLocks noGrp="1"/>
          </p:cNvSpPr>
          <p:nvPr>
            <p:ph idx="1"/>
          </p:nvPr>
        </p:nvSpPr>
        <p:spPr/>
        <p:txBody>
          <a:bodyPr/>
          <a:lstStyle/>
          <a:p>
            <a:r>
              <a:rPr lang="en-US" sz="1600" dirty="0"/>
              <a:t>NHTSA Regulations, IRS – Sales Incentives, EPA Emissions, Written Warranty, Patriot Act, Cash Reporting Rule, Credit Reporting, Can-Spam Act, Information Privacy, FTC Privacy Rule, Telemarketing Sales, Truth in Advertising, Clean Air Act, Clean Water Act, DOT Hazardous Materials, LIFO/FIFO, OSHA, Resource Conservation, IRS Inventory Valuation, EPA Hazardous Waste, VIN &amp; Parts Marking, Office of Foreign Asset Control (OFAC), Federal Trade Commission Act, Federal Arbitration Act, Automobile Information Disclosure Act  (</a:t>
            </a:r>
            <a:r>
              <a:rPr lang="en-US" sz="1600" dirty="0" err="1"/>
              <a:t>Monroney</a:t>
            </a:r>
            <a:r>
              <a:rPr lang="en-US" sz="1600" dirty="0"/>
              <a:t> Labels), Modern Class Actions Rule, Truth in Lending Act (TILA), </a:t>
            </a:r>
            <a:r>
              <a:rPr lang="en-US" sz="1600" dirty="0" err="1"/>
              <a:t>Reg</a:t>
            </a:r>
            <a:r>
              <a:rPr lang="en-US" sz="1600" dirty="0"/>
              <a:t> M and </a:t>
            </a:r>
            <a:r>
              <a:rPr lang="en-US" sz="1600" dirty="0" err="1"/>
              <a:t>Reg</a:t>
            </a:r>
            <a:r>
              <a:rPr lang="en-US" sz="1600" dirty="0"/>
              <a:t> Z, Fair Credit Reporting Act (FCRA), Federal Odometer Act (FOA), Equal Credit Opportunity Act (ECOA), Magnuson-Moss Warranty Act, Holder Rule, Credit Practices Rule, Do-Not-Call, Fax, or Email laws, Gramm-Leach-Bliley Act (GLBA), Red Flags Rule, Dodd-Frank Act, State Retail Installment Sales Acts, State Consumer Leasing Acts, Civil Theft and Fraud Acts, Civil RICO, State Unfair Acts and Practices (UDAP), Age Discrimination, Revenue Recognition, ADA, Harassment, COBRA, Workmen’s Compensation, Equal Pay Act, Immigration Act, FMLA, Child Support, Drug Testing, Wage &amp; Hour issues, Labor Laws, Auto Labeling Act, Credit Card Processing, , DOE/EPA Mileage Guide, Used Car Rule, and so forth. </a:t>
            </a:r>
          </a:p>
          <a:p>
            <a:endParaRPr lang="en-US" dirty="0"/>
          </a:p>
        </p:txBody>
      </p:sp>
    </p:spTree>
    <p:extLst>
      <p:ext uri="{BB962C8B-B14F-4D97-AF65-F5344CB8AC3E}">
        <p14:creationId xmlns:p14="http://schemas.microsoft.com/office/powerpoint/2010/main" val="3011651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pPr algn="l"/>
            <a:r>
              <a:rPr lang="en-US" altLang="en-US" dirty="0">
                <a:solidFill>
                  <a:srgbClr val="00B0F0"/>
                </a:solidFill>
              </a:rPr>
              <a:t>Risk Assessment of Dealerships</a:t>
            </a:r>
          </a:p>
        </p:txBody>
      </p:sp>
      <p:sp>
        <p:nvSpPr>
          <p:cNvPr id="5" name="Title 1"/>
          <p:cNvSpPr txBox="1">
            <a:spLocks/>
          </p:cNvSpPr>
          <p:nvPr/>
        </p:nvSpPr>
        <p:spPr bwMode="auto">
          <a:xfrm>
            <a:off x="691896" y="2590800"/>
            <a:ext cx="8001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a:lstStyle>
          <a:p>
            <a:pPr algn="ctr">
              <a:defRPr/>
            </a:pPr>
            <a:r>
              <a:rPr lang="en-US" altLang="en-US" sz="4400" kern="0" baseline="0" dirty="0">
                <a:solidFill>
                  <a:srgbClr val="C30017"/>
                </a:solidFill>
              </a:rPr>
              <a:t>Audits, Reviews and Compilations</a:t>
            </a:r>
          </a:p>
        </p:txBody>
      </p:sp>
    </p:spTree>
    <p:extLst>
      <p:ext uri="{BB962C8B-B14F-4D97-AF65-F5344CB8AC3E}">
        <p14:creationId xmlns:p14="http://schemas.microsoft.com/office/powerpoint/2010/main" val="353421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pPr algn="l"/>
            <a:r>
              <a:rPr lang="en-US" altLang="en-US" dirty="0">
                <a:solidFill>
                  <a:srgbClr val="00B0F0"/>
                </a:solidFill>
              </a:rPr>
              <a:t>Audits, Reviews, and Compilations</a:t>
            </a:r>
          </a:p>
        </p:txBody>
      </p:sp>
      <p:sp>
        <p:nvSpPr>
          <p:cNvPr id="8195" name="Content Placeholder 2"/>
          <p:cNvSpPr>
            <a:spLocks noGrp="1"/>
          </p:cNvSpPr>
          <p:nvPr>
            <p:ph idx="1"/>
          </p:nvPr>
        </p:nvSpPr>
        <p:spPr>
          <a:xfrm>
            <a:off x="403654" y="1371600"/>
            <a:ext cx="8534400" cy="4648200"/>
          </a:xfrm>
        </p:spPr>
        <p:txBody>
          <a:bodyPr/>
          <a:lstStyle/>
          <a:p>
            <a:r>
              <a:rPr lang="en-US" dirty="0"/>
              <a:t>What is an audit?</a:t>
            </a:r>
          </a:p>
          <a:p>
            <a:r>
              <a:rPr lang="en-US" dirty="0"/>
              <a:t>The word audit is derived from the Latin word "</a:t>
            </a:r>
            <a:r>
              <a:rPr lang="en-US" dirty="0" err="1"/>
              <a:t>audire</a:t>
            </a:r>
            <a:r>
              <a:rPr lang="en-US" dirty="0"/>
              <a:t>" which means "to hear". During the medieval times when manual book-keeping was prevalent, auditors in Britain used to hear the accounts read out for them and checked that the organization's personnel were not negligent or fraudulent.  </a:t>
            </a:r>
          </a:p>
          <a:p>
            <a:r>
              <a:rPr lang="en-US" dirty="0"/>
              <a:t>Auditorium is derived from the same root word.</a:t>
            </a:r>
          </a:p>
          <a:p>
            <a:r>
              <a:rPr lang="en-US" dirty="0"/>
              <a:t>Other areas which are commonly audited include compliance audit, internal controls, quality management, information systems, project management, water management, and energy conservation.</a:t>
            </a:r>
          </a:p>
          <a:p>
            <a:r>
              <a:rPr lang="en-US" dirty="0"/>
              <a:t>It has broader implications than what an accountant may apply. </a:t>
            </a:r>
          </a:p>
          <a:p>
            <a:endParaRPr lang="en-US" altLang="en-US" dirty="0"/>
          </a:p>
        </p:txBody>
      </p:sp>
    </p:spTree>
    <p:extLst>
      <p:ext uri="{BB962C8B-B14F-4D97-AF65-F5344CB8AC3E}">
        <p14:creationId xmlns:p14="http://schemas.microsoft.com/office/powerpoint/2010/main" val="3219073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pPr algn="l"/>
            <a:r>
              <a:rPr lang="en-US" altLang="en-US" dirty="0">
                <a:solidFill>
                  <a:srgbClr val="00B0F0"/>
                </a:solidFill>
              </a:rPr>
              <a:t>Audit</a:t>
            </a:r>
          </a:p>
        </p:txBody>
      </p:sp>
      <p:sp>
        <p:nvSpPr>
          <p:cNvPr id="8195" name="Content Placeholder 2"/>
          <p:cNvSpPr>
            <a:spLocks noGrp="1"/>
          </p:cNvSpPr>
          <p:nvPr>
            <p:ph idx="1"/>
          </p:nvPr>
        </p:nvSpPr>
        <p:spPr>
          <a:xfrm>
            <a:off x="381000" y="1164336"/>
            <a:ext cx="8534400" cy="4855464"/>
          </a:xfrm>
        </p:spPr>
        <p:txBody>
          <a:bodyPr/>
          <a:lstStyle/>
          <a:p>
            <a:r>
              <a:rPr lang="en-US" dirty="0"/>
              <a:t>What are the types of audits?</a:t>
            </a:r>
          </a:p>
          <a:p>
            <a:r>
              <a:rPr lang="en-US" dirty="0"/>
              <a:t>What are the tools for an audit?</a:t>
            </a:r>
          </a:p>
          <a:p>
            <a:r>
              <a:rPr lang="en-US" dirty="0"/>
              <a:t>Does one need to be an accountant to conduct an audit at a dealership?</a:t>
            </a:r>
          </a:p>
          <a:p>
            <a:r>
              <a:rPr lang="en-US" dirty="0"/>
              <a:t>Managerial Accounting</a:t>
            </a:r>
          </a:p>
          <a:p>
            <a:pPr lvl="1"/>
            <a:r>
              <a:rPr lang="en-US" dirty="0"/>
              <a:t>Managerial accounting involves collecting, analyzing, and reporting information about the operations and finances of a business. These reports are directed internally to the managers of a business.</a:t>
            </a:r>
          </a:p>
          <a:p>
            <a:pPr lvl="1"/>
            <a:r>
              <a:rPr lang="en-US" dirty="0"/>
              <a:t>In management accounting or managerial accounting, managers use the provisions of accounting information in order to better inform themselves before they decide matters within their organizations, which aids their management and performance of control functions.</a:t>
            </a:r>
          </a:p>
          <a:p>
            <a:endParaRPr lang="en-US" altLang="en-US" dirty="0"/>
          </a:p>
        </p:txBody>
      </p:sp>
    </p:spTree>
    <p:extLst>
      <p:ext uri="{BB962C8B-B14F-4D97-AF65-F5344CB8AC3E}">
        <p14:creationId xmlns:p14="http://schemas.microsoft.com/office/powerpoint/2010/main" val="874584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pPr algn="l"/>
            <a:r>
              <a:rPr lang="en-US" altLang="en-US" dirty="0">
                <a:solidFill>
                  <a:srgbClr val="00B0F0"/>
                </a:solidFill>
              </a:rPr>
              <a:t>Compliance Audit</a:t>
            </a:r>
          </a:p>
        </p:txBody>
      </p:sp>
      <p:sp>
        <p:nvSpPr>
          <p:cNvPr id="8195" name="Content Placeholder 2"/>
          <p:cNvSpPr>
            <a:spLocks noGrp="1"/>
          </p:cNvSpPr>
          <p:nvPr>
            <p:ph idx="1"/>
          </p:nvPr>
        </p:nvSpPr>
        <p:spPr>
          <a:xfrm>
            <a:off x="381000" y="1143000"/>
            <a:ext cx="8534400" cy="4953000"/>
          </a:xfrm>
        </p:spPr>
        <p:txBody>
          <a:bodyPr/>
          <a:lstStyle/>
          <a:p>
            <a:r>
              <a:rPr lang="en-US" sz="1600" dirty="0"/>
              <a:t>Types of Audits:</a:t>
            </a:r>
            <a:endParaRPr lang="en-US" sz="1600" u="sng" dirty="0"/>
          </a:p>
          <a:p>
            <a:r>
              <a:rPr lang="en-US" sz="1600" dirty="0"/>
              <a:t>Internal Process Audit – Audit to provide reasonable assurance that the company is adhering to their own policies and procedures.   </a:t>
            </a:r>
          </a:p>
          <a:p>
            <a:r>
              <a:rPr lang="en-US" sz="1600" dirty="0"/>
              <a:t>Regulatory Audit – Audit to provide reasonable assurance that the company’s policies, procedures and work product are sufficient to support relevant laws and regulations.</a:t>
            </a:r>
          </a:p>
          <a:p>
            <a:pPr lvl="1"/>
            <a:r>
              <a:rPr lang="en-US" sz="1400" dirty="0"/>
              <a:t>CFPB Audit</a:t>
            </a:r>
          </a:p>
          <a:p>
            <a:pPr lvl="1"/>
            <a:r>
              <a:rPr lang="en-US" sz="1400" dirty="0"/>
              <a:t>State Government Audits</a:t>
            </a:r>
          </a:p>
          <a:p>
            <a:pPr lvl="1"/>
            <a:r>
              <a:rPr lang="en-US" sz="1400" dirty="0"/>
              <a:t>Litigation Audits</a:t>
            </a:r>
          </a:p>
          <a:p>
            <a:r>
              <a:rPr lang="en-US" sz="1600" dirty="0"/>
              <a:t>Compliance Gap Analysis – An audit of the organizations policies and procedures against relevant laws, regulations and best practices.  </a:t>
            </a:r>
          </a:p>
          <a:p>
            <a:r>
              <a:rPr lang="en-US" sz="1600" dirty="0"/>
              <a:t>Compliance Review – A review of the organizations policies, procedures, processes, work product, customer service materials, consumer facing documents, etc. to provide reasonable assurance of an effective compliance program.</a:t>
            </a:r>
          </a:p>
          <a:p>
            <a:r>
              <a:rPr lang="en-US" sz="1600" dirty="0"/>
              <a:t>Compliance Audit – An audit of a company’s program including an analysis of a company’s policies and procedures, everything included in the review and transactional testing to provide reasonable assurance of adherence to the company’s policies and relevant regulations.</a:t>
            </a:r>
            <a:endParaRPr lang="en-US" altLang="en-US" sz="1600" dirty="0"/>
          </a:p>
        </p:txBody>
      </p:sp>
    </p:spTree>
    <p:extLst>
      <p:ext uri="{BB962C8B-B14F-4D97-AF65-F5344CB8AC3E}">
        <p14:creationId xmlns:p14="http://schemas.microsoft.com/office/powerpoint/2010/main" val="2491082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895600" y="609600"/>
            <a:ext cx="6019800" cy="762000"/>
          </a:xfrm>
        </p:spPr>
        <p:txBody>
          <a:bodyPr/>
          <a:lstStyle/>
          <a:p>
            <a:pPr algn="l"/>
            <a:r>
              <a:rPr lang="en-US" altLang="en-US" dirty="0">
                <a:solidFill>
                  <a:srgbClr val="00B0F0"/>
                </a:solidFill>
              </a:rPr>
              <a:t>Auditing Tools for a Dealer – Dealer Management System</a:t>
            </a:r>
          </a:p>
        </p:txBody>
      </p:sp>
      <p:sp>
        <p:nvSpPr>
          <p:cNvPr id="7" name="Content Placeholder 2"/>
          <p:cNvSpPr>
            <a:spLocks noGrp="1"/>
          </p:cNvSpPr>
          <p:nvPr>
            <p:ph idx="1"/>
          </p:nvPr>
        </p:nvSpPr>
        <p:spPr>
          <a:xfrm>
            <a:off x="381000" y="1371600"/>
            <a:ext cx="8358188" cy="4267200"/>
          </a:xfrm>
        </p:spPr>
        <p:txBody>
          <a:bodyPr/>
          <a:lstStyle/>
          <a:p>
            <a:pPr>
              <a:lnSpc>
                <a:spcPct val="200000"/>
              </a:lnSpc>
              <a:buAutoNum type="arabicPeriod"/>
            </a:pPr>
            <a:r>
              <a:rPr lang="en-US" sz="1200" b="1" dirty="0">
                <a:cs typeface="Arial" pitchFamily="34" charset="0"/>
              </a:rPr>
              <a:t>Enhanced Financial Statements</a:t>
            </a:r>
            <a:r>
              <a:rPr lang="en-US" sz="1200" dirty="0">
                <a:cs typeface="Arial" pitchFamily="34" charset="0"/>
              </a:rPr>
              <a:t>: Balance Sheets, Income Statements, Statement of Cash Flows, General Ledger</a:t>
            </a:r>
          </a:p>
          <a:p>
            <a:pPr>
              <a:lnSpc>
                <a:spcPct val="200000"/>
              </a:lnSpc>
              <a:buAutoNum type="arabicPeriod"/>
            </a:pPr>
            <a:r>
              <a:rPr lang="en-US" sz="1200" b="1" dirty="0">
                <a:cs typeface="Arial" pitchFamily="34" charset="0"/>
              </a:rPr>
              <a:t>Personalized Main Screen</a:t>
            </a:r>
            <a:r>
              <a:rPr lang="en-US" sz="1200" dirty="0">
                <a:cs typeface="Arial" pitchFamily="34" charset="0"/>
              </a:rPr>
              <a:t>: Create links to common tasks, inquiries, and reports for easy access. </a:t>
            </a:r>
          </a:p>
          <a:p>
            <a:pPr>
              <a:lnSpc>
                <a:spcPct val="200000"/>
              </a:lnSpc>
              <a:buAutoNum type="arabicPeriod"/>
            </a:pPr>
            <a:r>
              <a:rPr lang="en-US" sz="1200" b="1" dirty="0">
                <a:cs typeface="Arial" pitchFamily="34" charset="0"/>
              </a:rPr>
              <a:t>Application reports</a:t>
            </a:r>
            <a:r>
              <a:rPr lang="en-US" sz="1200" dirty="0">
                <a:cs typeface="Arial" pitchFamily="34" charset="0"/>
              </a:rPr>
              <a:t>: Customize reports and multiple versions to meet different business needs. </a:t>
            </a:r>
          </a:p>
          <a:p>
            <a:pPr>
              <a:lnSpc>
                <a:spcPct val="200000"/>
              </a:lnSpc>
              <a:buAutoNum type="arabicPeriod" startAt="4"/>
            </a:pPr>
            <a:r>
              <a:rPr lang="en-US" sz="1200" b="1" dirty="0">
                <a:cs typeface="Arial" pitchFamily="34" charset="0"/>
              </a:rPr>
              <a:t>F&amp;I Transactions from Accounting</a:t>
            </a:r>
            <a:r>
              <a:rPr lang="en-US" sz="1200" dirty="0">
                <a:cs typeface="Arial" pitchFamily="34" charset="0"/>
              </a:rPr>
              <a:t> </a:t>
            </a:r>
          </a:p>
          <a:p>
            <a:pPr>
              <a:lnSpc>
                <a:spcPct val="200000"/>
              </a:lnSpc>
              <a:buFontTx/>
              <a:buAutoNum type="arabicPeriod" startAt="4"/>
            </a:pPr>
            <a:r>
              <a:rPr lang="en-US" sz="1200" b="1" dirty="0">
                <a:cs typeface="Arial" pitchFamily="34" charset="0"/>
              </a:rPr>
              <a:t>Historical Schedule information</a:t>
            </a:r>
            <a:r>
              <a:rPr lang="en-US" sz="1200" dirty="0">
                <a:cs typeface="Arial" pitchFamily="34" charset="0"/>
              </a:rPr>
              <a:t>. </a:t>
            </a:r>
          </a:p>
          <a:p>
            <a:pPr>
              <a:lnSpc>
                <a:spcPct val="200000"/>
              </a:lnSpc>
              <a:buFontTx/>
              <a:buAutoNum type="arabicPeriod" startAt="4"/>
            </a:pPr>
            <a:r>
              <a:rPr lang="en-US" sz="1200" b="1" dirty="0">
                <a:cs typeface="Arial" pitchFamily="34" charset="0"/>
              </a:rPr>
              <a:t>Financial Reporting and Transactional Analysis:  </a:t>
            </a:r>
            <a:r>
              <a:rPr lang="en-US" sz="1200" dirty="0">
                <a:cs typeface="Arial" pitchFamily="34" charset="0"/>
              </a:rPr>
              <a:t>Generate various reports. </a:t>
            </a:r>
          </a:p>
          <a:p>
            <a:pPr>
              <a:lnSpc>
                <a:spcPct val="200000"/>
              </a:lnSpc>
              <a:buFontTx/>
              <a:buAutoNum type="arabicPeriod" startAt="4"/>
            </a:pPr>
            <a:r>
              <a:rPr lang="en-US" sz="1200" b="1" dirty="0">
                <a:cs typeface="Arial" pitchFamily="34" charset="0"/>
              </a:rPr>
              <a:t>Personalized Dashboards: </a:t>
            </a:r>
            <a:r>
              <a:rPr lang="en-US" sz="1200" dirty="0">
                <a:cs typeface="Arial" pitchFamily="34" charset="0"/>
              </a:rPr>
              <a:t>Create modules for all stores or one department, store, or employee. </a:t>
            </a:r>
          </a:p>
          <a:p>
            <a:pPr>
              <a:lnSpc>
                <a:spcPct val="200000"/>
              </a:lnSpc>
              <a:buFontTx/>
              <a:buAutoNum type="arabicPeriod" startAt="4"/>
            </a:pPr>
            <a:r>
              <a:rPr lang="en-US" sz="1200" b="1" dirty="0">
                <a:cs typeface="Arial" pitchFamily="34" charset="0"/>
              </a:rPr>
              <a:t>Purchase Expense Analysis: </a:t>
            </a:r>
            <a:r>
              <a:rPr lang="en-US" sz="1200" dirty="0"/>
              <a:t>Review expenses over a designated period and view by vendor or department.</a:t>
            </a:r>
            <a:endParaRPr lang="en-US" sz="1200" dirty="0">
              <a:cs typeface="Arial" pitchFamily="34" charset="0"/>
            </a:endParaRPr>
          </a:p>
          <a:p>
            <a:pPr>
              <a:lnSpc>
                <a:spcPct val="200000"/>
              </a:lnSpc>
              <a:buFontTx/>
              <a:buAutoNum type="arabicPeriod" startAt="4"/>
            </a:pPr>
            <a:r>
              <a:rPr lang="en-US" sz="1200" b="1" dirty="0">
                <a:cs typeface="Arial" pitchFamily="34" charset="0"/>
              </a:rPr>
              <a:t>Upload Accounting Data: </a:t>
            </a:r>
            <a:r>
              <a:rPr lang="en-US" sz="1200" dirty="0">
                <a:cs typeface="Arial" pitchFamily="34" charset="0"/>
              </a:rPr>
              <a:t>Use files from the OEM or vendor to setup a format to post all lines for the entry. </a:t>
            </a:r>
          </a:p>
          <a:p>
            <a:pPr>
              <a:lnSpc>
                <a:spcPct val="200000"/>
              </a:lnSpc>
              <a:buFontTx/>
              <a:buAutoNum type="arabicPeriod" startAt="4"/>
            </a:pPr>
            <a:r>
              <a:rPr lang="en-US" sz="1200" b="1" dirty="0">
                <a:cs typeface="Arial" pitchFamily="34" charset="0"/>
              </a:rPr>
              <a:t>Accounting Electronic Communications: </a:t>
            </a:r>
            <a:r>
              <a:rPr lang="en-US" sz="1200" dirty="0">
                <a:cs typeface="Arial" pitchFamily="34" charset="0"/>
              </a:rPr>
              <a:t>Send A/R Statements or EFT Remittance to vendors. </a:t>
            </a:r>
          </a:p>
          <a:p>
            <a:endParaRPr lang="en-US" dirty="0"/>
          </a:p>
        </p:txBody>
      </p:sp>
    </p:spTree>
    <p:extLst>
      <p:ext uri="{BB962C8B-B14F-4D97-AF65-F5344CB8AC3E}">
        <p14:creationId xmlns:p14="http://schemas.microsoft.com/office/powerpoint/2010/main" val="3242438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82658"/>
            <a:ext cx="7162800" cy="71628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800" y="-1491170"/>
            <a:ext cx="10007600" cy="10003681"/>
          </a:xfrm>
          <a:prstGeom prst="rect">
            <a:avLst/>
          </a:prstGeom>
        </p:spPr>
      </p:pic>
      <p:pic>
        <p:nvPicPr>
          <p:cNvPr id="2" name="Picture 1"/>
          <p:cNvPicPr>
            <a:picLocks noChangeAspect="1"/>
          </p:cNvPicPr>
          <p:nvPr/>
        </p:nvPicPr>
        <p:blipFill>
          <a:blip r:embed="rId5"/>
          <a:stretch>
            <a:fillRect/>
          </a:stretch>
        </p:blipFill>
        <p:spPr>
          <a:xfrm>
            <a:off x="3591732" y="3170032"/>
            <a:ext cx="1960536" cy="517937"/>
          </a:xfrm>
          <a:prstGeom prst="rect">
            <a:avLst/>
          </a:prstGeom>
        </p:spPr>
      </p:pic>
      <p:sp>
        <p:nvSpPr>
          <p:cNvPr id="5" name="TextBox 4"/>
          <p:cNvSpPr txBox="1"/>
          <p:nvPr/>
        </p:nvSpPr>
        <p:spPr>
          <a:xfrm>
            <a:off x="3835400" y="3181350"/>
            <a:ext cx="685800" cy="329321"/>
          </a:xfrm>
          <a:prstGeom prst="rect">
            <a:avLst/>
          </a:prstGeom>
          <a:noFill/>
        </p:spPr>
        <p:txBody>
          <a:bodyPr wrap="square" rtlCol="0">
            <a:spAutoFit/>
          </a:bodyPr>
          <a:lstStyle/>
          <a:p>
            <a:pPr>
              <a:lnSpc>
                <a:spcPct val="110000"/>
              </a:lnSpc>
            </a:pPr>
            <a:endParaRPr lang="en-US" sz="2100" dirty="0">
              <a:solidFill>
                <a:schemeClr val="bg1"/>
              </a:solidFill>
              <a:latin typeface="Dovetail MVB Light" charset="0"/>
              <a:ea typeface="Dovetail MVB Light" charset="0"/>
              <a:cs typeface="Dovetail MVB Light" charset="0"/>
            </a:endParaRPr>
          </a:p>
        </p:txBody>
      </p:sp>
      <p:pic>
        <p:nvPicPr>
          <p:cNvPr id="8" name="Picture 7"/>
          <p:cNvPicPr>
            <a:picLocks noChangeAspect="1"/>
          </p:cNvPicPr>
          <p:nvPr/>
        </p:nvPicPr>
        <p:blipFill>
          <a:blip r:embed="rId6"/>
          <a:stretch>
            <a:fillRect/>
          </a:stretch>
        </p:blipFill>
        <p:spPr>
          <a:xfrm>
            <a:off x="1028700" y="391933"/>
            <a:ext cx="7267575" cy="2076450"/>
          </a:xfrm>
          <a:prstGeom prst="rect">
            <a:avLst/>
          </a:prstGeom>
        </p:spPr>
      </p:pic>
      <p:pic>
        <p:nvPicPr>
          <p:cNvPr id="9" name="Picture 8"/>
          <p:cNvPicPr>
            <a:picLocks noChangeAspect="1"/>
          </p:cNvPicPr>
          <p:nvPr/>
        </p:nvPicPr>
        <p:blipFill>
          <a:blip r:embed="rId7"/>
          <a:stretch>
            <a:fillRect/>
          </a:stretch>
        </p:blipFill>
        <p:spPr>
          <a:xfrm>
            <a:off x="3962400" y="4332436"/>
            <a:ext cx="4486275" cy="1971675"/>
          </a:xfrm>
          <a:prstGeom prst="rect">
            <a:avLst/>
          </a:prstGeom>
        </p:spPr>
      </p:pic>
    </p:spTree>
    <p:extLst>
      <p:ext uri="{BB962C8B-B14F-4D97-AF65-F5344CB8AC3E}">
        <p14:creationId xmlns:p14="http://schemas.microsoft.com/office/powerpoint/2010/main" val="1417835192"/>
      </p:ext>
    </p:extLst>
  </p:cSld>
  <p:clrMapOvr>
    <a:masterClrMapping/>
  </p:clrMapOvr>
  <mc:AlternateContent xmlns:mc="http://schemas.openxmlformats.org/markup-compatibility/2006" xmlns:p14="http://schemas.microsoft.com/office/powerpoint/2010/main">
    <mc:Choice Requires="p14">
      <p:transition p14:dur="0" advClick="0" advTm="10000"/>
    </mc:Choice>
    <mc:Fallback xmlns="">
      <p:transition advClick="0" advTm="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0"/>
                                        <p:tgtEl>
                                          <p:spTgt spid="2"/>
                                        </p:tgtEl>
                                      </p:cBhvr>
                                    </p:animEffect>
                                  </p:childTnLst>
                                </p:cTn>
                              </p:par>
                              <p:par>
                                <p:cTn id="8" presetID="10" presetClass="entr" presetSubtype="0"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0"/>
                                        <p:tgtEl>
                                          <p:spTgt spid="3"/>
                                        </p:tgtEl>
                                      </p:cBhvr>
                                    </p:animEffect>
                                  </p:childTnLst>
                                </p:cTn>
                              </p:par>
                              <p:par>
                                <p:cTn id="11" presetID="6" presetClass="emph" presetSubtype="0" fill="hold" nodeType="withEffect">
                                  <p:stCondLst>
                                    <p:cond delay="1000"/>
                                  </p:stCondLst>
                                  <p:childTnLst>
                                    <p:animScale>
                                      <p:cBhvr>
                                        <p:cTn id="12" dur="14000" fill="hold"/>
                                        <p:tgtEl>
                                          <p:spTgt spid="3"/>
                                        </p:tgtEl>
                                      </p:cBhvr>
                                      <p:by x="175000" y="175000"/>
                                    </p:animScale>
                                  </p:childTnLst>
                                </p:cTn>
                              </p:par>
                              <p:par>
                                <p:cTn id="13" presetID="6" presetClass="emph" presetSubtype="0" fill="hold" nodeType="withEffect">
                                  <p:stCondLst>
                                    <p:cond delay="1500"/>
                                  </p:stCondLst>
                                  <p:childTnLst>
                                    <p:animScale>
                                      <p:cBhvr>
                                        <p:cTn id="14" dur="12000" fill="hold"/>
                                        <p:tgtEl>
                                          <p:spTgt spid="2"/>
                                        </p:tgtEl>
                                      </p:cBhvr>
                                      <p:by x="150000" y="150000"/>
                                    </p:animScale>
                                  </p:childTnLst>
                                </p:cTn>
                              </p:par>
                              <p:par>
                                <p:cTn id="15" presetID="10" presetClass="exit" presetSubtype="0" fill="hold" nodeType="withEffect">
                                  <p:stCondLst>
                                    <p:cond delay="11000"/>
                                  </p:stCondLst>
                                  <p:childTnLst>
                                    <p:animEffect transition="out" filter="fade">
                                      <p:cBhvr>
                                        <p:cTn id="16" dur="3000"/>
                                        <p:tgtEl>
                                          <p:spTgt spid="3"/>
                                        </p:tgtEl>
                                      </p:cBhvr>
                                    </p:animEffect>
                                    <p:set>
                                      <p:cBhvr>
                                        <p:cTn id="17" dur="1" fill="hold">
                                          <p:stCondLst>
                                            <p:cond delay="2999"/>
                                          </p:stCondLst>
                                        </p:cTn>
                                        <p:tgtEl>
                                          <p:spTgt spid="3"/>
                                        </p:tgtEl>
                                        <p:attrNameLst>
                                          <p:attrName>style.visibility</p:attrName>
                                        </p:attrNameLst>
                                      </p:cBhvr>
                                      <p:to>
                                        <p:strVal val="hidden"/>
                                      </p:to>
                                    </p:set>
                                  </p:childTnLst>
                                </p:cTn>
                              </p:par>
                              <p:par>
                                <p:cTn id="18" presetID="10" presetClass="entr" presetSubtype="0" fill="hold" nodeType="withEffect">
                                  <p:stCondLst>
                                    <p:cond delay="100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0"/>
                                        <p:tgtEl>
                                          <p:spTgt spid="4"/>
                                        </p:tgtEl>
                                      </p:cBhvr>
                                    </p:animEffect>
                                  </p:childTnLst>
                                </p:cTn>
                              </p:par>
                              <p:par>
                                <p:cTn id="21" presetID="6" presetClass="emph" presetSubtype="0" fill="hold" nodeType="withEffect">
                                  <p:stCondLst>
                                    <p:cond delay="1000"/>
                                  </p:stCondLst>
                                  <p:childTnLst>
                                    <p:animScale>
                                      <p:cBhvr>
                                        <p:cTn id="22" dur="14000" fill="hold"/>
                                        <p:tgtEl>
                                          <p:spTgt spid="4"/>
                                        </p:tgtEl>
                                      </p:cBhvr>
                                      <p:by x="160000" y="160000"/>
                                    </p:animScale>
                                  </p:childTnLst>
                                </p:cTn>
                              </p:par>
                              <p:par>
                                <p:cTn id="23" presetID="10" presetClass="exit" presetSubtype="0" fill="hold" nodeType="withEffect">
                                  <p:stCondLst>
                                    <p:cond delay="11000"/>
                                  </p:stCondLst>
                                  <p:childTnLst>
                                    <p:animEffect transition="out" filter="fade">
                                      <p:cBhvr>
                                        <p:cTn id="24" dur="3000"/>
                                        <p:tgtEl>
                                          <p:spTgt spid="4"/>
                                        </p:tgtEl>
                                      </p:cBhvr>
                                    </p:animEffect>
                                    <p:set>
                                      <p:cBhvr>
                                        <p:cTn id="25" dur="1" fill="hold">
                                          <p:stCondLst>
                                            <p:cond delay="2999"/>
                                          </p:stCondLst>
                                        </p:cTn>
                                        <p:tgtEl>
                                          <p:spTgt spid="4"/>
                                        </p:tgtEl>
                                        <p:attrNameLst>
                                          <p:attrName>style.visibility</p:attrName>
                                        </p:attrNameLst>
                                      </p:cBhvr>
                                      <p:to>
                                        <p:strVal val="hidden"/>
                                      </p:to>
                                    </p:set>
                                  </p:childTnLst>
                                </p:cTn>
                              </p:par>
                              <p:par>
                                <p:cTn id="26" presetID="10" presetClass="exit" presetSubtype="0" fill="hold" nodeType="withEffect">
                                  <p:stCondLst>
                                    <p:cond delay="15000"/>
                                  </p:stCondLst>
                                  <p:childTnLst>
                                    <p:animEffect transition="out" filter="fade">
                                      <p:cBhvr>
                                        <p:cTn id="27" dur="1000"/>
                                        <p:tgtEl>
                                          <p:spTgt spid="2"/>
                                        </p:tgtEl>
                                      </p:cBhvr>
                                    </p:animEffect>
                                    <p:set>
                                      <p:cBhvr>
                                        <p:cTn id="28"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609600"/>
            <a:ext cx="8001000" cy="762000"/>
          </a:xfrm>
        </p:spPr>
        <p:txBody>
          <a:bodyPr/>
          <a:lstStyle/>
          <a:p>
            <a:pPr algn="l"/>
            <a:r>
              <a:rPr lang="en-US" altLang="en-US" dirty="0">
                <a:solidFill>
                  <a:srgbClr val="00B0F0"/>
                </a:solidFill>
              </a:rPr>
              <a:t>Dealer Management System (DMS) Accounting Reports</a:t>
            </a:r>
          </a:p>
        </p:txBody>
      </p:sp>
      <p:sp>
        <p:nvSpPr>
          <p:cNvPr id="5" name="Content Placeholder 2"/>
          <p:cNvSpPr>
            <a:spLocks noGrp="1"/>
          </p:cNvSpPr>
          <p:nvPr>
            <p:ph sz="half" idx="1"/>
          </p:nvPr>
        </p:nvSpPr>
        <p:spPr>
          <a:xfrm>
            <a:off x="628650" y="1825625"/>
            <a:ext cx="3886200" cy="4351338"/>
          </a:xfrm>
        </p:spPr>
        <p:txBody>
          <a:bodyPr/>
          <a:lstStyle/>
          <a:p>
            <a:r>
              <a:rPr lang="en-US" sz="1200" dirty="0"/>
              <a:t>Payables</a:t>
            </a:r>
          </a:p>
          <a:p>
            <a:r>
              <a:rPr lang="en-US" sz="1200" dirty="0"/>
              <a:t>1099 reporting</a:t>
            </a:r>
          </a:p>
          <a:p>
            <a:r>
              <a:rPr lang="en-US" sz="1200" dirty="0"/>
              <a:t>Cash Requirements (for payable run)</a:t>
            </a:r>
          </a:p>
          <a:p>
            <a:r>
              <a:rPr lang="en-US" sz="1200" dirty="0"/>
              <a:t>Floor Plan Reporting</a:t>
            </a:r>
          </a:p>
          <a:p>
            <a:r>
              <a:rPr lang="en-US" sz="1200" dirty="0"/>
              <a:t>Independent Contractor (CA.) reporting</a:t>
            </a:r>
          </a:p>
          <a:p>
            <a:r>
              <a:rPr lang="en-US" sz="1200" dirty="0"/>
              <a:t>Vendor current and history reports</a:t>
            </a:r>
          </a:p>
          <a:p>
            <a:r>
              <a:rPr lang="en-US" sz="1200" dirty="0"/>
              <a:t>Receivables</a:t>
            </a:r>
          </a:p>
          <a:p>
            <a:r>
              <a:rPr lang="en-US" sz="1200" dirty="0"/>
              <a:t>Dedicated A/R Past Due Analysis</a:t>
            </a:r>
          </a:p>
          <a:p>
            <a:r>
              <a:rPr lang="en-US" sz="1200" dirty="0"/>
              <a:t>Itemized receivable balances report</a:t>
            </a:r>
          </a:p>
          <a:p>
            <a:r>
              <a:rPr lang="en-US" sz="1200" dirty="0"/>
              <a:t>A/R Payment History report</a:t>
            </a:r>
          </a:p>
          <a:p>
            <a:r>
              <a:rPr lang="en-US" sz="1200" dirty="0"/>
              <a:t>Cash Receipts</a:t>
            </a:r>
          </a:p>
          <a:p>
            <a:r>
              <a:rPr lang="en-US" sz="1200" dirty="0"/>
              <a:t>8300 Reporting</a:t>
            </a:r>
          </a:p>
          <a:p>
            <a:r>
              <a:rPr lang="en-US" sz="1200" dirty="0"/>
              <a:t>Multiple Deposit processing reports</a:t>
            </a:r>
          </a:p>
          <a:p>
            <a:r>
              <a:rPr lang="en-US" sz="1200" dirty="0"/>
              <a:t>Financial Statements</a:t>
            </a:r>
          </a:p>
          <a:p>
            <a:endParaRPr lang="en-US" dirty="0"/>
          </a:p>
        </p:txBody>
      </p:sp>
      <p:sp>
        <p:nvSpPr>
          <p:cNvPr id="6" name="Content Placeholder 3"/>
          <p:cNvSpPr txBox="1">
            <a:spLocks/>
          </p:cNvSpPr>
          <p:nvPr/>
        </p:nvSpPr>
        <p:spPr>
          <a:xfrm>
            <a:off x="4629150" y="1825625"/>
            <a:ext cx="3886200" cy="4351338"/>
          </a:xfrm>
          <a:prstGeom prst="rect">
            <a:avLst/>
          </a:prstGeom>
        </p:spPr>
        <p:txBody>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r>
              <a:rPr lang="en-US" sz="1200" kern="0" baseline="0" dirty="0"/>
              <a:t>On-Screen Financial Statements</a:t>
            </a:r>
          </a:p>
          <a:p>
            <a:r>
              <a:rPr lang="en-US" sz="1200" kern="0" baseline="0" dirty="0"/>
              <a:t>Excel Financial Statements </a:t>
            </a:r>
          </a:p>
          <a:p>
            <a:r>
              <a:rPr lang="en-US" sz="1200" kern="0" baseline="0" dirty="0"/>
              <a:t>F/S Trial Balance Reporting</a:t>
            </a:r>
          </a:p>
          <a:p>
            <a:r>
              <a:rPr lang="en-US" sz="1200" kern="0" baseline="0" dirty="0"/>
              <a:t>Prefix Balance Report</a:t>
            </a:r>
          </a:p>
          <a:p>
            <a:r>
              <a:rPr lang="en-US" sz="1200" kern="0" baseline="0" dirty="0"/>
              <a:t>Management Reports</a:t>
            </a:r>
          </a:p>
          <a:p>
            <a:r>
              <a:rPr lang="en-US" sz="1200" kern="0" baseline="0" dirty="0"/>
              <a:t>Daily Operating Control (DOC)</a:t>
            </a:r>
          </a:p>
          <a:p>
            <a:r>
              <a:rPr lang="en-US" sz="1200" kern="0" baseline="0" dirty="0"/>
              <a:t>Purchase Expense Analysis</a:t>
            </a:r>
          </a:p>
          <a:p>
            <a:r>
              <a:rPr lang="en-US" sz="1200" kern="0" baseline="0" dirty="0"/>
              <a:t>Sales Performance</a:t>
            </a:r>
          </a:p>
          <a:p>
            <a:r>
              <a:rPr lang="en-US" sz="1200" kern="0" baseline="0" dirty="0"/>
              <a:t>Trend Analysis</a:t>
            </a:r>
          </a:p>
          <a:p>
            <a:r>
              <a:rPr lang="en-US" sz="1200" kern="0" baseline="0" dirty="0"/>
              <a:t>Sales Tax</a:t>
            </a:r>
          </a:p>
          <a:p>
            <a:r>
              <a:rPr lang="en-US" sz="1200" kern="0" baseline="0" dirty="0"/>
              <a:t>Schedule Reports</a:t>
            </a:r>
          </a:p>
          <a:p>
            <a:r>
              <a:rPr lang="en-US" sz="1200" kern="0" baseline="0" dirty="0"/>
              <a:t>Journal Reports </a:t>
            </a:r>
          </a:p>
          <a:p>
            <a:r>
              <a:rPr lang="en-US" sz="1200" kern="0" baseline="0" dirty="0"/>
              <a:t>Trial Balance Reports </a:t>
            </a:r>
          </a:p>
          <a:p>
            <a:endParaRPr lang="en-US" sz="1200" kern="0" baseline="0" dirty="0"/>
          </a:p>
        </p:txBody>
      </p:sp>
    </p:spTree>
    <p:extLst>
      <p:ext uri="{BB962C8B-B14F-4D97-AF65-F5344CB8AC3E}">
        <p14:creationId xmlns:p14="http://schemas.microsoft.com/office/powerpoint/2010/main" val="1100208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endParaRPr lang="en-US" altLang="en-US" dirty="0"/>
          </a:p>
        </p:txBody>
      </p:sp>
      <p:sp>
        <p:nvSpPr>
          <p:cNvPr id="5" name="Title 1"/>
          <p:cNvSpPr txBox="1">
            <a:spLocks/>
          </p:cNvSpPr>
          <p:nvPr/>
        </p:nvSpPr>
        <p:spPr bwMode="auto">
          <a:xfrm>
            <a:off x="691896" y="2590800"/>
            <a:ext cx="8001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a:lstStyle>
          <a:p>
            <a:pPr algn="ctr">
              <a:defRPr/>
            </a:pPr>
            <a:r>
              <a:rPr lang="en-US" altLang="en-US" sz="4400" kern="0" baseline="0" dirty="0">
                <a:solidFill>
                  <a:srgbClr val="C30017"/>
                </a:solidFill>
              </a:rPr>
              <a:t>Internal Audits</a:t>
            </a:r>
          </a:p>
        </p:txBody>
      </p:sp>
    </p:spTree>
    <p:extLst>
      <p:ext uri="{BB962C8B-B14F-4D97-AF65-F5344CB8AC3E}">
        <p14:creationId xmlns:p14="http://schemas.microsoft.com/office/powerpoint/2010/main" val="90398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pPr algn="l"/>
            <a:r>
              <a:rPr lang="en-US" altLang="en-US" dirty="0"/>
              <a:t>Internal Audit</a:t>
            </a:r>
          </a:p>
        </p:txBody>
      </p:sp>
      <p:sp>
        <p:nvSpPr>
          <p:cNvPr id="8195" name="Content Placeholder 2"/>
          <p:cNvSpPr>
            <a:spLocks noGrp="1"/>
          </p:cNvSpPr>
          <p:nvPr>
            <p:ph idx="1"/>
          </p:nvPr>
        </p:nvSpPr>
        <p:spPr>
          <a:xfrm>
            <a:off x="381000" y="1752600"/>
            <a:ext cx="8534400" cy="4267200"/>
          </a:xfrm>
        </p:spPr>
        <p:txBody>
          <a:bodyPr/>
          <a:lstStyle/>
          <a:p>
            <a:r>
              <a:rPr lang="en-US" dirty="0"/>
              <a:t>The scope of internal auditing should encompass the examination of the </a:t>
            </a:r>
            <a:r>
              <a:rPr lang="en-US" dirty="0">
                <a:solidFill>
                  <a:srgbClr val="C30017"/>
                </a:solidFill>
              </a:rPr>
              <a:t>adequacy and effectiveness </a:t>
            </a:r>
            <a:r>
              <a:rPr lang="en-US" dirty="0"/>
              <a:t>of the organization’s system of internal control and the </a:t>
            </a:r>
            <a:r>
              <a:rPr lang="en-US" dirty="0">
                <a:solidFill>
                  <a:srgbClr val="C30017"/>
                </a:solidFill>
              </a:rPr>
              <a:t>quality of performance </a:t>
            </a:r>
            <a:r>
              <a:rPr lang="en-US" dirty="0"/>
              <a:t>in carrying out assigned responsibilities.</a:t>
            </a:r>
          </a:p>
          <a:p>
            <a:r>
              <a:rPr lang="en-US" dirty="0"/>
              <a:t>Assessment (adequacy of effectiveness)</a:t>
            </a:r>
          </a:p>
          <a:p>
            <a:r>
              <a:rPr lang="en-US" dirty="0"/>
              <a:t>Enhancement (measuring performance quality improvement) </a:t>
            </a:r>
          </a:p>
        </p:txBody>
      </p:sp>
    </p:spTree>
    <p:extLst>
      <p:ext uri="{BB962C8B-B14F-4D97-AF65-F5344CB8AC3E}">
        <p14:creationId xmlns:p14="http://schemas.microsoft.com/office/powerpoint/2010/main" val="3303295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5800" y="609600"/>
            <a:ext cx="8229600" cy="533400"/>
          </a:xfrm>
        </p:spPr>
        <p:txBody>
          <a:bodyPr/>
          <a:lstStyle/>
          <a:p>
            <a:pPr algn="l"/>
            <a:r>
              <a:rPr lang="en-US" altLang="en-US" dirty="0"/>
              <a:t>IRS Audit</a:t>
            </a:r>
          </a:p>
        </p:txBody>
      </p:sp>
      <p:pic>
        <p:nvPicPr>
          <p:cNvPr id="5" name="Content Placeholder 3"/>
          <p:cNvPicPr>
            <a:picLocks noGrp="1" noChangeAspect="1"/>
          </p:cNvPicPr>
          <p:nvPr>
            <p:ph idx="1"/>
          </p:nvPr>
        </p:nvPicPr>
        <p:blipFill>
          <a:blip r:embed="rId2"/>
          <a:stretch>
            <a:fillRect/>
          </a:stretch>
        </p:blipFill>
        <p:spPr>
          <a:xfrm>
            <a:off x="2362200" y="609600"/>
            <a:ext cx="4038600" cy="5356048"/>
          </a:xfrm>
          <a:prstGeom prst="rect">
            <a:avLst/>
          </a:prstGeom>
        </p:spPr>
      </p:pic>
    </p:spTree>
    <p:extLst>
      <p:ext uri="{BB962C8B-B14F-4D97-AF65-F5344CB8AC3E}">
        <p14:creationId xmlns:p14="http://schemas.microsoft.com/office/powerpoint/2010/main" val="2366125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914400" y="838200"/>
            <a:ext cx="76200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a:lstStyle>
          <a:p>
            <a:pPr algn="ctr">
              <a:defRPr/>
            </a:pPr>
            <a:r>
              <a:rPr lang="en-US" altLang="en-US" sz="4400" kern="0" baseline="0" dirty="0">
                <a:solidFill>
                  <a:srgbClr val="C30017"/>
                </a:solidFill>
              </a:rPr>
              <a:t>Regulatory Audit Checklists – The Clipboard</a:t>
            </a:r>
          </a:p>
          <a:p>
            <a:pPr algn="l">
              <a:defRPr/>
            </a:pPr>
            <a:endParaRPr lang="en-US" altLang="en-US" sz="3200" kern="0" baseline="0" dirty="0">
              <a:solidFill>
                <a:srgbClr val="C30017"/>
              </a:solidFill>
            </a:endParaRPr>
          </a:p>
        </p:txBody>
      </p:sp>
      <p:pic>
        <p:nvPicPr>
          <p:cNvPr id="3" name="Picture 2"/>
          <p:cNvPicPr>
            <a:picLocks noChangeAspect="1"/>
          </p:cNvPicPr>
          <p:nvPr/>
        </p:nvPicPr>
        <p:blipFill>
          <a:blip r:embed="rId2"/>
          <a:stretch>
            <a:fillRect/>
          </a:stretch>
        </p:blipFill>
        <p:spPr>
          <a:xfrm>
            <a:off x="4067175" y="4038600"/>
            <a:ext cx="1314450" cy="1562100"/>
          </a:xfrm>
          <a:prstGeom prst="rect">
            <a:avLst/>
          </a:prstGeom>
        </p:spPr>
      </p:pic>
    </p:spTree>
    <p:extLst>
      <p:ext uri="{BB962C8B-B14F-4D97-AF65-F5344CB8AC3E}">
        <p14:creationId xmlns:p14="http://schemas.microsoft.com/office/powerpoint/2010/main" val="4248020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Key Auditing Concerns</a:t>
            </a:r>
          </a:p>
        </p:txBody>
      </p:sp>
      <p:sp>
        <p:nvSpPr>
          <p:cNvPr id="2" name="Content Placeholder 1"/>
          <p:cNvSpPr>
            <a:spLocks noGrp="1"/>
          </p:cNvSpPr>
          <p:nvPr>
            <p:ph idx="1"/>
          </p:nvPr>
        </p:nvSpPr>
        <p:spPr>
          <a:xfrm>
            <a:off x="381000" y="1371600"/>
            <a:ext cx="8534400" cy="4495800"/>
          </a:xfrm>
        </p:spPr>
        <p:txBody>
          <a:bodyPr/>
          <a:lstStyle/>
          <a:p>
            <a:r>
              <a:rPr lang="en-US" sz="1600" dirty="0"/>
              <a:t>General Considerations</a:t>
            </a:r>
          </a:p>
          <a:p>
            <a:r>
              <a:rPr lang="en-US" sz="1600" dirty="0"/>
              <a:t>Car Deal Compliance</a:t>
            </a:r>
          </a:p>
          <a:p>
            <a:r>
              <a:rPr lang="en-US" sz="1600" dirty="0"/>
              <a:t>Document Archiving </a:t>
            </a:r>
          </a:p>
          <a:p>
            <a:r>
              <a:rPr lang="en-US" sz="1600" dirty="0"/>
              <a:t>Used Vehicle Titles</a:t>
            </a:r>
          </a:p>
          <a:p>
            <a:r>
              <a:rPr lang="en-US" sz="1600" dirty="0"/>
              <a:t>Information Security </a:t>
            </a:r>
          </a:p>
          <a:p>
            <a:r>
              <a:rPr lang="en-US" sz="1600" dirty="0"/>
              <a:t>Safety and Environmental Issues</a:t>
            </a:r>
          </a:p>
          <a:p>
            <a:r>
              <a:rPr lang="en-US" sz="1600" dirty="0"/>
              <a:t>Finance</a:t>
            </a:r>
          </a:p>
          <a:p>
            <a:r>
              <a:rPr lang="en-US" sz="1600" dirty="0"/>
              <a:t>Disaster Recovery </a:t>
            </a:r>
          </a:p>
          <a:p>
            <a:r>
              <a:rPr lang="en-US" sz="1600" dirty="0"/>
              <a:t>Insurance</a:t>
            </a:r>
          </a:p>
          <a:p>
            <a:r>
              <a:rPr lang="en-US" sz="1600" dirty="0"/>
              <a:t>Human Resources and Related Legal Issues</a:t>
            </a:r>
          </a:p>
          <a:p>
            <a:r>
              <a:rPr lang="en-US" sz="1600" dirty="0"/>
              <a:t>Vehicle Management</a:t>
            </a:r>
          </a:p>
          <a:p>
            <a:r>
              <a:rPr lang="en-US" sz="1600" dirty="0"/>
              <a:t>Sundry Issues</a:t>
            </a:r>
          </a:p>
          <a:p>
            <a:pPr marL="0" indent="0">
              <a:buNone/>
            </a:pPr>
            <a:endParaRPr lang="en-US" dirty="0"/>
          </a:p>
        </p:txBody>
      </p:sp>
    </p:spTree>
    <p:extLst>
      <p:ext uri="{BB962C8B-B14F-4D97-AF65-F5344CB8AC3E}">
        <p14:creationId xmlns:p14="http://schemas.microsoft.com/office/powerpoint/2010/main" val="3202715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General Considerations</a:t>
            </a:r>
          </a:p>
        </p:txBody>
      </p:sp>
      <p:sp>
        <p:nvSpPr>
          <p:cNvPr id="2" name="Content Placeholder 1"/>
          <p:cNvSpPr>
            <a:spLocks noGrp="1"/>
          </p:cNvSpPr>
          <p:nvPr>
            <p:ph idx="1"/>
          </p:nvPr>
        </p:nvSpPr>
        <p:spPr>
          <a:xfrm>
            <a:off x="457200" y="1066800"/>
            <a:ext cx="8534400" cy="4953000"/>
          </a:xfrm>
        </p:spPr>
        <p:txBody>
          <a:bodyPr/>
          <a:lstStyle/>
          <a:p>
            <a:endParaRPr lang="en-US" sz="1600" dirty="0"/>
          </a:p>
          <a:p>
            <a:r>
              <a:rPr lang="en-US" dirty="0"/>
              <a:t>LEGAL ADVISOR and STATE LEGAL ISSUES</a:t>
            </a:r>
          </a:p>
          <a:p>
            <a:r>
              <a:rPr lang="en-US" dirty="0"/>
              <a:t>Competent Attorney </a:t>
            </a:r>
          </a:p>
          <a:p>
            <a:pPr lvl="1"/>
            <a:r>
              <a:rPr lang="en-US" dirty="0"/>
              <a:t>Member of National Association of Dealer Counsel</a:t>
            </a:r>
          </a:p>
          <a:p>
            <a:r>
              <a:rPr lang="en-US" dirty="0"/>
              <a:t>State Legal Questions </a:t>
            </a:r>
          </a:p>
          <a:p>
            <a:pPr lvl="1"/>
            <a:r>
              <a:rPr lang="en-US" dirty="0"/>
              <a:t>Mailings from your state or metro association that address legal topics, as well as pending changes and amendments to laws and regulations.</a:t>
            </a:r>
          </a:p>
          <a:p>
            <a:r>
              <a:rPr lang="en-US" dirty="0"/>
              <a:t>Be a member of your state and local association</a:t>
            </a:r>
          </a:p>
          <a:p>
            <a:pPr lvl="1"/>
            <a:r>
              <a:rPr lang="en-US" dirty="0"/>
              <a:t>It may offer consulting services.</a:t>
            </a:r>
          </a:p>
          <a:p>
            <a:r>
              <a:rPr lang="en-US" dirty="0"/>
              <a:t>Maintain copy of state franchise laws and regulations </a:t>
            </a:r>
          </a:p>
          <a:p>
            <a:r>
              <a:rPr lang="en-US" dirty="0"/>
              <a:t>ACCOUNTING AND FINANCIAL ADVISORS </a:t>
            </a:r>
          </a:p>
          <a:p>
            <a:pPr marL="0" indent="0">
              <a:buNone/>
            </a:pPr>
            <a:endParaRPr lang="en-US" dirty="0"/>
          </a:p>
          <a:p>
            <a:pPr marL="0" indent="0">
              <a:buNone/>
            </a:pPr>
            <a:endParaRPr lang="en-US" sz="1600" dirty="0"/>
          </a:p>
        </p:txBody>
      </p:sp>
    </p:spTree>
    <p:extLst>
      <p:ext uri="{BB962C8B-B14F-4D97-AF65-F5344CB8AC3E}">
        <p14:creationId xmlns:p14="http://schemas.microsoft.com/office/powerpoint/2010/main" val="41349994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General Considerations</a:t>
            </a:r>
          </a:p>
        </p:txBody>
      </p:sp>
      <p:sp>
        <p:nvSpPr>
          <p:cNvPr id="2" name="Content Placeholder 1"/>
          <p:cNvSpPr>
            <a:spLocks noGrp="1"/>
          </p:cNvSpPr>
          <p:nvPr>
            <p:ph idx="1"/>
          </p:nvPr>
        </p:nvSpPr>
        <p:spPr>
          <a:xfrm>
            <a:off x="457200" y="952500"/>
            <a:ext cx="8534400" cy="4953000"/>
          </a:xfrm>
        </p:spPr>
        <p:txBody>
          <a:bodyPr/>
          <a:lstStyle/>
          <a:p>
            <a:endParaRPr lang="en-US" sz="1600" dirty="0"/>
          </a:p>
          <a:p>
            <a:r>
              <a:rPr lang="en-US" sz="1600" dirty="0"/>
              <a:t>FRANCHISE MATTERS </a:t>
            </a:r>
          </a:p>
          <a:p>
            <a:pPr lvl="1"/>
            <a:r>
              <a:rPr lang="en-US" sz="1600" dirty="0"/>
              <a:t>Sales and Service Agreement</a:t>
            </a:r>
          </a:p>
          <a:p>
            <a:pPr lvl="1"/>
            <a:r>
              <a:rPr lang="en-US" sz="1600" dirty="0"/>
              <a:t>Amendments, key provisions, and correspondence</a:t>
            </a:r>
          </a:p>
          <a:p>
            <a:pPr lvl="1"/>
            <a:r>
              <a:rPr lang="en-US" sz="1600" dirty="0"/>
              <a:t>Arbitration and Mediation – Federal law prohibits automobile franchisors from imposing mandatory binding arbitration</a:t>
            </a:r>
          </a:p>
          <a:p>
            <a:pPr lvl="1"/>
            <a:r>
              <a:rPr lang="en-US" sz="1600" dirty="0"/>
              <a:t>Factory Bulletins</a:t>
            </a:r>
          </a:p>
          <a:p>
            <a:pPr lvl="1"/>
            <a:r>
              <a:rPr lang="en-US" sz="1600" dirty="0"/>
              <a:t>Ongoing programs </a:t>
            </a:r>
          </a:p>
          <a:p>
            <a:pPr lvl="1"/>
            <a:r>
              <a:rPr lang="en-US" sz="1600" dirty="0"/>
              <a:t>Communications with the franchisor on recalls.</a:t>
            </a:r>
          </a:p>
          <a:p>
            <a:pPr lvl="1"/>
            <a:r>
              <a:rPr lang="en-US" sz="1600" dirty="0"/>
              <a:t>Possible or Actual Disputes or Disagreements</a:t>
            </a:r>
          </a:p>
          <a:p>
            <a:pPr lvl="1"/>
            <a:r>
              <a:rPr lang="en-US" sz="1600" dirty="0"/>
              <a:t>Correspondence regarding: sales, service and CSI, allocations, warranty, dealership audits, facilities, location of dealership, incentive programs, factory programs, and floorplan  </a:t>
            </a:r>
          </a:p>
          <a:p>
            <a:pPr lvl="1"/>
            <a:r>
              <a:rPr lang="en-US" sz="1600" dirty="0"/>
              <a:t>Floorplan</a:t>
            </a:r>
          </a:p>
          <a:p>
            <a:pPr marL="0" indent="0">
              <a:buNone/>
            </a:pPr>
            <a:endParaRPr lang="en-US" sz="1600" dirty="0"/>
          </a:p>
        </p:txBody>
      </p:sp>
    </p:spTree>
    <p:extLst>
      <p:ext uri="{BB962C8B-B14F-4D97-AF65-F5344CB8AC3E}">
        <p14:creationId xmlns:p14="http://schemas.microsoft.com/office/powerpoint/2010/main" val="3634889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General Considerations</a:t>
            </a:r>
          </a:p>
        </p:txBody>
      </p:sp>
      <p:sp>
        <p:nvSpPr>
          <p:cNvPr id="2" name="Content Placeholder 1"/>
          <p:cNvSpPr>
            <a:spLocks noGrp="1"/>
          </p:cNvSpPr>
          <p:nvPr>
            <p:ph idx="1"/>
          </p:nvPr>
        </p:nvSpPr>
        <p:spPr>
          <a:xfrm>
            <a:off x="457200" y="1066800"/>
            <a:ext cx="8534400" cy="4953000"/>
          </a:xfrm>
        </p:spPr>
        <p:txBody>
          <a:bodyPr/>
          <a:lstStyle/>
          <a:p>
            <a:r>
              <a:rPr lang="en-US" sz="1600" dirty="0"/>
              <a:t>OFAC (Office of Foreign Assets Control)  and SDN compliance (Specially Designated Nationals) 	</a:t>
            </a:r>
          </a:p>
          <a:p>
            <a:r>
              <a:rPr lang="en-US" sz="1600" dirty="0"/>
              <a:t>Collections and repossession protocols</a:t>
            </a:r>
          </a:p>
          <a:p>
            <a:r>
              <a:rPr lang="en-US" sz="1600" dirty="0"/>
              <a:t>Comprehensive written policies of all protocols	</a:t>
            </a:r>
          </a:p>
          <a:p>
            <a:r>
              <a:rPr lang="en-US" sz="1600" dirty="0"/>
              <a:t>Training					</a:t>
            </a:r>
          </a:p>
          <a:p>
            <a:r>
              <a:rPr lang="en-US" sz="1600" dirty="0"/>
              <a:t>Advertising							</a:t>
            </a:r>
          </a:p>
          <a:p>
            <a:r>
              <a:rPr lang="en-US" sz="1600" dirty="0"/>
              <a:t>Do not call protocols					</a:t>
            </a:r>
          </a:p>
          <a:p>
            <a:r>
              <a:rPr lang="en-US" sz="1600" dirty="0"/>
              <a:t>Accounts payable disbursements				</a:t>
            </a:r>
          </a:p>
          <a:p>
            <a:r>
              <a:rPr lang="en-US" sz="1600" dirty="0"/>
              <a:t>Internal and external hotline</a:t>
            </a:r>
          </a:p>
          <a:p>
            <a:r>
              <a:rPr lang="en-US" sz="1600" dirty="0"/>
              <a:t>Plates and temporary tags</a:t>
            </a:r>
          </a:p>
          <a:p>
            <a:r>
              <a:rPr lang="en-US" sz="1600" dirty="0"/>
              <a:t>Keys control</a:t>
            </a:r>
          </a:p>
          <a:p>
            <a:r>
              <a:rPr lang="en-US" sz="1600" dirty="0"/>
              <a:t>Vehicle demonstration policy				</a:t>
            </a:r>
          </a:p>
          <a:p>
            <a:r>
              <a:rPr lang="en-US" sz="1600" dirty="0"/>
              <a:t>Vendor management </a:t>
            </a:r>
          </a:p>
          <a:p>
            <a:r>
              <a:rPr lang="en-US" sz="1600" dirty="0"/>
              <a:t>Issuance of checks</a:t>
            </a:r>
          </a:p>
          <a:p>
            <a:endParaRPr lang="en-US" sz="1600" dirty="0"/>
          </a:p>
          <a:p>
            <a:pPr marL="0" indent="0">
              <a:buNone/>
            </a:pPr>
            <a:endParaRPr lang="en-US" sz="1600" dirty="0"/>
          </a:p>
        </p:txBody>
      </p:sp>
    </p:spTree>
    <p:extLst>
      <p:ext uri="{BB962C8B-B14F-4D97-AF65-F5344CB8AC3E}">
        <p14:creationId xmlns:p14="http://schemas.microsoft.com/office/powerpoint/2010/main" val="4137578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General Considerations</a:t>
            </a:r>
          </a:p>
        </p:txBody>
      </p:sp>
      <p:sp>
        <p:nvSpPr>
          <p:cNvPr id="2" name="Content Placeholder 1"/>
          <p:cNvSpPr>
            <a:spLocks noGrp="1"/>
          </p:cNvSpPr>
          <p:nvPr>
            <p:ph idx="1"/>
          </p:nvPr>
        </p:nvSpPr>
        <p:spPr>
          <a:xfrm>
            <a:off x="457200" y="1066800"/>
            <a:ext cx="8534400" cy="4953000"/>
          </a:xfrm>
        </p:spPr>
        <p:txBody>
          <a:bodyPr/>
          <a:lstStyle/>
          <a:p>
            <a:endParaRPr lang="en-US" sz="1600" dirty="0"/>
          </a:p>
          <a:p>
            <a:r>
              <a:rPr lang="en-US" sz="1600" dirty="0"/>
              <a:t>BUSINESS STRUCTURE RECORDS</a:t>
            </a:r>
          </a:p>
          <a:p>
            <a:pPr lvl="1"/>
            <a:r>
              <a:rPr lang="en-US" sz="1600" dirty="0"/>
              <a:t>Structure: Corporation or Partnership</a:t>
            </a:r>
          </a:p>
          <a:p>
            <a:pPr lvl="1"/>
            <a:r>
              <a:rPr lang="en-US" sz="1600" dirty="0"/>
              <a:t>Articles of Incorporation, S-election, LLC. </a:t>
            </a:r>
          </a:p>
          <a:p>
            <a:pPr lvl="1"/>
            <a:r>
              <a:rPr lang="en-US" sz="1600" dirty="0"/>
              <a:t>Minutes: </a:t>
            </a:r>
          </a:p>
          <a:p>
            <a:pPr lvl="1"/>
            <a:r>
              <a:rPr lang="en-US" sz="1600" dirty="0"/>
              <a:t>Various Licenses</a:t>
            </a:r>
          </a:p>
          <a:p>
            <a:r>
              <a:rPr lang="en-US" sz="1600" dirty="0"/>
              <a:t> REAL ESTATE</a:t>
            </a:r>
          </a:p>
          <a:p>
            <a:pPr lvl="1"/>
            <a:r>
              <a:rPr lang="en-US" sz="1600" dirty="0"/>
              <a:t>Ownership: Deed, mortgage documents, etc. </a:t>
            </a:r>
          </a:p>
          <a:p>
            <a:pPr lvl="1"/>
            <a:r>
              <a:rPr lang="en-US" sz="1600" dirty="0"/>
              <a:t>Lease </a:t>
            </a:r>
          </a:p>
          <a:p>
            <a:pPr lvl="1"/>
            <a:r>
              <a:rPr lang="en-US" sz="1600" dirty="0"/>
              <a:t>Acquisition Documents: buy-sell</a:t>
            </a:r>
          </a:p>
          <a:p>
            <a:pPr lvl="1"/>
            <a:r>
              <a:rPr lang="en-US" sz="1600" dirty="0"/>
              <a:t>Other Realty Records: Taxes, environmental issues </a:t>
            </a:r>
          </a:p>
          <a:p>
            <a:pPr lvl="1"/>
            <a:r>
              <a:rPr lang="en-US" sz="1600" dirty="0"/>
              <a:t>Site Control Documentation</a:t>
            </a:r>
          </a:p>
          <a:p>
            <a:pPr lvl="1"/>
            <a:r>
              <a:rPr lang="en-US" sz="1600" dirty="0"/>
              <a:t>Appraisal/Valuation Records</a:t>
            </a:r>
          </a:p>
          <a:p>
            <a:pPr marL="0" indent="0">
              <a:buNone/>
            </a:pPr>
            <a:endParaRPr lang="en-US" sz="1600" dirty="0"/>
          </a:p>
        </p:txBody>
      </p:sp>
    </p:spTree>
    <p:extLst>
      <p:ext uri="{BB962C8B-B14F-4D97-AF65-F5344CB8AC3E}">
        <p14:creationId xmlns:p14="http://schemas.microsoft.com/office/powerpoint/2010/main" val="651023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1371600" y="1371600"/>
            <a:ext cx="6400800" cy="1470025"/>
          </a:xfrm>
        </p:spPr>
        <p:txBody>
          <a:bodyPr/>
          <a:lstStyle/>
          <a:p>
            <a:r>
              <a:rPr lang="en-US" altLang="en-US" sz="4000" dirty="0">
                <a:solidFill>
                  <a:srgbClr val="00B0F0"/>
                </a:solidFill>
              </a:rPr>
              <a:t>Audit Checklists</a:t>
            </a:r>
            <a:br>
              <a:rPr lang="en-US" altLang="en-US" sz="4000" dirty="0">
                <a:solidFill>
                  <a:srgbClr val="00B0F0"/>
                </a:solidFill>
              </a:rPr>
            </a:br>
            <a:r>
              <a:rPr lang="en-US" altLang="en-US" sz="4000" dirty="0">
                <a:solidFill>
                  <a:srgbClr val="00B0F0"/>
                </a:solidFill>
              </a:rPr>
              <a:t>A Compliance Officer’s Clipboard</a:t>
            </a:r>
          </a:p>
        </p:txBody>
      </p:sp>
      <p:sp>
        <p:nvSpPr>
          <p:cNvPr id="6147" name="Subtitle 2"/>
          <p:cNvSpPr>
            <a:spLocks noGrp="1"/>
          </p:cNvSpPr>
          <p:nvPr>
            <p:ph type="subTitle" idx="1"/>
          </p:nvPr>
        </p:nvSpPr>
        <p:spPr>
          <a:xfrm>
            <a:off x="3851274" y="3397250"/>
            <a:ext cx="4378325" cy="1752600"/>
          </a:xfrm>
        </p:spPr>
        <p:txBody>
          <a:bodyPr/>
          <a:lstStyle/>
          <a:p>
            <a:pPr algn="l">
              <a:spcBef>
                <a:spcPct val="0"/>
              </a:spcBef>
            </a:pPr>
            <a:endParaRPr lang="en-US" altLang="en-US" sz="1800" dirty="0"/>
          </a:p>
          <a:p>
            <a:pPr algn="l">
              <a:spcBef>
                <a:spcPct val="0"/>
              </a:spcBef>
            </a:pPr>
            <a:endParaRPr lang="en-US" altLang="en-US" sz="1800" dirty="0"/>
          </a:p>
        </p:txBody>
      </p:sp>
      <p:sp>
        <p:nvSpPr>
          <p:cNvPr id="6149" name="Rectangle 2"/>
          <p:cNvSpPr>
            <a:spLocks noChangeArrowheads="1"/>
          </p:cNvSpPr>
          <p:nvPr/>
        </p:nvSpPr>
        <p:spPr bwMode="auto">
          <a:xfrm>
            <a:off x="3698875" y="3395663"/>
            <a:ext cx="57150" cy="1754187"/>
          </a:xfrm>
          <a:prstGeom prst="rect">
            <a:avLst/>
          </a:prstGeom>
          <a:solidFill>
            <a:srgbClr val="C30017"/>
          </a:solidFill>
          <a:ln w="9525" algn="ctr">
            <a:solidFill>
              <a:srgbClr val="931923"/>
            </a:solidFill>
            <a:round/>
            <a:headEnd/>
            <a:tailEnd/>
          </a:ln>
        </p:spPr>
        <p:txBody>
          <a:bodyPr/>
          <a:lstStyle>
            <a:lvl1pPr>
              <a:defRPr sz="2400" baseline="-25000">
                <a:solidFill>
                  <a:schemeClr val="tx1"/>
                </a:solidFill>
                <a:latin typeface="Arial" panose="020B0604020202020204" pitchFamily="34" charset="0"/>
                <a:ea typeface="ＭＳ Ｐゴシック" panose="020B0600070205080204" pitchFamily="34" charset="-128"/>
              </a:defRPr>
            </a:lvl1pPr>
            <a:lvl2pPr marL="742950" indent="-285750">
              <a:defRPr sz="2400" baseline="-25000">
                <a:solidFill>
                  <a:schemeClr val="tx1"/>
                </a:solidFill>
                <a:latin typeface="Arial" panose="020B0604020202020204" pitchFamily="34" charset="0"/>
                <a:ea typeface="ＭＳ Ｐゴシック" panose="020B0600070205080204" pitchFamily="34" charset="-128"/>
              </a:defRPr>
            </a:lvl2pPr>
            <a:lvl3pPr marL="1143000" indent="-228600">
              <a:defRPr sz="2400" baseline="-25000">
                <a:solidFill>
                  <a:schemeClr val="tx1"/>
                </a:solidFill>
                <a:latin typeface="Arial" panose="020B0604020202020204" pitchFamily="34" charset="0"/>
                <a:ea typeface="ＭＳ Ｐゴシック" panose="020B0600070205080204" pitchFamily="34" charset="-128"/>
              </a:defRPr>
            </a:lvl3pPr>
            <a:lvl4pPr marL="1600200" indent="-228600">
              <a:defRPr sz="2400" baseline="-25000">
                <a:solidFill>
                  <a:schemeClr val="tx1"/>
                </a:solidFill>
                <a:latin typeface="Arial" panose="020B0604020202020204" pitchFamily="34" charset="0"/>
                <a:ea typeface="ＭＳ Ｐゴシック" panose="020B0600070205080204" pitchFamily="34" charset="-128"/>
              </a:defRPr>
            </a:lvl4pPr>
            <a:lvl5pPr marL="2057400" indent="-228600">
              <a:defRPr sz="2400" baseline="-25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aseline="-25000">
                <a:solidFill>
                  <a:schemeClr val="tx1"/>
                </a:solidFill>
                <a:latin typeface="Arial" panose="020B0604020202020204" pitchFamily="34" charset="0"/>
                <a:ea typeface="ＭＳ Ｐゴシック" panose="020B0600070205080204" pitchFamily="34" charset="-128"/>
              </a:defRPr>
            </a:lvl9pPr>
          </a:lstStyle>
          <a:p>
            <a:endParaRPr lang="en-US" altLang="en-US" dirty="0">
              <a:solidFill>
                <a:srgbClr val="931923"/>
              </a:solidFill>
            </a:endParaRPr>
          </a:p>
        </p:txBody>
      </p:sp>
      <p:pic>
        <p:nvPicPr>
          <p:cNvPr id="2" name="Picture 1"/>
          <p:cNvPicPr>
            <a:picLocks noChangeAspect="1"/>
          </p:cNvPicPr>
          <p:nvPr/>
        </p:nvPicPr>
        <p:blipFill>
          <a:blip r:embed="rId2"/>
          <a:stretch>
            <a:fillRect/>
          </a:stretch>
        </p:blipFill>
        <p:spPr>
          <a:xfrm>
            <a:off x="7391400" y="1556544"/>
            <a:ext cx="1314450" cy="1562100"/>
          </a:xfrm>
          <a:prstGeom prst="rect">
            <a:avLst/>
          </a:prstGeom>
        </p:spPr>
      </p:pic>
      <p:pic>
        <p:nvPicPr>
          <p:cNvPr id="3" name="Picture 2"/>
          <p:cNvPicPr>
            <a:picLocks noChangeAspect="1"/>
          </p:cNvPicPr>
          <p:nvPr/>
        </p:nvPicPr>
        <p:blipFill>
          <a:blip r:embed="rId3"/>
          <a:stretch>
            <a:fillRect/>
          </a:stretch>
        </p:blipFill>
        <p:spPr>
          <a:xfrm>
            <a:off x="3952875" y="3674269"/>
            <a:ext cx="3819525" cy="1152525"/>
          </a:xfrm>
          <a:prstGeom prst="rect">
            <a:avLst/>
          </a:prstGeom>
        </p:spPr>
      </p:pic>
      <p:pic>
        <p:nvPicPr>
          <p:cNvPr id="4" name="Picture 3"/>
          <p:cNvPicPr>
            <a:picLocks noChangeAspect="1"/>
          </p:cNvPicPr>
          <p:nvPr/>
        </p:nvPicPr>
        <p:blipFill>
          <a:blip r:embed="rId4"/>
          <a:stretch>
            <a:fillRect/>
          </a:stretch>
        </p:blipFill>
        <p:spPr>
          <a:xfrm>
            <a:off x="359892" y="3581400"/>
            <a:ext cx="3154834" cy="2286000"/>
          </a:xfrm>
          <a:prstGeom prst="rect">
            <a:avLst/>
          </a:prstGeom>
        </p:spPr>
      </p:pic>
    </p:spTree>
    <p:extLst>
      <p:ext uri="{BB962C8B-B14F-4D97-AF65-F5344CB8AC3E}">
        <p14:creationId xmlns:p14="http://schemas.microsoft.com/office/powerpoint/2010/main" val="2135850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General Considerations</a:t>
            </a:r>
          </a:p>
        </p:txBody>
      </p:sp>
      <p:sp>
        <p:nvSpPr>
          <p:cNvPr id="2" name="Content Placeholder 1"/>
          <p:cNvSpPr>
            <a:spLocks noGrp="1"/>
          </p:cNvSpPr>
          <p:nvPr>
            <p:ph idx="1"/>
          </p:nvPr>
        </p:nvSpPr>
        <p:spPr>
          <a:xfrm>
            <a:off x="457200" y="1066800"/>
            <a:ext cx="8534400" cy="4953000"/>
          </a:xfrm>
        </p:spPr>
        <p:txBody>
          <a:bodyPr/>
          <a:lstStyle/>
          <a:p>
            <a:endParaRPr lang="en-US" sz="1600" dirty="0"/>
          </a:p>
          <a:p>
            <a:r>
              <a:rPr lang="en-US" dirty="0"/>
              <a:t>PROMOTIONS/ADVERTISING</a:t>
            </a:r>
          </a:p>
          <a:p>
            <a:pPr lvl="1"/>
            <a:r>
              <a:rPr lang="en-US" dirty="0"/>
              <a:t>Monitor State Laws and Regulations on Advertising</a:t>
            </a:r>
          </a:p>
          <a:p>
            <a:pPr lvl="1"/>
            <a:r>
              <a:rPr lang="en-US" dirty="0"/>
              <a:t>Rely upon a knowledgeable professional to assure legal and regulatory compliance in all print, electronic, and broadcast advertising.</a:t>
            </a:r>
          </a:p>
          <a:p>
            <a:pPr lvl="1"/>
            <a:r>
              <a:rPr lang="en-US" dirty="0"/>
              <a:t>Using an advertising agency is prudent but the dealer may be liable for its mistakes.</a:t>
            </a:r>
          </a:p>
          <a:p>
            <a:pPr lvl="1"/>
            <a:r>
              <a:rPr lang="en-US" dirty="0"/>
              <a:t>Do-Not-Call Rules and Faxing Regulations</a:t>
            </a:r>
          </a:p>
          <a:p>
            <a:pPr lvl="1"/>
            <a:r>
              <a:rPr lang="en-US" dirty="0"/>
              <a:t>Second most likely source of legal investigations</a:t>
            </a:r>
          </a:p>
          <a:p>
            <a:pPr marL="0" indent="0">
              <a:buNone/>
            </a:pPr>
            <a:endParaRPr lang="en-US" sz="1600" dirty="0"/>
          </a:p>
        </p:txBody>
      </p:sp>
    </p:spTree>
    <p:extLst>
      <p:ext uri="{BB962C8B-B14F-4D97-AF65-F5344CB8AC3E}">
        <p14:creationId xmlns:p14="http://schemas.microsoft.com/office/powerpoint/2010/main" val="3935852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Car Deal Compliance</a:t>
            </a:r>
          </a:p>
        </p:txBody>
      </p:sp>
      <p:sp>
        <p:nvSpPr>
          <p:cNvPr id="2" name="Content Placeholder 1"/>
          <p:cNvSpPr>
            <a:spLocks noGrp="1"/>
          </p:cNvSpPr>
          <p:nvPr>
            <p:ph idx="1"/>
          </p:nvPr>
        </p:nvSpPr>
        <p:spPr>
          <a:xfrm>
            <a:off x="381000" y="1371600"/>
            <a:ext cx="8534400" cy="4495800"/>
          </a:xfrm>
        </p:spPr>
        <p:txBody>
          <a:bodyPr/>
          <a:lstStyle/>
          <a:p>
            <a:r>
              <a:rPr lang="en-US" dirty="0"/>
              <a:t>F&amp;I Practices and Policies </a:t>
            </a:r>
          </a:p>
          <a:p>
            <a:pPr lvl="1"/>
            <a:r>
              <a:rPr lang="en-US" dirty="0"/>
              <a:t>Written standard policies</a:t>
            </a:r>
          </a:p>
          <a:p>
            <a:pPr lvl="1"/>
            <a:r>
              <a:rPr lang="en-US" dirty="0"/>
              <a:t>Document fees in compliance with state law</a:t>
            </a:r>
          </a:p>
          <a:p>
            <a:r>
              <a:rPr lang="en-US" dirty="0"/>
              <a:t>Assignment of responsible person to monitor and/or enforce</a:t>
            </a:r>
          </a:p>
          <a:p>
            <a:r>
              <a:rPr lang="en-US" dirty="0"/>
              <a:t>Consistency and Legality of RO Itemization</a:t>
            </a:r>
          </a:p>
          <a:p>
            <a:r>
              <a:rPr lang="en-US" dirty="0"/>
              <a:t>Arbitration Clause in Consumer Contracts </a:t>
            </a:r>
          </a:p>
          <a:p>
            <a:pPr lvl="1"/>
            <a:r>
              <a:rPr lang="en-US" dirty="0"/>
              <a:t>Must be fair and mutual</a:t>
            </a:r>
          </a:p>
          <a:p>
            <a:pPr lvl="1"/>
            <a:r>
              <a:rPr lang="en-US" dirty="0"/>
              <a:t>Should bar multiple claimants, class claims, and jury trials</a:t>
            </a:r>
          </a:p>
          <a:p>
            <a:pPr lvl="1"/>
            <a:r>
              <a:rPr lang="en-US" dirty="0"/>
              <a:t>Should be reviewed in the light of state laws and case decisions</a:t>
            </a:r>
          </a:p>
          <a:p>
            <a:pPr marL="400050" lvl="1" indent="0">
              <a:buNone/>
            </a:pPr>
            <a:endParaRPr lang="en-US" dirty="0"/>
          </a:p>
        </p:txBody>
      </p:sp>
    </p:spTree>
    <p:extLst>
      <p:ext uri="{BB962C8B-B14F-4D97-AF65-F5344CB8AC3E}">
        <p14:creationId xmlns:p14="http://schemas.microsoft.com/office/powerpoint/2010/main" val="1000216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Car Deal Compliance</a:t>
            </a:r>
          </a:p>
        </p:txBody>
      </p:sp>
      <p:sp>
        <p:nvSpPr>
          <p:cNvPr id="2" name="Content Placeholder 1"/>
          <p:cNvSpPr>
            <a:spLocks noGrp="1"/>
          </p:cNvSpPr>
          <p:nvPr>
            <p:ph idx="1"/>
          </p:nvPr>
        </p:nvSpPr>
        <p:spPr>
          <a:xfrm>
            <a:off x="381000" y="1143000"/>
            <a:ext cx="8534400" cy="4724400"/>
          </a:xfrm>
        </p:spPr>
        <p:txBody>
          <a:bodyPr/>
          <a:lstStyle/>
          <a:p>
            <a:r>
              <a:rPr lang="en-US" sz="1600" dirty="0"/>
              <a:t>CUSTOMER RELATIONS/SALES PRACTICES</a:t>
            </a:r>
          </a:p>
          <a:p>
            <a:r>
              <a:rPr lang="en-US" sz="1600" dirty="0"/>
              <a:t>Complaints from Your Customers </a:t>
            </a:r>
          </a:p>
          <a:p>
            <a:pPr lvl="1"/>
            <a:r>
              <a:rPr lang="en-US" sz="1600" dirty="0"/>
              <a:t>Written procedures to follow</a:t>
            </a:r>
          </a:p>
          <a:p>
            <a:pPr lvl="1"/>
            <a:r>
              <a:rPr lang="en-US" sz="1600" dirty="0"/>
              <a:t>Follow-up</a:t>
            </a:r>
          </a:p>
          <a:p>
            <a:pPr lvl="1"/>
            <a:r>
              <a:rPr lang="en-US" sz="1600" dirty="0"/>
              <a:t>Number one source of legal investigations</a:t>
            </a:r>
          </a:p>
          <a:p>
            <a:r>
              <a:rPr lang="en-US" sz="1600" dirty="0"/>
              <a:t>Litigation/Arbitration Records</a:t>
            </a:r>
          </a:p>
          <a:p>
            <a:r>
              <a:rPr lang="en-US" sz="1600" dirty="0"/>
              <a:t>Mandated recordkeeping regarding customer privacy and identity</a:t>
            </a:r>
          </a:p>
          <a:p>
            <a:r>
              <a:rPr lang="en-US" sz="1600" dirty="0"/>
              <a:t>Theft/Loan Actions and Notices</a:t>
            </a:r>
          </a:p>
          <a:p>
            <a:r>
              <a:rPr lang="en-US" sz="1600" dirty="0"/>
              <a:t>Security measures/limiting access</a:t>
            </a:r>
          </a:p>
          <a:p>
            <a:r>
              <a:rPr lang="en-US" sz="1600" dirty="0"/>
              <a:t>Safeguard customer information and deal jackets</a:t>
            </a:r>
          </a:p>
          <a:p>
            <a:r>
              <a:rPr lang="en-US" sz="1600" dirty="0"/>
              <a:t>Written policy and employee confidentiality agreements</a:t>
            </a:r>
          </a:p>
          <a:p>
            <a:r>
              <a:rPr lang="en-US" sz="1600" dirty="0"/>
              <a:t>Routine employee training should be mandatory especially regarding legally sensitive issues such as the Privacy and Safeguard rules. Training records should be maintained. </a:t>
            </a:r>
          </a:p>
          <a:p>
            <a:pPr marL="0" indent="0">
              <a:buNone/>
            </a:pPr>
            <a:endParaRPr lang="en-US" dirty="0"/>
          </a:p>
        </p:txBody>
      </p:sp>
    </p:spTree>
    <p:extLst>
      <p:ext uri="{BB962C8B-B14F-4D97-AF65-F5344CB8AC3E}">
        <p14:creationId xmlns:p14="http://schemas.microsoft.com/office/powerpoint/2010/main" val="7349184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Car Deal Compliance</a:t>
            </a:r>
          </a:p>
        </p:txBody>
      </p:sp>
      <p:sp>
        <p:nvSpPr>
          <p:cNvPr id="2" name="Content Placeholder 1"/>
          <p:cNvSpPr>
            <a:spLocks noGrp="1"/>
          </p:cNvSpPr>
          <p:nvPr>
            <p:ph idx="1"/>
          </p:nvPr>
        </p:nvSpPr>
        <p:spPr>
          <a:xfrm>
            <a:off x="381000" y="1143000"/>
            <a:ext cx="8534400" cy="4724400"/>
          </a:xfrm>
        </p:spPr>
        <p:txBody>
          <a:bodyPr/>
          <a:lstStyle/>
          <a:p>
            <a:r>
              <a:rPr lang="en-US" dirty="0"/>
              <a:t>Buyer’s Order				</a:t>
            </a:r>
          </a:p>
          <a:p>
            <a:r>
              <a:rPr lang="en-US" dirty="0"/>
              <a:t>F&amp;I Menu						</a:t>
            </a:r>
          </a:p>
          <a:p>
            <a:r>
              <a:rPr lang="en-US" dirty="0"/>
              <a:t>Retail Installment Sales Contract</a:t>
            </a:r>
          </a:p>
          <a:p>
            <a:r>
              <a:rPr lang="en-US" dirty="0"/>
              <a:t>Lease Contract			</a:t>
            </a:r>
          </a:p>
          <a:p>
            <a:r>
              <a:rPr lang="en-US" dirty="0"/>
              <a:t>Deal Worksheet (4 Square) </a:t>
            </a:r>
          </a:p>
          <a:p>
            <a:r>
              <a:rPr lang="en-US" dirty="0"/>
              <a:t>Credit Application			</a:t>
            </a:r>
          </a:p>
          <a:p>
            <a:r>
              <a:rPr lang="en-US" dirty="0"/>
              <a:t>Drivers’ Licenses</a:t>
            </a:r>
          </a:p>
          <a:p>
            <a:r>
              <a:rPr lang="en-US" dirty="0"/>
              <a:t>Other – Signatures</a:t>
            </a:r>
          </a:p>
          <a:p>
            <a:r>
              <a:rPr lang="en-US" dirty="0"/>
              <a:t>Proof of Customer Insurance				</a:t>
            </a:r>
          </a:p>
          <a:p>
            <a:r>
              <a:rPr lang="en-US" dirty="0"/>
              <a:t>Voluntary Protection Products</a:t>
            </a:r>
          </a:p>
          <a:p>
            <a:pPr marL="0" indent="0">
              <a:buNone/>
            </a:pPr>
            <a:endParaRPr lang="en-US" dirty="0"/>
          </a:p>
        </p:txBody>
      </p:sp>
    </p:spTree>
    <p:extLst>
      <p:ext uri="{BB962C8B-B14F-4D97-AF65-F5344CB8AC3E}">
        <p14:creationId xmlns:p14="http://schemas.microsoft.com/office/powerpoint/2010/main" val="9410386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Document Compliance</a:t>
            </a:r>
          </a:p>
        </p:txBody>
      </p:sp>
      <p:sp>
        <p:nvSpPr>
          <p:cNvPr id="3" name="Content Placeholder 2"/>
          <p:cNvSpPr>
            <a:spLocks noGrp="1"/>
          </p:cNvSpPr>
          <p:nvPr>
            <p:ph sz="half" idx="1"/>
          </p:nvPr>
        </p:nvSpPr>
        <p:spPr/>
        <p:txBody>
          <a:bodyPr/>
          <a:lstStyle/>
          <a:p>
            <a:r>
              <a:rPr lang="en-US" sz="1200" dirty="0"/>
              <a:t>Buyer’s Order</a:t>
            </a:r>
          </a:p>
          <a:p>
            <a:r>
              <a:rPr lang="en-US" sz="1200" dirty="0"/>
              <a:t>Retail Installment Sale Contract</a:t>
            </a:r>
          </a:p>
          <a:p>
            <a:r>
              <a:rPr lang="en-US" sz="1200" dirty="0"/>
              <a:t>Lease Contract</a:t>
            </a:r>
          </a:p>
          <a:p>
            <a:r>
              <a:rPr lang="en-US" sz="1200" dirty="0"/>
              <a:t>4 Square	</a:t>
            </a:r>
          </a:p>
          <a:p>
            <a:r>
              <a:rPr lang="en-US" sz="1200" dirty="0"/>
              <a:t>GAP Contract</a:t>
            </a:r>
          </a:p>
          <a:p>
            <a:r>
              <a:rPr lang="en-US" sz="1200" dirty="0"/>
              <a:t>Agreement to Furnish Insurance	</a:t>
            </a:r>
          </a:p>
          <a:p>
            <a:r>
              <a:rPr lang="en-US" sz="1200" dirty="0"/>
              <a:t>Service Contract</a:t>
            </a:r>
          </a:p>
          <a:p>
            <a:r>
              <a:rPr lang="en-US" sz="1200" dirty="0"/>
              <a:t>AS IS Warranty Disclaimer	</a:t>
            </a:r>
          </a:p>
          <a:p>
            <a:r>
              <a:rPr lang="en-US" sz="1200" dirty="0"/>
              <a:t>Tire and Wheel Maintenance Contract </a:t>
            </a:r>
          </a:p>
          <a:p>
            <a:r>
              <a:rPr lang="en-US" sz="1200" dirty="0"/>
              <a:t>Borrowed Vehicle Agreement	</a:t>
            </a:r>
          </a:p>
          <a:p>
            <a:r>
              <a:rPr lang="en-US" sz="1200" dirty="0"/>
              <a:t>Cancelled Contract Acknowledgement	</a:t>
            </a:r>
          </a:p>
          <a:p>
            <a:r>
              <a:rPr lang="en-US" sz="1200" dirty="0"/>
              <a:t>Communication Authorization	</a:t>
            </a:r>
          </a:p>
          <a:p>
            <a:r>
              <a:rPr lang="en-US" sz="1200" dirty="0"/>
              <a:t>Damage Disclosure – New	</a:t>
            </a:r>
          </a:p>
          <a:p>
            <a:r>
              <a:rPr lang="en-US" sz="1200" dirty="0"/>
              <a:t>Damage Disclosure - Used	</a:t>
            </a:r>
          </a:p>
          <a:p>
            <a:r>
              <a:rPr lang="en-US" sz="1200" dirty="0"/>
              <a:t>Deal Summary Form	</a:t>
            </a:r>
          </a:p>
          <a:p>
            <a:r>
              <a:rPr lang="en-US" sz="1200" dirty="0"/>
              <a:t>Goodwill Repair Addendum	</a:t>
            </a:r>
          </a:p>
          <a:p>
            <a:endParaRPr lang="en-US" sz="800" dirty="0"/>
          </a:p>
        </p:txBody>
      </p:sp>
      <p:sp>
        <p:nvSpPr>
          <p:cNvPr id="4" name="Content Placeholder 3"/>
          <p:cNvSpPr>
            <a:spLocks noGrp="1"/>
          </p:cNvSpPr>
          <p:nvPr>
            <p:ph sz="half" idx="2"/>
          </p:nvPr>
        </p:nvSpPr>
        <p:spPr/>
        <p:txBody>
          <a:bodyPr/>
          <a:lstStyle/>
          <a:p>
            <a:r>
              <a:rPr lang="en-US" sz="1200" dirty="0"/>
              <a:t>Limited Warranty</a:t>
            </a:r>
            <a:r>
              <a:rPr lang="en-US" sz="800" dirty="0"/>
              <a:t>	</a:t>
            </a:r>
          </a:p>
          <a:p>
            <a:r>
              <a:rPr lang="en-US" sz="1200" dirty="0"/>
              <a:t>Buyers Guide</a:t>
            </a:r>
          </a:p>
          <a:p>
            <a:r>
              <a:rPr lang="en-US" sz="1200" dirty="0" err="1"/>
              <a:t>Monroney</a:t>
            </a:r>
            <a:r>
              <a:rPr lang="en-US" sz="1200" dirty="0"/>
              <a:t> Label Addenda</a:t>
            </a:r>
          </a:p>
          <a:p>
            <a:r>
              <a:rPr lang="en-US" sz="1200" dirty="0"/>
              <a:t>Notice to Cosigner	</a:t>
            </a:r>
          </a:p>
          <a:p>
            <a:r>
              <a:rPr lang="en-US" sz="1200" dirty="0"/>
              <a:t>Odometer Disclosure	</a:t>
            </a:r>
          </a:p>
          <a:p>
            <a:r>
              <a:rPr lang="en-US" sz="1200" dirty="0"/>
              <a:t>Optional Product Disclosure	</a:t>
            </a:r>
          </a:p>
          <a:p>
            <a:r>
              <a:rPr lang="en-US" sz="1200" dirty="0"/>
              <a:t>Payoff Authorization	</a:t>
            </a:r>
          </a:p>
          <a:p>
            <a:r>
              <a:rPr lang="en-US" sz="1200" dirty="0"/>
              <a:t>Power of Attorney – Purchased Vehicle	</a:t>
            </a:r>
          </a:p>
          <a:p>
            <a:r>
              <a:rPr lang="en-US" sz="1200" dirty="0"/>
              <a:t>Power of Attorney – Trade-In	</a:t>
            </a:r>
          </a:p>
          <a:p>
            <a:r>
              <a:rPr lang="en-US" sz="1200" dirty="0"/>
              <a:t>RF1237GAP	</a:t>
            </a:r>
          </a:p>
          <a:p>
            <a:r>
              <a:rPr lang="en-US" sz="1200" dirty="0"/>
              <a:t>Spanish Interpreter Confirmation	</a:t>
            </a:r>
          </a:p>
          <a:p>
            <a:r>
              <a:rPr lang="en-US" sz="1200" dirty="0"/>
              <a:t>Spot Delivery - Purchase	</a:t>
            </a:r>
          </a:p>
          <a:p>
            <a:r>
              <a:rPr lang="en-US" sz="1200" dirty="0"/>
              <a:t>Spot Delivery - Lease	</a:t>
            </a:r>
          </a:p>
          <a:p>
            <a:r>
              <a:rPr lang="en-US" sz="1200" dirty="0"/>
              <a:t>Test Drive Agreement	</a:t>
            </a:r>
          </a:p>
          <a:p>
            <a:r>
              <a:rPr lang="en-US" sz="1200" dirty="0"/>
              <a:t>Trade-In Appraisal 	</a:t>
            </a:r>
          </a:p>
          <a:p>
            <a:r>
              <a:rPr lang="en-US" sz="1200" dirty="0"/>
              <a:t>Many others </a:t>
            </a:r>
          </a:p>
          <a:p>
            <a:endParaRPr lang="en-US" dirty="0"/>
          </a:p>
        </p:txBody>
      </p:sp>
    </p:spTree>
    <p:extLst>
      <p:ext uri="{BB962C8B-B14F-4D97-AF65-F5344CB8AC3E}">
        <p14:creationId xmlns:p14="http://schemas.microsoft.com/office/powerpoint/2010/main" val="1950523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Document Archiving</a:t>
            </a:r>
          </a:p>
        </p:txBody>
      </p:sp>
      <p:sp>
        <p:nvSpPr>
          <p:cNvPr id="2" name="Content Placeholder 1"/>
          <p:cNvSpPr>
            <a:spLocks noGrp="1"/>
          </p:cNvSpPr>
          <p:nvPr>
            <p:ph idx="1"/>
          </p:nvPr>
        </p:nvSpPr>
        <p:spPr>
          <a:xfrm>
            <a:off x="381000" y="1371600"/>
            <a:ext cx="8534400" cy="4495800"/>
          </a:xfrm>
        </p:spPr>
        <p:txBody>
          <a:bodyPr/>
          <a:lstStyle/>
          <a:p>
            <a:r>
              <a:rPr lang="en-US" dirty="0"/>
              <a:t>Does the dealership save data for accounting records in a format that is IRS compliant? 	</a:t>
            </a:r>
          </a:p>
          <a:p>
            <a:r>
              <a:rPr lang="en-US" dirty="0"/>
              <a:t>Does the dealership save other department data files/transactions in a format that is IRS compliant?</a:t>
            </a:r>
          </a:p>
          <a:p>
            <a:r>
              <a:rPr lang="en-US" dirty="0"/>
              <a:t>Are daily back-ups performed? </a:t>
            </a:r>
          </a:p>
          <a:p>
            <a:r>
              <a:rPr lang="en-US" dirty="0"/>
              <a:t>Document Retention Policy</a:t>
            </a:r>
          </a:p>
          <a:p>
            <a:r>
              <a:rPr lang="en-US" dirty="0"/>
              <a:t>Document Retention for Litigation: If a dispute or litigation is imminent you must retain and safeguard all relevant evidence including electronically stored information. </a:t>
            </a:r>
          </a:p>
          <a:p>
            <a:endParaRPr lang="en-US" dirty="0"/>
          </a:p>
        </p:txBody>
      </p:sp>
    </p:spTree>
    <p:extLst>
      <p:ext uri="{BB962C8B-B14F-4D97-AF65-F5344CB8AC3E}">
        <p14:creationId xmlns:p14="http://schemas.microsoft.com/office/powerpoint/2010/main" val="2034667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Accessories Due Customers Procedures</a:t>
            </a:r>
          </a:p>
        </p:txBody>
      </p:sp>
      <p:sp>
        <p:nvSpPr>
          <p:cNvPr id="2" name="Content Placeholder 1"/>
          <p:cNvSpPr>
            <a:spLocks noGrp="1"/>
          </p:cNvSpPr>
          <p:nvPr>
            <p:ph idx="1"/>
          </p:nvPr>
        </p:nvSpPr>
        <p:spPr>
          <a:xfrm>
            <a:off x="381000" y="1371600"/>
            <a:ext cx="8534400" cy="4495800"/>
          </a:xfrm>
        </p:spPr>
        <p:txBody>
          <a:bodyPr/>
          <a:lstStyle/>
          <a:p>
            <a:r>
              <a:rPr lang="en-US" dirty="0"/>
              <a:t>"Accessories Due Customers" client procedures </a:t>
            </a:r>
          </a:p>
          <a:p>
            <a:pPr lvl="1"/>
            <a:r>
              <a:rPr lang="en-US" dirty="0"/>
              <a:t>Notification process </a:t>
            </a:r>
          </a:p>
          <a:p>
            <a:pPr lvl="1"/>
            <a:r>
              <a:rPr lang="en-US" dirty="0"/>
              <a:t>Unclaimed property 	</a:t>
            </a:r>
          </a:p>
          <a:p>
            <a:pPr lvl="1"/>
            <a:r>
              <a:rPr lang="en-US" dirty="0"/>
              <a:t>Does the "We Owe" form include an expiration date? </a:t>
            </a:r>
          </a:p>
          <a:p>
            <a:pPr lvl="1"/>
            <a:r>
              <a:rPr lang="en-US" dirty="0"/>
              <a:t>Written off We Owes </a:t>
            </a:r>
          </a:p>
          <a:p>
            <a:pPr lvl="1"/>
            <a:r>
              <a:rPr lang="en-US" dirty="0"/>
              <a:t>Money regarding unexecuted We Owes</a:t>
            </a:r>
          </a:p>
        </p:txBody>
      </p:sp>
    </p:spTree>
    <p:extLst>
      <p:ext uri="{BB962C8B-B14F-4D97-AF65-F5344CB8AC3E}">
        <p14:creationId xmlns:p14="http://schemas.microsoft.com/office/powerpoint/2010/main" val="25179194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Used Vehicle Titles</a:t>
            </a:r>
          </a:p>
        </p:txBody>
      </p:sp>
      <p:sp>
        <p:nvSpPr>
          <p:cNvPr id="2" name="Content Placeholder 1"/>
          <p:cNvSpPr>
            <a:spLocks noGrp="1"/>
          </p:cNvSpPr>
          <p:nvPr>
            <p:ph idx="1"/>
          </p:nvPr>
        </p:nvSpPr>
        <p:spPr>
          <a:xfrm>
            <a:off x="381000" y="1371600"/>
            <a:ext cx="8534400" cy="4495800"/>
          </a:xfrm>
        </p:spPr>
        <p:txBody>
          <a:bodyPr/>
          <a:lstStyle/>
          <a:p>
            <a:r>
              <a:rPr lang="en-US" dirty="0"/>
              <a:t>Is a daily list prepared of all used vehicles without titles?</a:t>
            </a:r>
          </a:p>
          <a:p>
            <a:r>
              <a:rPr lang="en-US" dirty="0"/>
              <a:t>Are titles stored in a fireproof and heat resistant safe? </a:t>
            </a:r>
          </a:p>
        </p:txBody>
      </p:sp>
    </p:spTree>
    <p:extLst>
      <p:ext uri="{BB962C8B-B14F-4D97-AF65-F5344CB8AC3E}">
        <p14:creationId xmlns:p14="http://schemas.microsoft.com/office/powerpoint/2010/main" val="28452216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Information Security – </a:t>
            </a:r>
            <a:r>
              <a:rPr lang="en-US" altLang="en-US" i="1" u="sng" dirty="0">
                <a:solidFill>
                  <a:srgbClr val="00B0F0"/>
                </a:solidFill>
              </a:rPr>
              <a:t>Old Slide </a:t>
            </a:r>
          </a:p>
        </p:txBody>
      </p:sp>
      <p:sp>
        <p:nvSpPr>
          <p:cNvPr id="2" name="Content Placeholder 1"/>
          <p:cNvSpPr>
            <a:spLocks noGrp="1"/>
          </p:cNvSpPr>
          <p:nvPr>
            <p:ph idx="1"/>
          </p:nvPr>
        </p:nvSpPr>
        <p:spPr>
          <a:xfrm>
            <a:off x="381000" y="1371600"/>
            <a:ext cx="8534400" cy="4495800"/>
          </a:xfrm>
        </p:spPr>
        <p:txBody>
          <a:bodyPr/>
          <a:lstStyle/>
          <a:p>
            <a:r>
              <a:rPr lang="en-US" dirty="0"/>
              <a:t>Written Information Security Program? (ISP)</a:t>
            </a:r>
          </a:p>
          <a:p>
            <a:r>
              <a:rPr lang="en-US" dirty="0"/>
              <a:t>Designated Privacy Officer</a:t>
            </a:r>
          </a:p>
          <a:p>
            <a:r>
              <a:rPr lang="en-US" dirty="0"/>
              <a:t>Training And Acknowledgement 	 </a:t>
            </a:r>
          </a:p>
          <a:p>
            <a:r>
              <a:rPr lang="en-US" dirty="0"/>
              <a:t>Physical Risk </a:t>
            </a:r>
          </a:p>
          <a:p>
            <a:r>
              <a:rPr lang="en-US" dirty="0"/>
              <a:t>Electronic Risk </a:t>
            </a:r>
          </a:p>
          <a:p>
            <a:r>
              <a:rPr lang="en-US" dirty="0"/>
              <a:t>Other Related Risks </a:t>
            </a:r>
          </a:p>
          <a:p>
            <a:r>
              <a:rPr lang="en-US" dirty="0"/>
              <a:t>Intrusion Protection</a:t>
            </a:r>
          </a:p>
          <a:p>
            <a:r>
              <a:rPr lang="en-US" dirty="0"/>
              <a:t>Virus Protection						</a:t>
            </a:r>
          </a:p>
          <a:p>
            <a:r>
              <a:rPr lang="en-US" dirty="0"/>
              <a:t>Data Access and Security									</a:t>
            </a:r>
          </a:p>
        </p:txBody>
      </p:sp>
    </p:spTree>
    <p:extLst>
      <p:ext uri="{BB962C8B-B14F-4D97-AF65-F5344CB8AC3E}">
        <p14:creationId xmlns:p14="http://schemas.microsoft.com/office/powerpoint/2010/main" val="30495944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pPr algn="l"/>
            <a:r>
              <a:rPr lang="en-US" altLang="en-US" sz="2800" dirty="0">
                <a:solidFill>
                  <a:srgbClr val="00B0F0"/>
                </a:solidFill>
              </a:rPr>
              <a:t>Safeguards Rule – Proposed Amendments </a:t>
            </a:r>
          </a:p>
        </p:txBody>
      </p:sp>
      <p:sp>
        <p:nvSpPr>
          <p:cNvPr id="111619" name="Content Placeholder 2"/>
          <p:cNvSpPr>
            <a:spLocks noGrp="1"/>
          </p:cNvSpPr>
          <p:nvPr>
            <p:ph sz="half" idx="1"/>
          </p:nvPr>
        </p:nvSpPr>
        <p:spPr>
          <a:xfrm>
            <a:off x="390525" y="1809750"/>
            <a:ext cx="4090988" cy="3619500"/>
          </a:xfrm>
        </p:spPr>
        <p:txBody>
          <a:bodyPr/>
          <a:lstStyle/>
          <a:p>
            <a:r>
              <a:rPr lang="en-US" altLang="en-US" sz="2400"/>
              <a:t>Chief Information Security Officer (CISO)/Board of Directors</a:t>
            </a:r>
          </a:p>
          <a:p>
            <a:r>
              <a:rPr lang="en-US" altLang="en-US" sz="2400"/>
              <a:t>Multifactor Authentication</a:t>
            </a:r>
          </a:p>
          <a:p>
            <a:r>
              <a:rPr lang="en-US" altLang="en-US" sz="2400"/>
              <a:t>Penetration Testing </a:t>
            </a:r>
          </a:p>
          <a:p>
            <a:r>
              <a:rPr lang="en-US" altLang="en-US" sz="2400"/>
              <a:t>Inventorying</a:t>
            </a:r>
          </a:p>
          <a:p>
            <a:r>
              <a:rPr lang="en-US" altLang="en-US" sz="2400"/>
              <a:t>Incident Response Plan </a:t>
            </a:r>
          </a:p>
        </p:txBody>
      </p:sp>
      <p:sp>
        <p:nvSpPr>
          <p:cNvPr id="111620" name="Content Placeholder 3"/>
          <p:cNvSpPr>
            <a:spLocks noGrp="1"/>
          </p:cNvSpPr>
          <p:nvPr>
            <p:ph sz="half" idx="2"/>
          </p:nvPr>
        </p:nvSpPr>
        <p:spPr>
          <a:xfrm>
            <a:off x="4751388" y="1809750"/>
            <a:ext cx="4024312" cy="3619500"/>
          </a:xfrm>
        </p:spPr>
        <p:txBody>
          <a:bodyPr/>
          <a:lstStyle/>
          <a:p>
            <a:r>
              <a:rPr lang="en-US" altLang="en-US" sz="2400" dirty="0"/>
              <a:t>Audit Trails</a:t>
            </a:r>
          </a:p>
          <a:p>
            <a:r>
              <a:rPr lang="en-US" altLang="en-US" sz="2400" dirty="0"/>
              <a:t>Service Provider Safeguards</a:t>
            </a:r>
          </a:p>
          <a:p>
            <a:r>
              <a:rPr lang="en-US" altLang="en-US" sz="2400" dirty="0"/>
              <a:t>Encryption</a:t>
            </a:r>
          </a:p>
          <a:p>
            <a:r>
              <a:rPr lang="en-US" altLang="en-US" sz="2400" dirty="0"/>
              <a:t>Monitoring Authorized Users</a:t>
            </a:r>
          </a:p>
          <a:p>
            <a:r>
              <a:rPr lang="en-US" altLang="en-US" sz="2400" b="1" dirty="0">
                <a:solidFill>
                  <a:srgbClr val="FF0000"/>
                </a:solidFill>
              </a:rPr>
              <a:t>June 9</a:t>
            </a:r>
          </a:p>
          <a:p>
            <a:endParaRPr lang="en-US" altLang="en-US" dirty="0"/>
          </a:p>
        </p:txBody>
      </p:sp>
    </p:spTree>
    <p:extLst>
      <p:ext uri="{BB962C8B-B14F-4D97-AF65-F5344CB8AC3E}">
        <p14:creationId xmlns:p14="http://schemas.microsoft.com/office/powerpoint/2010/main" val="4226111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43000" y="609600"/>
            <a:ext cx="7772400" cy="533400"/>
          </a:xfrm>
          <a:noFill/>
        </p:spPr>
        <p:txBody>
          <a:bodyPr/>
          <a:lstStyle/>
          <a:p>
            <a:pPr eaLnBrk="1" hangingPunct="1"/>
            <a:endParaRPr lang="en-US" altLang="en-US" dirty="0"/>
          </a:p>
        </p:txBody>
      </p:sp>
      <p:sp>
        <p:nvSpPr>
          <p:cNvPr id="5" name="Title 1"/>
          <p:cNvSpPr txBox="1">
            <a:spLocks/>
          </p:cNvSpPr>
          <p:nvPr/>
        </p:nvSpPr>
        <p:spPr bwMode="auto">
          <a:xfrm>
            <a:off x="685800" y="1371600"/>
            <a:ext cx="7696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a:lstStyle>
          <a:p>
            <a:pPr algn="l">
              <a:defRPr/>
            </a:pPr>
            <a:r>
              <a:rPr lang="en-US" altLang="en-US" sz="4400" kern="0" baseline="0" dirty="0">
                <a:solidFill>
                  <a:srgbClr val="C30017"/>
                </a:solidFill>
              </a:rPr>
              <a:t>This presentation is not meant to provide you with legal advice. Please consult your attorney for legal advice.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Safety and Environment </a:t>
            </a:r>
          </a:p>
        </p:txBody>
      </p:sp>
      <p:sp>
        <p:nvSpPr>
          <p:cNvPr id="5" name="Content Placeholder 2"/>
          <p:cNvSpPr>
            <a:spLocks noGrp="1"/>
          </p:cNvSpPr>
          <p:nvPr>
            <p:ph sz="half" idx="1"/>
          </p:nvPr>
        </p:nvSpPr>
        <p:spPr>
          <a:xfrm>
            <a:off x="628650" y="1371600"/>
            <a:ext cx="3886200" cy="4805363"/>
          </a:xfrm>
        </p:spPr>
        <p:txBody>
          <a:bodyPr/>
          <a:lstStyle/>
          <a:p>
            <a:r>
              <a:rPr lang="en-US" sz="1200" dirty="0"/>
              <a:t>EPA required waste hauling record systems</a:t>
            </a:r>
          </a:p>
          <a:p>
            <a:r>
              <a:rPr lang="en-US" sz="1200" dirty="0"/>
              <a:t>Storage tanks labeled per content	</a:t>
            </a:r>
          </a:p>
          <a:p>
            <a:r>
              <a:rPr lang="en-US" sz="1200" dirty="0"/>
              <a:t>Spill prevention control and counter measures	</a:t>
            </a:r>
          </a:p>
          <a:p>
            <a:r>
              <a:rPr lang="en-US" sz="1200" dirty="0"/>
              <a:t>Facility lay-out mapping (with safety equipment identified and storage tanks)	</a:t>
            </a:r>
          </a:p>
          <a:p>
            <a:r>
              <a:rPr lang="en-US" sz="1200" dirty="0"/>
              <a:t>Hazard communications, written program	</a:t>
            </a:r>
          </a:p>
          <a:p>
            <a:r>
              <a:rPr lang="en-US" sz="1200" dirty="0"/>
              <a:t>Refrigerant recovery training and equipment certification</a:t>
            </a:r>
          </a:p>
          <a:p>
            <a:r>
              <a:rPr lang="en-US" sz="1200" dirty="0"/>
              <a:t>Emergency response, written program</a:t>
            </a:r>
          </a:p>
          <a:p>
            <a:r>
              <a:rPr lang="en-US" sz="1200" dirty="0"/>
              <a:t>Employee safety, written program </a:t>
            </a:r>
          </a:p>
          <a:p>
            <a:r>
              <a:rPr lang="en-US" sz="1200" dirty="0"/>
              <a:t>Records of employee training and certification(s) </a:t>
            </a:r>
          </a:p>
          <a:p>
            <a:r>
              <a:rPr lang="en-US" sz="1200" dirty="0"/>
              <a:t>Personal protective equipment assessment and training </a:t>
            </a:r>
          </a:p>
          <a:p>
            <a:r>
              <a:rPr lang="en-US" sz="1200" dirty="0"/>
              <a:t>Forklift training and certification </a:t>
            </a:r>
          </a:p>
          <a:p>
            <a:endParaRPr lang="en-US" sz="800" dirty="0"/>
          </a:p>
        </p:txBody>
      </p:sp>
      <p:sp>
        <p:nvSpPr>
          <p:cNvPr id="6" name="Content Placeholder 3"/>
          <p:cNvSpPr txBox="1">
            <a:spLocks/>
          </p:cNvSpPr>
          <p:nvPr/>
        </p:nvSpPr>
        <p:spPr>
          <a:xfrm>
            <a:off x="4419600" y="1295400"/>
            <a:ext cx="3886200" cy="4351338"/>
          </a:xfrm>
          <a:prstGeom prst="rect">
            <a:avLst/>
          </a:prstGeom>
        </p:spPr>
        <p:txBody>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r>
              <a:rPr lang="en-US" sz="1200" kern="0" baseline="0" dirty="0"/>
              <a:t>OSHA style inspections (to identify and correct hazards)	</a:t>
            </a:r>
          </a:p>
          <a:p>
            <a:r>
              <a:rPr lang="en-US" sz="1200" kern="0" baseline="0" dirty="0"/>
              <a:t>Schedule and facilitates safety committee meetings </a:t>
            </a:r>
          </a:p>
          <a:p>
            <a:r>
              <a:rPr lang="en-US" sz="1200" kern="0" baseline="0" dirty="0"/>
              <a:t>On-site training (required by OSHA annually)</a:t>
            </a:r>
          </a:p>
          <a:p>
            <a:r>
              <a:rPr lang="en-US" sz="1200" kern="0" baseline="0" dirty="0"/>
              <a:t>Material safety data sheet </a:t>
            </a:r>
          </a:p>
          <a:p>
            <a:r>
              <a:rPr lang="en-US" sz="1200" kern="0" baseline="0" dirty="0"/>
              <a:t>Chemical inventory </a:t>
            </a:r>
          </a:p>
          <a:p>
            <a:r>
              <a:rPr lang="en-US" sz="1200" kern="0" baseline="0" dirty="0"/>
              <a:t>New hire orientation training </a:t>
            </a:r>
          </a:p>
          <a:p>
            <a:r>
              <a:rPr lang="en-US" sz="1200" kern="0" baseline="0" dirty="0"/>
              <a:t>Yearly respiratory training and fit testing</a:t>
            </a:r>
          </a:p>
          <a:p>
            <a:r>
              <a:rPr lang="en-US" sz="1200" kern="0" baseline="0" dirty="0"/>
              <a:t>Dot hazmat training and certification </a:t>
            </a:r>
          </a:p>
          <a:p>
            <a:r>
              <a:rPr lang="en-US" sz="1200" kern="0" baseline="0" dirty="0"/>
              <a:t>24 hour emergency hot line		</a:t>
            </a:r>
          </a:p>
          <a:p>
            <a:r>
              <a:rPr lang="en-US" sz="1200" kern="0" baseline="0" dirty="0"/>
              <a:t>OSHA logs</a:t>
            </a:r>
          </a:p>
          <a:p>
            <a:r>
              <a:rPr lang="en-US" sz="1200" kern="0" baseline="0" dirty="0"/>
              <a:t>OSHA inspections	</a:t>
            </a:r>
            <a:r>
              <a:rPr lang="en-US" sz="800" kern="0" baseline="0" dirty="0"/>
              <a:t>				</a:t>
            </a:r>
          </a:p>
        </p:txBody>
      </p:sp>
    </p:spTree>
    <p:extLst>
      <p:ext uri="{BB962C8B-B14F-4D97-AF65-F5344CB8AC3E}">
        <p14:creationId xmlns:p14="http://schemas.microsoft.com/office/powerpoint/2010/main" val="23554589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ltLang="en-US" dirty="0">
                <a:solidFill>
                  <a:srgbClr val="00B0F0"/>
                </a:solidFill>
              </a:rPr>
              <a:t>Safety and Environment </a:t>
            </a:r>
            <a:endParaRPr lang="en-US" dirty="0">
              <a:solidFill>
                <a:srgbClr val="00B0F0"/>
              </a:solidFill>
            </a:endParaRPr>
          </a:p>
        </p:txBody>
      </p:sp>
      <p:sp>
        <p:nvSpPr>
          <p:cNvPr id="3" name="Content Placeholder 2"/>
          <p:cNvSpPr>
            <a:spLocks noGrp="1"/>
          </p:cNvSpPr>
          <p:nvPr>
            <p:ph idx="1"/>
          </p:nvPr>
        </p:nvSpPr>
        <p:spPr/>
        <p:txBody>
          <a:bodyPr/>
          <a:lstStyle/>
          <a:p>
            <a:r>
              <a:rPr lang="en-US" sz="2400" dirty="0"/>
              <a:t>SAFETY/EMERGENCY PROCEDURES</a:t>
            </a:r>
          </a:p>
          <a:p>
            <a:pPr lvl="1"/>
            <a:r>
              <a:rPr lang="en-US" sz="2400" dirty="0"/>
              <a:t>Compliance with all applicable statutes, regulations and ordinances</a:t>
            </a:r>
          </a:p>
          <a:p>
            <a:pPr lvl="1"/>
            <a:r>
              <a:rPr lang="en-US" sz="2400" dirty="0"/>
              <a:t>Posted procedures for employees </a:t>
            </a:r>
          </a:p>
          <a:p>
            <a:pPr lvl="1"/>
            <a:r>
              <a:rPr lang="en-US" sz="2400" dirty="0"/>
              <a:t>Emergency call list </a:t>
            </a:r>
          </a:p>
          <a:p>
            <a:pPr lvl="1"/>
            <a:r>
              <a:rPr lang="en-US" sz="2400" dirty="0"/>
              <a:t>Fire drill/alarm and sprinkler inspection </a:t>
            </a:r>
          </a:p>
          <a:p>
            <a:pPr lvl="1"/>
            <a:r>
              <a:rPr lang="en-US" sz="2400" dirty="0"/>
              <a:t>Special circumstances (hurricane or earthquake vulnerability)</a:t>
            </a:r>
          </a:p>
          <a:p>
            <a:pPr lvl="1"/>
            <a:endParaRPr lang="en-US" dirty="0"/>
          </a:p>
        </p:txBody>
      </p:sp>
    </p:spTree>
    <p:extLst>
      <p:ext uri="{BB962C8B-B14F-4D97-AF65-F5344CB8AC3E}">
        <p14:creationId xmlns:p14="http://schemas.microsoft.com/office/powerpoint/2010/main" val="16611531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Facilities</a:t>
            </a:r>
          </a:p>
        </p:txBody>
      </p:sp>
      <p:sp>
        <p:nvSpPr>
          <p:cNvPr id="2" name="Content Placeholder 1"/>
          <p:cNvSpPr>
            <a:spLocks noGrp="1"/>
          </p:cNvSpPr>
          <p:nvPr>
            <p:ph idx="1"/>
          </p:nvPr>
        </p:nvSpPr>
        <p:spPr>
          <a:xfrm>
            <a:off x="381000" y="1371600"/>
            <a:ext cx="7620000" cy="4495800"/>
          </a:xfrm>
        </p:spPr>
        <p:txBody>
          <a:bodyPr/>
          <a:lstStyle/>
          <a:p>
            <a:r>
              <a:rPr lang="en-US" sz="1800" dirty="0"/>
              <a:t>Lot and building 						</a:t>
            </a:r>
          </a:p>
          <a:p>
            <a:r>
              <a:rPr lang="en-US" sz="1800" dirty="0"/>
              <a:t>Handicap customer parking spaces near building entrances? </a:t>
            </a:r>
          </a:p>
          <a:p>
            <a:r>
              <a:rPr lang="en-US" sz="1800" dirty="0"/>
              <a:t>Company vehicles or inventory units parked in fire lines or blocking fire hydrants</a:t>
            </a:r>
          </a:p>
          <a:p>
            <a:r>
              <a:rPr lang="en-US" sz="1800" dirty="0"/>
              <a:t>Federal wage, labor law, and workers comp notices posted </a:t>
            </a:r>
          </a:p>
          <a:p>
            <a:r>
              <a:rPr lang="en-US" sz="1800" dirty="0"/>
              <a:t>Fire extinguishers </a:t>
            </a:r>
          </a:p>
          <a:p>
            <a:r>
              <a:rPr lang="en-US" sz="1800" dirty="0"/>
              <a:t>Emergency exit </a:t>
            </a:r>
          </a:p>
          <a:p>
            <a:r>
              <a:rPr lang="en-US" sz="1800" dirty="0"/>
              <a:t>First aid kits and eye wash stations </a:t>
            </a:r>
          </a:p>
          <a:p>
            <a:r>
              <a:rPr lang="en-US" sz="1800" dirty="0"/>
              <a:t>Hazardous materials</a:t>
            </a:r>
          </a:p>
          <a:p>
            <a:r>
              <a:rPr lang="en-US" sz="1800" dirty="0"/>
              <a:t>Hazardous waste storage </a:t>
            </a:r>
          </a:p>
          <a:p>
            <a:r>
              <a:rPr lang="en-US" sz="1800" dirty="0"/>
              <a:t>Miscellaneous</a:t>
            </a:r>
          </a:p>
        </p:txBody>
      </p:sp>
    </p:spTree>
    <p:extLst>
      <p:ext uri="{BB962C8B-B14F-4D97-AF65-F5344CB8AC3E}">
        <p14:creationId xmlns:p14="http://schemas.microsoft.com/office/powerpoint/2010/main" val="21624170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Finance</a:t>
            </a:r>
          </a:p>
        </p:txBody>
      </p:sp>
      <p:sp>
        <p:nvSpPr>
          <p:cNvPr id="3" name="Content Placeholder 2"/>
          <p:cNvSpPr>
            <a:spLocks noGrp="1"/>
          </p:cNvSpPr>
          <p:nvPr>
            <p:ph idx="1"/>
          </p:nvPr>
        </p:nvSpPr>
        <p:spPr/>
        <p:txBody>
          <a:bodyPr/>
          <a:lstStyle/>
          <a:p>
            <a:r>
              <a:rPr lang="en-US" sz="1400" b="1" dirty="0"/>
              <a:t>Financial Statements and Related Documents</a:t>
            </a:r>
            <a:endParaRPr lang="en-US" sz="1400" dirty="0"/>
          </a:p>
          <a:p>
            <a:r>
              <a:rPr lang="en-US" sz="1400" b="1" dirty="0"/>
              <a:t>Monthly financial statements</a:t>
            </a:r>
          </a:p>
          <a:p>
            <a:pPr lvl="1"/>
            <a:r>
              <a:rPr lang="en-US" sz="1400" b="1" dirty="0"/>
              <a:t>full set of monthly financial statements as reported to the franchisor for at least three years.</a:t>
            </a:r>
            <a:endParaRPr lang="en-US" sz="1400" dirty="0"/>
          </a:p>
          <a:p>
            <a:pPr lvl="1"/>
            <a:r>
              <a:rPr lang="en-US" sz="1400" b="1" dirty="0"/>
              <a:t>end-of-year cumulative factory statements for at least seven years.</a:t>
            </a:r>
            <a:endParaRPr lang="en-US" sz="1400" dirty="0"/>
          </a:p>
          <a:p>
            <a:pPr lvl="1"/>
            <a:r>
              <a:rPr lang="en-US" sz="1400" b="1" dirty="0"/>
              <a:t>3th month statements for at least seven years. </a:t>
            </a:r>
            <a:endParaRPr lang="en-US" sz="1400" dirty="0"/>
          </a:p>
          <a:p>
            <a:r>
              <a:rPr lang="en-US" sz="1400" b="1" dirty="0"/>
              <a:t>Copies of all state, federal and local tax filings, and associated correspondence for at least seven years.</a:t>
            </a:r>
            <a:endParaRPr lang="en-US" sz="1400" dirty="0"/>
          </a:p>
          <a:p>
            <a:r>
              <a:rPr lang="en-US" sz="1400" b="1" dirty="0"/>
              <a:t>Other financial statements, audits, reviews. </a:t>
            </a:r>
            <a:endParaRPr lang="en-US" sz="1400" dirty="0"/>
          </a:p>
          <a:p>
            <a:r>
              <a:rPr lang="en-US" sz="1400" b="1" dirty="0"/>
              <a:t>Related financial correspondence. </a:t>
            </a:r>
            <a:endParaRPr lang="en-US" sz="1400" dirty="0"/>
          </a:p>
          <a:p>
            <a:r>
              <a:rPr lang="en-US" sz="1400" b="1" dirty="0"/>
              <a:t>Written Procedures to protect confidentiality of and limited access to all financial documents</a:t>
            </a:r>
            <a:endParaRPr lang="en-US" sz="1400" dirty="0"/>
          </a:p>
          <a:p>
            <a:r>
              <a:rPr lang="en-US" sz="1400" b="1" dirty="0"/>
              <a:t>Backup and redundancy of electronically stored information.</a:t>
            </a:r>
            <a:endParaRPr lang="en-US" sz="1400" dirty="0"/>
          </a:p>
          <a:p>
            <a:endParaRPr lang="en-US" dirty="0"/>
          </a:p>
        </p:txBody>
      </p:sp>
    </p:spTree>
    <p:extLst>
      <p:ext uri="{BB962C8B-B14F-4D97-AF65-F5344CB8AC3E}">
        <p14:creationId xmlns:p14="http://schemas.microsoft.com/office/powerpoint/2010/main" val="3571951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Finance</a:t>
            </a:r>
          </a:p>
        </p:txBody>
      </p:sp>
      <p:sp>
        <p:nvSpPr>
          <p:cNvPr id="3" name="Content Placeholder 2"/>
          <p:cNvSpPr>
            <a:spLocks noGrp="1"/>
          </p:cNvSpPr>
          <p:nvPr>
            <p:ph idx="1"/>
          </p:nvPr>
        </p:nvSpPr>
        <p:spPr/>
        <p:txBody>
          <a:bodyPr/>
          <a:lstStyle/>
          <a:p>
            <a:r>
              <a:rPr lang="en-US" sz="1800" dirty="0"/>
              <a:t>FINANCIAL RECORDS/BUSINESS INSURANCE</a:t>
            </a:r>
          </a:p>
          <a:p>
            <a:pPr lvl="1"/>
            <a:r>
              <a:rPr lang="en-US" dirty="0"/>
              <a:t>Monthly Statements, Submitted to Factory, and All Accounting Tax Files Tax Related Files</a:t>
            </a:r>
          </a:p>
          <a:p>
            <a:pPr lvl="1"/>
            <a:r>
              <a:rPr lang="en-US" dirty="0"/>
              <a:t>Type of entity for financial and insurance purposes (LLC, C-Corp, S-Corp)</a:t>
            </a:r>
          </a:p>
          <a:p>
            <a:pPr lvl="1"/>
            <a:r>
              <a:rPr lang="en-US" dirty="0"/>
              <a:t>LIFO </a:t>
            </a:r>
          </a:p>
          <a:p>
            <a:pPr lvl="1"/>
            <a:r>
              <a:rPr lang="en-US" dirty="0"/>
              <a:t>Assurance of timely sales tax payments </a:t>
            </a:r>
          </a:p>
          <a:p>
            <a:pPr lvl="1"/>
            <a:r>
              <a:rPr lang="en-US" dirty="0"/>
              <a:t>Withholding for employees </a:t>
            </a:r>
          </a:p>
          <a:p>
            <a:pPr lvl="1"/>
            <a:r>
              <a:rPr lang="en-US" dirty="0"/>
              <a:t>Disputed Tax Matters  Copies of all state and federal tax filings</a:t>
            </a:r>
          </a:p>
          <a:p>
            <a:pPr lvl="2"/>
            <a:r>
              <a:rPr lang="en-US" dirty="0"/>
              <a:t>(keep for at least 7 years)</a:t>
            </a:r>
          </a:p>
          <a:p>
            <a:pPr lvl="1"/>
            <a:r>
              <a:rPr lang="en-US" dirty="0"/>
              <a:t>File Destruction Policy: Written plan of document maintenance and destruction being cognizant of disputes.</a:t>
            </a:r>
          </a:p>
        </p:txBody>
      </p:sp>
    </p:spTree>
    <p:extLst>
      <p:ext uri="{BB962C8B-B14F-4D97-AF65-F5344CB8AC3E}">
        <p14:creationId xmlns:p14="http://schemas.microsoft.com/office/powerpoint/2010/main" val="41663219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Finance</a:t>
            </a:r>
          </a:p>
        </p:txBody>
      </p:sp>
      <p:sp>
        <p:nvSpPr>
          <p:cNvPr id="3" name="Content Placeholder 2"/>
          <p:cNvSpPr>
            <a:spLocks noGrp="1"/>
          </p:cNvSpPr>
          <p:nvPr>
            <p:ph idx="1"/>
          </p:nvPr>
        </p:nvSpPr>
        <p:spPr/>
        <p:txBody>
          <a:bodyPr/>
          <a:lstStyle/>
          <a:p>
            <a:r>
              <a:rPr lang="en-US" sz="2400" dirty="0"/>
              <a:t>LOAN DOCUMENTS/BANK RELATIONSHIPS</a:t>
            </a:r>
          </a:p>
          <a:p>
            <a:pPr lvl="1"/>
            <a:r>
              <a:rPr lang="en-US" sz="2400" dirty="0"/>
              <a:t>Mortgages, Credit Lines, Capitalization Loans </a:t>
            </a:r>
          </a:p>
          <a:p>
            <a:pPr lvl="1"/>
            <a:r>
              <a:rPr lang="en-US" sz="2400" dirty="0"/>
              <a:t>Floorplan, and Floorplan compliance (out of trust protocols)</a:t>
            </a:r>
          </a:p>
          <a:p>
            <a:pPr lvl="1"/>
            <a:r>
              <a:rPr lang="en-US" sz="2400" dirty="0"/>
              <a:t>Bank Account Files and Statements </a:t>
            </a:r>
          </a:p>
          <a:p>
            <a:pPr lvl="1"/>
            <a:r>
              <a:rPr lang="en-US" sz="2400" dirty="0"/>
              <a:t>Bank/Lender Correspondence </a:t>
            </a:r>
          </a:p>
          <a:p>
            <a:endParaRPr lang="en-US" sz="1600" dirty="0"/>
          </a:p>
        </p:txBody>
      </p:sp>
    </p:spTree>
    <p:extLst>
      <p:ext uri="{BB962C8B-B14F-4D97-AF65-F5344CB8AC3E}">
        <p14:creationId xmlns:p14="http://schemas.microsoft.com/office/powerpoint/2010/main" val="33602829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Finance</a:t>
            </a:r>
          </a:p>
        </p:txBody>
      </p:sp>
      <p:sp>
        <p:nvSpPr>
          <p:cNvPr id="3" name="Content Placeholder 2"/>
          <p:cNvSpPr>
            <a:spLocks noGrp="1"/>
          </p:cNvSpPr>
          <p:nvPr>
            <p:ph idx="1"/>
          </p:nvPr>
        </p:nvSpPr>
        <p:spPr/>
        <p:txBody>
          <a:bodyPr/>
          <a:lstStyle/>
          <a:p>
            <a:r>
              <a:rPr lang="en-US" sz="1800" dirty="0"/>
              <a:t>Cash management should be monitored constantly as cash flows are dynamic. </a:t>
            </a:r>
          </a:p>
          <a:p>
            <a:r>
              <a:rPr lang="en-US" sz="1800" dirty="0"/>
              <a:t>Debt interest rates are also dynamic and opportunities may present themselves to reduce debt payments.   </a:t>
            </a:r>
          </a:p>
          <a:p>
            <a:r>
              <a:rPr lang="en-US" sz="1800" dirty="0"/>
              <a:t>Discharge amounts owed on sold vehicles punctually to minimize wholesale interest charges.</a:t>
            </a:r>
          </a:p>
          <a:p>
            <a:r>
              <a:rPr lang="en-US" sz="1800" dirty="0"/>
              <a:t>Routinely evaluate LIFO liability.  </a:t>
            </a:r>
          </a:p>
          <a:p>
            <a:r>
              <a:rPr lang="en-US" sz="1800" dirty="0"/>
              <a:t>On a daily basis review contracts in transit as they impact cash flow. </a:t>
            </a:r>
          </a:p>
          <a:p>
            <a:r>
              <a:rPr lang="en-US" sz="1800" dirty="0"/>
              <a:t>Routinely evaluate daily receivables and past due receivables to maximize cash flow. </a:t>
            </a:r>
          </a:p>
          <a:p>
            <a:r>
              <a:rPr lang="en-US" sz="1800" dirty="0"/>
              <a:t>Routinely track factory incentives to maximize their financial return.  </a:t>
            </a:r>
          </a:p>
          <a:p>
            <a:r>
              <a:rPr lang="en-US" sz="1800" dirty="0"/>
              <a:t>Routinely monitor factory rebates, holdbacks, and dealer cash.   </a:t>
            </a:r>
          </a:p>
          <a:p>
            <a:pPr marL="0" indent="0">
              <a:buNone/>
            </a:pPr>
            <a:r>
              <a:rPr lang="en-US" b="1" dirty="0"/>
              <a:t> </a:t>
            </a:r>
            <a:endParaRPr lang="en-US" dirty="0"/>
          </a:p>
          <a:p>
            <a:endParaRPr lang="en-US" sz="1600" dirty="0"/>
          </a:p>
        </p:txBody>
      </p:sp>
    </p:spTree>
    <p:extLst>
      <p:ext uri="{BB962C8B-B14F-4D97-AF65-F5344CB8AC3E}">
        <p14:creationId xmlns:p14="http://schemas.microsoft.com/office/powerpoint/2010/main" val="22766865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Finance</a:t>
            </a:r>
          </a:p>
        </p:txBody>
      </p:sp>
      <p:sp>
        <p:nvSpPr>
          <p:cNvPr id="3" name="Content Placeholder 2"/>
          <p:cNvSpPr>
            <a:spLocks noGrp="1"/>
          </p:cNvSpPr>
          <p:nvPr>
            <p:ph idx="1"/>
          </p:nvPr>
        </p:nvSpPr>
        <p:spPr/>
        <p:txBody>
          <a:bodyPr/>
          <a:lstStyle/>
          <a:p>
            <a:r>
              <a:rPr lang="en-US" sz="2800" b="1" dirty="0"/>
              <a:t>EXPENSE CONTROL</a:t>
            </a:r>
            <a:endParaRPr lang="en-US" sz="2800" dirty="0"/>
          </a:p>
          <a:p>
            <a:pPr lvl="1"/>
            <a:r>
              <a:rPr lang="en-US" sz="2800" dirty="0"/>
              <a:t>Consistently evaluate and reduce unneeded expenses. </a:t>
            </a:r>
          </a:p>
          <a:p>
            <a:pPr lvl="1"/>
            <a:r>
              <a:rPr lang="en-US" sz="2800" dirty="0"/>
              <a:t>Evaluate advertising effectiveness.  </a:t>
            </a:r>
          </a:p>
          <a:p>
            <a:pPr lvl="1"/>
            <a:r>
              <a:rPr lang="en-US" sz="2800" dirty="0"/>
              <a:t>Monthly advertising costs should be correlated with gross profit. </a:t>
            </a:r>
          </a:p>
          <a:p>
            <a:pPr marL="400050" lvl="1" indent="0">
              <a:buNone/>
            </a:pPr>
            <a:r>
              <a:rPr lang="en-US" b="1" dirty="0"/>
              <a:t> </a:t>
            </a:r>
            <a:endParaRPr lang="en-US" dirty="0"/>
          </a:p>
          <a:p>
            <a:endParaRPr lang="en-US" sz="1600" dirty="0"/>
          </a:p>
        </p:txBody>
      </p:sp>
    </p:spTree>
    <p:extLst>
      <p:ext uri="{BB962C8B-B14F-4D97-AF65-F5344CB8AC3E}">
        <p14:creationId xmlns:p14="http://schemas.microsoft.com/office/powerpoint/2010/main" val="7125804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Cash Reporting and 8300 Compliance</a:t>
            </a:r>
          </a:p>
        </p:txBody>
      </p:sp>
      <p:sp>
        <p:nvSpPr>
          <p:cNvPr id="5" name="Content Placeholder 2"/>
          <p:cNvSpPr>
            <a:spLocks noGrp="1"/>
          </p:cNvSpPr>
          <p:nvPr>
            <p:ph sz="half" idx="1"/>
          </p:nvPr>
        </p:nvSpPr>
        <p:spPr>
          <a:xfrm>
            <a:off x="457200" y="1295400"/>
            <a:ext cx="3886200" cy="4351338"/>
          </a:xfrm>
        </p:spPr>
        <p:txBody>
          <a:bodyPr/>
          <a:lstStyle/>
          <a:p>
            <a:r>
              <a:rPr lang="en-US" dirty="0"/>
              <a:t>Customer name</a:t>
            </a:r>
          </a:p>
          <a:p>
            <a:r>
              <a:rPr lang="en-US" dirty="0"/>
              <a:t>Customer number</a:t>
            </a:r>
          </a:p>
          <a:p>
            <a:r>
              <a:rPr lang="en-US" dirty="0"/>
              <a:t>Reportable amount:</a:t>
            </a:r>
          </a:p>
          <a:p>
            <a:r>
              <a:rPr lang="en-US" dirty="0"/>
              <a:t>Description</a:t>
            </a:r>
          </a:p>
          <a:p>
            <a:r>
              <a:rPr lang="en-US" dirty="0"/>
              <a:t>Form 8300</a:t>
            </a:r>
          </a:p>
          <a:p>
            <a:r>
              <a:rPr lang="en-US" dirty="0"/>
              <a:t>Form completed</a:t>
            </a:r>
          </a:p>
          <a:p>
            <a:r>
              <a:rPr lang="en-US" dirty="0"/>
              <a:t>Form completed correctly</a:t>
            </a:r>
          </a:p>
          <a:p>
            <a:r>
              <a:rPr lang="en-US" dirty="0"/>
              <a:t>Taxpayer ID included</a:t>
            </a:r>
          </a:p>
          <a:p>
            <a:r>
              <a:rPr lang="en-US" dirty="0"/>
              <a:t>Buyer's Order / transaction date</a:t>
            </a:r>
          </a:p>
          <a:p>
            <a:endParaRPr lang="en-US" dirty="0"/>
          </a:p>
        </p:txBody>
      </p:sp>
      <p:sp>
        <p:nvSpPr>
          <p:cNvPr id="6" name="Content Placeholder 3"/>
          <p:cNvSpPr txBox="1">
            <a:spLocks/>
          </p:cNvSpPr>
          <p:nvPr/>
        </p:nvSpPr>
        <p:spPr>
          <a:xfrm>
            <a:off x="4457700" y="1295400"/>
            <a:ext cx="3886200" cy="4351338"/>
          </a:xfrm>
          <a:prstGeom prst="rect">
            <a:avLst/>
          </a:prstGeom>
        </p:spPr>
        <p:txBody>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r>
              <a:rPr lang="en-US" kern="0" baseline="0" dirty="0"/>
              <a:t>Date cash received per Form 8300</a:t>
            </a:r>
          </a:p>
          <a:p>
            <a:r>
              <a:rPr lang="en-US" kern="0" baseline="0" dirty="0"/>
              <a:t>Date Form 8300 signed</a:t>
            </a:r>
          </a:p>
          <a:p>
            <a:r>
              <a:rPr lang="en-US" kern="0" baseline="0" dirty="0"/>
              <a:t>Sent certified to IRS</a:t>
            </a:r>
          </a:p>
          <a:p>
            <a:r>
              <a:rPr lang="en-US" kern="0" baseline="0" dirty="0"/>
              <a:t>Date sent to IRS per certified receipt</a:t>
            </a:r>
          </a:p>
          <a:p>
            <a:r>
              <a:rPr lang="en-US" kern="0" baseline="0" dirty="0"/>
              <a:t>Number of days before received by IRS</a:t>
            </a:r>
          </a:p>
          <a:p>
            <a:r>
              <a:rPr lang="en-US" kern="0" baseline="0" dirty="0"/>
              <a:t>Form filed within 15 days</a:t>
            </a:r>
          </a:p>
          <a:p>
            <a:r>
              <a:rPr lang="en-US" kern="0" baseline="0" dirty="0"/>
              <a:t>Notification to customer</a:t>
            </a:r>
          </a:p>
          <a:p>
            <a:r>
              <a:rPr lang="en-US" kern="0" baseline="0" dirty="0"/>
              <a:t>Sent certified to customer</a:t>
            </a:r>
          </a:p>
          <a:p>
            <a:pPr marL="87313" indent="0">
              <a:buFontTx/>
              <a:buNone/>
            </a:pPr>
            <a:endParaRPr lang="en-US" kern="0" baseline="0" dirty="0"/>
          </a:p>
        </p:txBody>
      </p:sp>
    </p:spTree>
    <p:extLst>
      <p:ext uri="{BB962C8B-B14F-4D97-AF65-F5344CB8AC3E}">
        <p14:creationId xmlns:p14="http://schemas.microsoft.com/office/powerpoint/2010/main" val="3323140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Sales Taxes Payable</a:t>
            </a:r>
          </a:p>
        </p:txBody>
      </p:sp>
      <p:sp>
        <p:nvSpPr>
          <p:cNvPr id="2" name="Content Placeholder 1"/>
          <p:cNvSpPr>
            <a:spLocks noGrp="1"/>
          </p:cNvSpPr>
          <p:nvPr>
            <p:ph idx="1"/>
          </p:nvPr>
        </p:nvSpPr>
        <p:spPr>
          <a:xfrm>
            <a:off x="381000" y="1371600"/>
            <a:ext cx="8534400" cy="762000"/>
          </a:xfrm>
        </p:spPr>
        <p:txBody>
          <a:bodyPr/>
          <a:lstStyle/>
          <a:p>
            <a:r>
              <a:rPr lang="en-US" dirty="0"/>
              <a:t>Document all sales and use tax returns as reported and verify other items below: </a:t>
            </a:r>
          </a:p>
        </p:txBody>
      </p:sp>
      <p:sp>
        <p:nvSpPr>
          <p:cNvPr id="4" name="Content Placeholder 1"/>
          <p:cNvSpPr txBox="1">
            <a:spLocks/>
          </p:cNvSpPr>
          <p:nvPr/>
        </p:nvSpPr>
        <p:spPr bwMode="auto">
          <a:xfrm>
            <a:off x="623596" y="2362200"/>
            <a:ext cx="4100804"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pPr lvl="1"/>
            <a:r>
              <a:rPr lang="en-US" sz="1800" kern="0" baseline="0" dirty="0"/>
              <a:t>Type of tax 	</a:t>
            </a:r>
          </a:p>
          <a:p>
            <a:pPr lvl="1"/>
            <a:r>
              <a:rPr lang="en-US" sz="1800" kern="0" baseline="0" dirty="0"/>
              <a:t>Payment due (monthly, etc.)</a:t>
            </a:r>
          </a:p>
          <a:p>
            <a:pPr lvl="1"/>
            <a:r>
              <a:rPr lang="en-US" sz="1800" kern="0" baseline="0" dirty="0"/>
              <a:t>Required remittance (electronic, etc.) 	</a:t>
            </a:r>
          </a:p>
          <a:p>
            <a:pPr lvl="1"/>
            <a:r>
              <a:rPr lang="en-US" sz="1800" kern="0" baseline="0" dirty="0"/>
              <a:t>Tax form reporting</a:t>
            </a:r>
          </a:p>
          <a:p>
            <a:pPr lvl="1"/>
            <a:r>
              <a:rPr lang="en-US" sz="1800" kern="0" baseline="0" dirty="0"/>
              <a:t>Taxed sales as reported</a:t>
            </a:r>
          </a:p>
          <a:p>
            <a:pPr lvl="1"/>
            <a:r>
              <a:rPr lang="en-US" sz="1800" kern="0" baseline="0" dirty="0"/>
              <a:t>Tax rate			</a:t>
            </a:r>
          </a:p>
          <a:p>
            <a:pPr lvl="1"/>
            <a:r>
              <a:rPr lang="en-US" sz="1800" kern="0" baseline="0" dirty="0"/>
              <a:t>Amount due per return</a:t>
            </a:r>
          </a:p>
          <a:p>
            <a:pPr lvl="1"/>
            <a:r>
              <a:rPr lang="en-US" sz="1800" kern="0" baseline="0" dirty="0"/>
              <a:t>Deposit</a:t>
            </a:r>
          </a:p>
        </p:txBody>
      </p:sp>
      <p:sp>
        <p:nvSpPr>
          <p:cNvPr id="5" name="Content Placeholder 1"/>
          <p:cNvSpPr txBox="1">
            <a:spLocks/>
          </p:cNvSpPr>
          <p:nvPr/>
        </p:nvSpPr>
        <p:spPr bwMode="auto">
          <a:xfrm>
            <a:off x="4572000" y="2362200"/>
            <a:ext cx="3581400" cy="3648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pPr lvl="1"/>
            <a:r>
              <a:rPr lang="en-US" sz="1800" kern="0" baseline="0" dirty="0"/>
              <a:t>Discounts (if any)	</a:t>
            </a:r>
          </a:p>
          <a:p>
            <a:pPr lvl="1"/>
            <a:r>
              <a:rPr lang="en-US" sz="1800" kern="0" baseline="0" dirty="0"/>
              <a:t>Balance due	</a:t>
            </a:r>
          </a:p>
          <a:p>
            <a:pPr lvl="1"/>
            <a:r>
              <a:rPr lang="en-US" sz="1800" kern="0" baseline="0" dirty="0"/>
              <a:t>Amount paid 	</a:t>
            </a:r>
          </a:p>
          <a:p>
            <a:pPr lvl="1"/>
            <a:r>
              <a:rPr lang="en-US" sz="1800" kern="0" baseline="0" dirty="0"/>
              <a:t>Balance per G/L	</a:t>
            </a:r>
          </a:p>
          <a:p>
            <a:pPr lvl="1"/>
            <a:r>
              <a:rPr lang="en-US" sz="1800" kern="0" baseline="0" dirty="0"/>
              <a:t>G/L account	</a:t>
            </a:r>
          </a:p>
          <a:p>
            <a:pPr lvl="1"/>
            <a:r>
              <a:rPr lang="en-US" sz="1800" kern="0" baseline="0" dirty="0"/>
              <a:t>Date due</a:t>
            </a:r>
          </a:p>
          <a:p>
            <a:pPr lvl="1"/>
            <a:r>
              <a:rPr lang="en-US" sz="1800" kern="0" baseline="0" dirty="0"/>
              <a:t>Date paid </a:t>
            </a:r>
            <a:r>
              <a:rPr lang="en-US" sz="1600" kern="0" baseline="0" dirty="0"/>
              <a:t>	</a:t>
            </a:r>
          </a:p>
        </p:txBody>
      </p:sp>
    </p:spTree>
    <p:extLst>
      <p:ext uri="{BB962C8B-B14F-4D97-AF65-F5344CB8AC3E}">
        <p14:creationId xmlns:p14="http://schemas.microsoft.com/office/powerpoint/2010/main" val="2166516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Agenda</a:t>
            </a:r>
          </a:p>
        </p:txBody>
      </p:sp>
      <p:sp>
        <p:nvSpPr>
          <p:cNvPr id="3" name="Content Placeholder 2"/>
          <p:cNvSpPr>
            <a:spLocks noGrp="1"/>
          </p:cNvSpPr>
          <p:nvPr>
            <p:ph sz="half" idx="1"/>
          </p:nvPr>
        </p:nvSpPr>
        <p:spPr/>
        <p:txBody>
          <a:bodyPr/>
          <a:lstStyle/>
          <a:p>
            <a:r>
              <a:rPr lang="en-US" sz="1800" dirty="0">
                <a:solidFill>
                  <a:srgbClr val="00B0F0"/>
                </a:solidFill>
              </a:rPr>
              <a:t>Preliminary Notes </a:t>
            </a:r>
          </a:p>
          <a:p>
            <a:r>
              <a:rPr lang="en-US" sz="1800" dirty="0">
                <a:solidFill>
                  <a:srgbClr val="00B0F0"/>
                </a:solidFill>
              </a:rPr>
              <a:t>“Borrowing” from the Best</a:t>
            </a:r>
          </a:p>
          <a:p>
            <a:r>
              <a:rPr lang="en-US" sz="1800" dirty="0">
                <a:solidFill>
                  <a:srgbClr val="00B0F0"/>
                </a:solidFill>
              </a:rPr>
              <a:t>There are Various Overlapping Issues</a:t>
            </a:r>
          </a:p>
          <a:p>
            <a:r>
              <a:rPr lang="en-US" sz="1800" dirty="0">
                <a:solidFill>
                  <a:srgbClr val="00B0F0"/>
                </a:solidFill>
              </a:rPr>
              <a:t>Checklist Objectives </a:t>
            </a:r>
          </a:p>
          <a:p>
            <a:r>
              <a:rPr lang="en-US" sz="1800" dirty="0">
                <a:solidFill>
                  <a:srgbClr val="00B0F0"/>
                </a:solidFill>
              </a:rPr>
              <a:t>A Key Objective: Avoid these threats?</a:t>
            </a:r>
          </a:p>
          <a:p>
            <a:r>
              <a:rPr lang="en-US" sz="1800" dirty="0">
                <a:solidFill>
                  <a:srgbClr val="00B0F0"/>
                </a:solidFill>
              </a:rPr>
              <a:t>NADA Publication – Regulatory Maze</a:t>
            </a:r>
          </a:p>
          <a:p>
            <a:r>
              <a:rPr lang="en-US" sz="1800" dirty="0">
                <a:solidFill>
                  <a:srgbClr val="00B0F0"/>
                </a:solidFill>
              </a:rPr>
              <a:t>The Laws and Regulations</a:t>
            </a:r>
          </a:p>
          <a:p>
            <a:r>
              <a:rPr lang="en-US" altLang="en-US" sz="1800" dirty="0">
                <a:solidFill>
                  <a:srgbClr val="00B0F0"/>
                </a:solidFill>
              </a:rPr>
              <a:t>Risk Assessment of Dealerships</a:t>
            </a:r>
          </a:p>
        </p:txBody>
      </p:sp>
      <p:sp>
        <p:nvSpPr>
          <p:cNvPr id="4" name="Content Placeholder 3"/>
          <p:cNvSpPr>
            <a:spLocks noGrp="1"/>
          </p:cNvSpPr>
          <p:nvPr>
            <p:ph sz="half" idx="2"/>
          </p:nvPr>
        </p:nvSpPr>
        <p:spPr/>
        <p:txBody>
          <a:bodyPr/>
          <a:lstStyle/>
          <a:p>
            <a:r>
              <a:rPr lang="en-US" altLang="en-US" sz="1800" dirty="0">
                <a:solidFill>
                  <a:srgbClr val="C30017"/>
                </a:solidFill>
              </a:rPr>
              <a:t>Audits, Reviews and Compilations</a:t>
            </a:r>
          </a:p>
          <a:p>
            <a:pPr lvl="1"/>
            <a:r>
              <a:rPr lang="en-US" altLang="en-US" sz="1800" dirty="0">
                <a:solidFill>
                  <a:srgbClr val="00B0F0"/>
                </a:solidFill>
              </a:rPr>
              <a:t>Audits, Reviews, and Compilations</a:t>
            </a:r>
          </a:p>
          <a:p>
            <a:pPr lvl="1"/>
            <a:r>
              <a:rPr lang="en-US" altLang="en-US" sz="1800" dirty="0">
                <a:solidFill>
                  <a:srgbClr val="00B0F0"/>
                </a:solidFill>
              </a:rPr>
              <a:t>Audits</a:t>
            </a:r>
            <a:endParaRPr lang="en-US" altLang="en-US" sz="1800" dirty="0">
              <a:solidFill>
                <a:srgbClr val="C30017"/>
              </a:solidFill>
            </a:endParaRPr>
          </a:p>
          <a:p>
            <a:pPr lvl="1"/>
            <a:r>
              <a:rPr lang="en-US" altLang="en-US" sz="1800" dirty="0">
                <a:solidFill>
                  <a:srgbClr val="00B0F0"/>
                </a:solidFill>
              </a:rPr>
              <a:t>Compliance Audit</a:t>
            </a:r>
          </a:p>
          <a:p>
            <a:pPr lvl="1"/>
            <a:r>
              <a:rPr lang="en-US" altLang="en-US" sz="1800" dirty="0">
                <a:solidFill>
                  <a:srgbClr val="00B0F0"/>
                </a:solidFill>
              </a:rPr>
              <a:t>Auditing Tools for a Dealer – Dealer Management System</a:t>
            </a:r>
          </a:p>
          <a:p>
            <a:pPr lvl="1"/>
            <a:r>
              <a:rPr lang="en-US" altLang="en-US" sz="1800" dirty="0">
                <a:solidFill>
                  <a:srgbClr val="00B0F0"/>
                </a:solidFill>
              </a:rPr>
              <a:t>Dealer Management System (DMS) Accounting Reports</a:t>
            </a:r>
          </a:p>
          <a:p>
            <a:r>
              <a:rPr lang="en-US" altLang="en-US" sz="1800" dirty="0">
                <a:solidFill>
                  <a:srgbClr val="C30017"/>
                </a:solidFill>
              </a:rPr>
              <a:t>Internal Audits</a:t>
            </a:r>
          </a:p>
          <a:p>
            <a:r>
              <a:rPr lang="en-US" altLang="en-US" sz="1800" dirty="0">
                <a:solidFill>
                  <a:srgbClr val="FF0000"/>
                </a:solidFill>
              </a:rPr>
              <a:t>IRS Audit</a:t>
            </a:r>
          </a:p>
          <a:p>
            <a:endParaRPr lang="en-US" sz="800" dirty="0"/>
          </a:p>
        </p:txBody>
      </p:sp>
    </p:spTree>
    <p:extLst>
      <p:ext uri="{BB962C8B-B14F-4D97-AF65-F5344CB8AC3E}">
        <p14:creationId xmlns:p14="http://schemas.microsoft.com/office/powerpoint/2010/main" val="355639413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Payroll Taxes Payable</a:t>
            </a:r>
          </a:p>
        </p:txBody>
      </p:sp>
      <p:sp>
        <p:nvSpPr>
          <p:cNvPr id="2" name="Content Placeholder 1"/>
          <p:cNvSpPr>
            <a:spLocks noGrp="1"/>
          </p:cNvSpPr>
          <p:nvPr>
            <p:ph idx="1"/>
          </p:nvPr>
        </p:nvSpPr>
        <p:spPr>
          <a:xfrm>
            <a:off x="381000" y="1371600"/>
            <a:ext cx="8534400" cy="762000"/>
          </a:xfrm>
        </p:spPr>
        <p:txBody>
          <a:bodyPr/>
          <a:lstStyle/>
          <a:p>
            <a:r>
              <a:rPr lang="en-US" dirty="0"/>
              <a:t>Document all payroll tax returns as reported and verify other items below: </a:t>
            </a:r>
          </a:p>
        </p:txBody>
      </p:sp>
      <p:sp>
        <p:nvSpPr>
          <p:cNvPr id="4" name="Content Placeholder 1"/>
          <p:cNvSpPr txBox="1">
            <a:spLocks/>
          </p:cNvSpPr>
          <p:nvPr/>
        </p:nvSpPr>
        <p:spPr bwMode="auto">
          <a:xfrm>
            <a:off x="623596" y="2362200"/>
            <a:ext cx="4100804"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pPr lvl="1"/>
            <a:r>
              <a:rPr lang="en-US" sz="1800" kern="0" baseline="0" dirty="0"/>
              <a:t>Type of tax		</a:t>
            </a:r>
          </a:p>
          <a:p>
            <a:pPr lvl="1"/>
            <a:r>
              <a:rPr lang="en-US" sz="1800" kern="0" baseline="0" dirty="0"/>
              <a:t>Payment due (monthly, etc.)</a:t>
            </a:r>
          </a:p>
          <a:p>
            <a:pPr lvl="1"/>
            <a:r>
              <a:rPr lang="en-US" sz="1800" kern="0" baseline="0" dirty="0"/>
              <a:t>Required remittance (electronic, etc.) 	</a:t>
            </a:r>
          </a:p>
          <a:p>
            <a:pPr lvl="1"/>
            <a:r>
              <a:rPr lang="en-US" sz="1800" kern="0" baseline="0" dirty="0"/>
              <a:t>Tax form reporting	</a:t>
            </a:r>
          </a:p>
          <a:p>
            <a:pPr lvl="1"/>
            <a:r>
              <a:rPr lang="en-US" sz="1800" kern="0" baseline="0" dirty="0"/>
              <a:t>Amount due per return</a:t>
            </a:r>
          </a:p>
          <a:p>
            <a:pPr lvl="1"/>
            <a:r>
              <a:rPr lang="en-US" sz="1800" kern="0" baseline="0" dirty="0"/>
              <a:t>Deposit			</a:t>
            </a:r>
          </a:p>
        </p:txBody>
      </p:sp>
      <p:sp>
        <p:nvSpPr>
          <p:cNvPr id="5" name="Content Placeholder 1"/>
          <p:cNvSpPr txBox="1">
            <a:spLocks/>
          </p:cNvSpPr>
          <p:nvPr/>
        </p:nvSpPr>
        <p:spPr bwMode="auto">
          <a:xfrm>
            <a:off x="4572000" y="2362200"/>
            <a:ext cx="3581400" cy="3648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pPr lvl="1"/>
            <a:r>
              <a:rPr lang="en-US" sz="1800" kern="0" baseline="0" dirty="0"/>
              <a:t>Balance due	</a:t>
            </a:r>
          </a:p>
          <a:p>
            <a:pPr lvl="1"/>
            <a:r>
              <a:rPr lang="en-US" sz="1800" kern="0" baseline="0" dirty="0"/>
              <a:t>Amount paid	</a:t>
            </a:r>
          </a:p>
          <a:p>
            <a:pPr lvl="1"/>
            <a:r>
              <a:rPr lang="en-US" sz="1800" kern="0" baseline="0" dirty="0"/>
              <a:t>Balance per G/L	</a:t>
            </a:r>
          </a:p>
          <a:p>
            <a:pPr lvl="1"/>
            <a:r>
              <a:rPr lang="en-US" sz="1800" kern="0" baseline="0" dirty="0"/>
              <a:t>G/L account	</a:t>
            </a:r>
          </a:p>
          <a:p>
            <a:pPr lvl="1"/>
            <a:r>
              <a:rPr lang="en-US" sz="1800" kern="0" baseline="0" dirty="0"/>
              <a:t>Date due		</a:t>
            </a:r>
          </a:p>
          <a:p>
            <a:pPr lvl="1"/>
            <a:r>
              <a:rPr lang="en-US" sz="1800" kern="0" baseline="0" dirty="0"/>
              <a:t>Date paid</a:t>
            </a:r>
          </a:p>
        </p:txBody>
      </p:sp>
    </p:spTree>
    <p:extLst>
      <p:ext uri="{BB962C8B-B14F-4D97-AF65-F5344CB8AC3E}">
        <p14:creationId xmlns:p14="http://schemas.microsoft.com/office/powerpoint/2010/main" val="9375777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Floor Planning</a:t>
            </a:r>
          </a:p>
        </p:txBody>
      </p:sp>
      <p:sp>
        <p:nvSpPr>
          <p:cNvPr id="2" name="Content Placeholder 1"/>
          <p:cNvSpPr>
            <a:spLocks noGrp="1"/>
          </p:cNvSpPr>
          <p:nvPr>
            <p:ph idx="1"/>
          </p:nvPr>
        </p:nvSpPr>
        <p:spPr>
          <a:xfrm>
            <a:off x="381000" y="1371600"/>
            <a:ext cx="7620000" cy="4495800"/>
          </a:xfrm>
        </p:spPr>
        <p:txBody>
          <a:bodyPr/>
          <a:lstStyle/>
          <a:p>
            <a:r>
              <a:rPr lang="en-US" sz="1800" dirty="0"/>
              <a:t>Monthly floor plan accounts reconciled to lender statements each month.	</a:t>
            </a:r>
          </a:p>
          <a:p>
            <a:r>
              <a:rPr lang="en-US" sz="1800" dirty="0"/>
              <a:t>Documentation of floor plan reconciliation protocols.</a:t>
            </a:r>
          </a:p>
        </p:txBody>
      </p:sp>
    </p:spTree>
    <p:extLst>
      <p:ext uri="{BB962C8B-B14F-4D97-AF65-F5344CB8AC3E}">
        <p14:creationId xmlns:p14="http://schemas.microsoft.com/office/powerpoint/2010/main" val="31452113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Insurance</a:t>
            </a:r>
          </a:p>
        </p:txBody>
      </p:sp>
      <p:sp>
        <p:nvSpPr>
          <p:cNvPr id="7" name="Content Placeholder 2"/>
          <p:cNvSpPr>
            <a:spLocks noGrp="1"/>
          </p:cNvSpPr>
          <p:nvPr>
            <p:ph sz="half" idx="1"/>
          </p:nvPr>
        </p:nvSpPr>
        <p:spPr>
          <a:xfrm>
            <a:off x="685800" y="1447800"/>
            <a:ext cx="3886200" cy="4351338"/>
          </a:xfrm>
        </p:spPr>
        <p:txBody>
          <a:bodyPr/>
          <a:lstStyle/>
          <a:p>
            <a:r>
              <a:rPr lang="en-US" sz="1400" dirty="0"/>
              <a:t>Employee theft and breach of privacy	</a:t>
            </a:r>
          </a:p>
          <a:p>
            <a:r>
              <a:rPr lang="en-US" sz="1400" dirty="0"/>
              <a:t>Theft of electronic data - cyber risk/fraud theft</a:t>
            </a:r>
          </a:p>
          <a:p>
            <a:r>
              <a:rPr lang="en-US" sz="1400" dirty="0"/>
              <a:t>Flood insurance 		</a:t>
            </a:r>
          </a:p>
          <a:p>
            <a:r>
              <a:rPr lang="en-US" sz="1400" dirty="0"/>
              <a:t>Earthquake 		</a:t>
            </a:r>
          </a:p>
          <a:p>
            <a:r>
              <a:rPr lang="en-US" sz="1400" dirty="0"/>
              <a:t>Business income 	</a:t>
            </a:r>
          </a:p>
          <a:p>
            <a:r>
              <a:rPr lang="en-US" sz="1400" dirty="0"/>
              <a:t>Theft and disappearance - such as vehicles 	</a:t>
            </a:r>
          </a:p>
          <a:p>
            <a:r>
              <a:rPr lang="en-US" sz="1400" dirty="0"/>
              <a:t>Robbery and safe burglary 	</a:t>
            </a:r>
          </a:p>
          <a:p>
            <a:r>
              <a:rPr lang="en-US" sz="1400" dirty="0"/>
              <a:t>Defense cost insurance 	</a:t>
            </a:r>
          </a:p>
          <a:p>
            <a:r>
              <a:rPr lang="en-US" sz="1400" dirty="0"/>
              <a:t>Employment practices liability - HR liability issues 	</a:t>
            </a:r>
          </a:p>
          <a:p>
            <a:r>
              <a:rPr lang="en-US" sz="1400" dirty="0"/>
              <a:t>Discrimination 		</a:t>
            </a:r>
          </a:p>
          <a:p>
            <a:r>
              <a:rPr lang="en-US" sz="1400" dirty="0"/>
              <a:t>Computer fraud 	</a:t>
            </a:r>
          </a:p>
          <a:p>
            <a:endParaRPr lang="en-US" sz="1400" dirty="0"/>
          </a:p>
        </p:txBody>
      </p:sp>
      <p:sp>
        <p:nvSpPr>
          <p:cNvPr id="8" name="Content Placeholder 3"/>
          <p:cNvSpPr txBox="1">
            <a:spLocks/>
          </p:cNvSpPr>
          <p:nvPr/>
        </p:nvSpPr>
        <p:spPr>
          <a:xfrm>
            <a:off x="4686300" y="1447800"/>
            <a:ext cx="3886200" cy="4351338"/>
          </a:xfrm>
          <a:prstGeom prst="rect">
            <a:avLst/>
          </a:prstGeom>
        </p:spPr>
        <p:txBody>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r>
              <a:rPr lang="en-US" sz="1400" kern="0" baseline="0" dirty="0"/>
              <a:t>Personal property - both insured and others 	</a:t>
            </a:r>
          </a:p>
          <a:p>
            <a:r>
              <a:rPr lang="en-US" sz="1400" kern="0" baseline="0" dirty="0"/>
              <a:t>Building &amp; replacement, equipment losses from property damage </a:t>
            </a:r>
          </a:p>
          <a:p>
            <a:r>
              <a:rPr lang="en-US" sz="1400" kern="0" baseline="0" dirty="0"/>
              <a:t>Business income			</a:t>
            </a:r>
          </a:p>
          <a:p>
            <a:r>
              <a:rPr lang="en-US" sz="1400" kern="0" baseline="0" dirty="0"/>
              <a:t>Utility interruption 	</a:t>
            </a:r>
          </a:p>
          <a:p>
            <a:r>
              <a:rPr lang="en-US" sz="1400" kern="0" baseline="0" dirty="0"/>
              <a:t>Perishable goods </a:t>
            </a:r>
          </a:p>
          <a:p>
            <a:r>
              <a:rPr lang="en-US" sz="1400" kern="0" baseline="0" dirty="0"/>
              <a:t>Data or media 	</a:t>
            </a:r>
          </a:p>
          <a:p>
            <a:r>
              <a:rPr lang="en-US" sz="1400" kern="0" baseline="0" dirty="0"/>
              <a:t>Demolition</a:t>
            </a:r>
          </a:p>
          <a:p>
            <a:r>
              <a:rPr lang="en-US" sz="1400" kern="0" baseline="0" dirty="0"/>
              <a:t>Hazardous substances </a:t>
            </a:r>
          </a:p>
          <a:p>
            <a:r>
              <a:rPr lang="en-US" sz="1400" kern="0" baseline="0" dirty="0"/>
              <a:t>Forgery and alteration </a:t>
            </a:r>
          </a:p>
          <a:p>
            <a:pPr marL="91440"/>
            <a:r>
              <a:rPr lang="en-US" sz="1400" kern="0" baseline="0" dirty="0"/>
              <a:t>Garage keepers liability </a:t>
            </a:r>
          </a:p>
          <a:p>
            <a:pPr marL="91440"/>
            <a:r>
              <a:rPr lang="en-US" sz="1400" kern="0" baseline="0" dirty="0"/>
              <a:t>Errors and omissions (E&amp;O)</a:t>
            </a:r>
            <a:endParaRPr lang="en-US" kern="0" baseline="0" dirty="0"/>
          </a:p>
        </p:txBody>
      </p:sp>
    </p:spTree>
    <p:extLst>
      <p:ext uri="{BB962C8B-B14F-4D97-AF65-F5344CB8AC3E}">
        <p14:creationId xmlns:p14="http://schemas.microsoft.com/office/powerpoint/2010/main" val="5129120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Insurance</a:t>
            </a:r>
          </a:p>
        </p:txBody>
      </p:sp>
      <p:sp>
        <p:nvSpPr>
          <p:cNvPr id="3" name="Content Placeholder 2"/>
          <p:cNvSpPr>
            <a:spLocks noGrp="1"/>
          </p:cNvSpPr>
          <p:nvPr>
            <p:ph idx="1"/>
          </p:nvPr>
        </p:nvSpPr>
        <p:spPr/>
        <p:txBody>
          <a:bodyPr/>
          <a:lstStyle/>
          <a:p>
            <a:r>
              <a:rPr lang="en-US" sz="1800" dirty="0"/>
              <a:t>Periodic audit/update with agent</a:t>
            </a:r>
          </a:p>
          <a:p>
            <a:r>
              <a:rPr lang="en-US" sz="1800" dirty="0"/>
              <a:t>Affordable Care Act compliance</a:t>
            </a:r>
          </a:p>
          <a:p>
            <a:r>
              <a:rPr lang="en-US" sz="1800" dirty="0"/>
              <a:t>Coverage adequacy</a:t>
            </a:r>
          </a:p>
          <a:p>
            <a:r>
              <a:rPr lang="en-US" sz="1800" dirty="0"/>
              <a:t>Coverage for consumer disputes: defense and liability coverage</a:t>
            </a:r>
          </a:p>
          <a:p>
            <a:r>
              <a:rPr lang="en-US" sz="1800" dirty="0"/>
              <a:t>Business interruption</a:t>
            </a:r>
          </a:p>
          <a:p>
            <a:r>
              <a:rPr lang="en-US" sz="1800" dirty="0"/>
              <a:t>Errors and omissions</a:t>
            </a:r>
          </a:p>
          <a:p>
            <a:r>
              <a:rPr lang="en-US" sz="1800" dirty="0"/>
              <a:t>Environmental</a:t>
            </a:r>
          </a:p>
          <a:p>
            <a:r>
              <a:rPr lang="en-US" sz="1800" dirty="0"/>
              <a:t>Standard omnibus coverage</a:t>
            </a:r>
          </a:p>
          <a:p>
            <a:r>
              <a:rPr lang="en-US" sz="1800" dirty="0"/>
              <a:t>Timely notice for a claim or potential claim to insurer for coverage.</a:t>
            </a:r>
          </a:p>
          <a:p>
            <a:r>
              <a:rPr lang="en-US" sz="1800" dirty="0"/>
              <a:t>Records of COBRA compliance when employees leave employment.</a:t>
            </a:r>
          </a:p>
          <a:p>
            <a:endParaRPr lang="en-US" dirty="0"/>
          </a:p>
        </p:txBody>
      </p:sp>
    </p:spTree>
    <p:extLst>
      <p:ext uri="{BB962C8B-B14F-4D97-AF65-F5344CB8AC3E}">
        <p14:creationId xmlns:p14="http://schemas.microsoft.com/office/powerpoint/2010/main" val="27528600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Personnel – Recruiting and Hiring</a:t>
            </a:r>
          </a:p>
        </p:txBody>
      </p:sp>
      <p:sp>
        <p:nvSpPr>
          <p:cNvPr id="7" name="Content Placeholder 2"/>
          <p:cNvSpPr>
            <a:spLocks noGrp="1"/>
          </p:cNvSpPr>
          <p:nvPr>
            <p:ph sz="half" idx="1"/>
          </p:nvPr>
        </p:nvSpPr>
        <p:spPr>
          <a:xfrm>
            <a:off x="685800" y="1447800"/>
            <a:ext cx="3886200" cy="4351338"/>
          </a:xfrm>
        </p:spPr>
        <p:txBody>
          <a:bodyPr/>
          <a:lstStyle/>
          <a:p>
            <a:r>
              <a:rPr lang="en-US" sz="1800" dirty="0"/>
              <a:t>Employee application forms</a:t>
            </a:r>
          </a:p>
          <a:p>
            <a:r>
              <a:rPr lang="en-US" sz="1800" dirty="0"/>
              <a:t>Interviewers 	</a:t>
            </a:r>
          </a:p>
          <a:p>
            <a:r>
              <a:rPr lang="en-US" sz="1800" dirty="0"/>
              <a:t>Interview record</a:t>
            </a:r>
          </a:p>
          <a:p>
            <a:r>
              <a:rPr lang="en-US" sz="1800" dirty="0"/>
              <a:t>Background checks</a:t>
            </a:r>
          </a:p>
          <a:p>
            <a:r>
              <a:rPr lang="en-US" sz="1800" dirty="0"/>
              <a:t>Drug testing</a:t>
            </a:r>
          </a:p>
          <a:p>
            <a:r>
              <a:rPr lang="en-US" sz="1800" dirty="0"/>
              <a:t>Written tests</a:t>
            </a:r>
          </a:p>
          <a:p>
            <a:r>
              <a:rPr lang="en-US" sz="1800" dirty="0"/>
              <a:t>Credit references</a:t>
            </a:r>
          </a:p>
          <a:p>
            <a:r>
              <a:rPr lang="en-US" sz="1800" dirty="0"/>
              <a:t>Pre-employment physicals</a:t>
            </a:r>
          </a:p>
          <a:p>
            <a:r>
              <a:rPr lang="en-US" sz="1800" dirty="0"/>
              <a:t>I-9 information</a:t>
            </a:r>
          </a:p>
        </p:txBody>
      </p:sp>
      <p:sp>
        <p:nvSpPr>
          <p:cNvPr id="8" name="Content Placeholder 3"/>
          <p:cNvSpPr txBox="1">
            <a:spLocks/>
          </p:cNvSpPr>
          <p:nvPr/>
        </p:nvSpPr>
        <p:spPr>
          <a:xfrm>
            <a:off x="4686300" y="1447800"/>
            <a:ext cx="3886200" cy="4351338"/>
          </a:xfrm>
          <a:prstGeom prst="rect">
            <a:avLst/>
          </a:prstGeom>
        </p:spPr>
        <p:txBody>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r>
              <a:rPr lang="en-US" sz="1800" kern="0" baseline="0" dirty="0"/>
              <a:t>Employee documentation  and hiring package		</a:t>
            </a:r>
          </a:p>
          <a:p>
            <a:r>
              <a:rPr lang="en-US" sz="1800" kern="0" baseline="0" dirty="0"/>
              <a:t>Applicant's social security information with address history</a:t>
            </a:r>
          </a:p>
          <a:p>
            <a:r>
              <a:rPr lang="en-US" sz="1800" kern="0" baseline="0" dirty="0"/>
              <a:t>State and federal reporting requirements for new hires?</a:t>
            </a:r>
          </a:p>
          <a:p>
            <a:r>
              <a:rPr lang="en-US" sz="1800" kern="0" baseline="0" dirty="0"/>
              <a:t>Discrimination/harassment policy </a:t>
            </a:r>
          </a:p>
        </p:txBody>
      </p:sp>
    </p:spTree>
    <p:extLst>
      <p:ext uri="{BB962C8B-B14F-4D97-AF65-F5344CB8AC3E}">
        <p14:creationId xmlns:p14="http://schemas.microsoft.com/office/powerpoint/2010/main" val="27426288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Personnel – Discrimination and Harassment</a:t>
            </a:r>
          </a:p>
        </p:txBody>
      </p:sp>
      <p:sp>
        <p:nvSpPr>
          <p:cNvPr id="7" name="Content Placeholder 2"/>
          <p:cNvSpPr>
            <a:spLocks noGrp="1"/>
          </p:cNvSpPr>
          <p:nvPr>
            <p:ph sz="half" idx="1"/>
          </p:nvPr>
        </p:nvSpPr>
        <p:spPr>
          <a:xfrm>
            <a:off x="609600" y="1123604"/>
            <a:ext cx="8153400" cy="4351338"/>
          </a:xfrm>
        </p:spPr>
        <p:txBody>
          <a:bodyPr/>
          <a:lstStyle/>
          <a:p>
            <a:r>
              <a:rPr lang="en-US" sz="1800" dirty="0"/>
              <a:t>Written Equal Employment Opportunity (EEO) policy</a:t>
            </a:r>
          </a:p>
          <a:p>
            <a:r>
              <a:rPr lang="en-US" sz="1800" dirty="0"/>
              <a:t>Applicant flow log maintained that tracks each applicant by name, race, sex, apparent handicap and date of application</a:t>
            </a:r>
          </a:p>
          <a:p>
            <a:r>
              <a:rPr lang="en-US" sz="1800" dirty="0"/>
              <a:t>Written "no harassment" policy</a:t>
            </a:r>
          </a:p>
          <a:p>
            <a:r>
              <a:rPr lang="en-US" sz="1800" dirty="0"/>
              <a:t>Employees sign the policy				</a:t>
            </a:r>
          </a:p>
          <a:p>
            <a:r>
              <a:rPr lang="en-US" sz="1800" dirty="0"/>
              <a:t>No harassment training </a:t>
            </a:r>
          </a:p>
          <a:p>
            <a:r>
              <a:rPr lang="en-US" sz="1800" dirty="0"/>
              <a:t>Established procedure for investigation of complaints of harassment </a:t>
            </a:r>
          </a:p>
          <a:p>
            <a:r>
              <a:rPr lang="en-US" sz="1800" dirty="0"/>
              <a:t>Written “non-retaliation” policy and management training</a:t>
            </a:r>
          </a:p>
          <a:p>
            <a:r>
              <a:rPr lang="en-US" sz="1800" dirty="0"/>
              <a:t>Written “confidentiality” policy</a:t>
            </a:r>
          </a:p>
          <a:p>
            <a:r>
              <a:rPr lang="en-US" sz="1800" dirty="0"/>
              <a:t>Pregnancy leave policy</a:t>
            </a:r>
          </a:p>
          <a:p>
            <a:r>
              <a:rPr lang="en-US" sz="1800" dirty="0"/>
              <a:t>Family medical leave act notices</a:t>
            </a:r>
          </a:p>
          <a:p>
            <a:r>
              <a:rPr lang="en-US" sz="1800" dirty="0"/>
              <a:t>Dealer accessibility of disabled applicants and customers</a:t>
            </a:r>
          </a:p>
        </p:txBody>
      </p:sp>
    </p:spTree>
    <p:extLst>
      <p:ext uri="{BB962C8B-B14F-4D97-AF65-F5344CB8AC3E}">
        <p14:creationId xmlns:p14="http://schemas.microsoft.com/office/powerpoint/2010/main" val="29801944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525461"/>
            <a:ext cx="8686800" cy="533401"/>
          </a:xfrm>
        </p:spPr>
        <p:txBody>
          <a:bodyPr/>
          <a:lstStyle/>
          <a:p>
            <a:pPr algn="l"/>
            <a:r>
              <a:rPr lang="en-US" altLang="en-US" dirty="0">
                <a:solidFill>
                  <a:srgbClr val="00B0F0"/>
                </a:solidFill>
              </a:rPr>
              <a:t>Personnel – Human Resource Policies</a:t>
            </a:r>
          </a:p>
        </p:txBody>
      </p:sp>
      <p:sp>
        <p:nvSpPr>
          <p:cNvPr id="5" name="Content Placeholder 2"/>
          <p:cNvSpPr>
            <a:spLocks noGrp="1"/>
          </p:cNvSpPr>
          <p:nvPr>
            <p:ph sz="half" idx="1"/>
          </p:nvPr>
        </p:nvSpPr>
        <p:spPr>
          <a:xfrm>
            <a:off x="487680" y="1447800"/>
            <a:ext cx="3886200" cy="4495800"/>
          </a:xfrm>
        </p:spPr>
        <p:txBody>
          <a:bodyPr/>
          <a:lstStyle/>
          <a:p>
            <a:pPr lvl="1">
              <a:buFont typeface="Arial" panose="020B0604020202020204" pitchFamily="34" charset="0"/>
              <a:buChar char="•"/>
            </a:pPr>
            <a:r>
              <a:rPr lang="en-US" sz="1400" dirty="0"/>
              <a:t>Attendance</a:t>
            </a:r>
          </a:p>
          <a:p>
            <a:pPr lvl="1">
              <a:buFont typeface="Arial" panose="020B0604020202020204" pitchFamily="34" charset="0"/>
              <a:buChar char="•"/>
            </a:pPr>
            <a:r>
              <a:rPr lang="en-US" sz="1400" dirty="0"/>
              <a:t>Job posting</a:t>
            </a:r>
          </a:p>
          <a:p>
            <a:pPr lvl="1">
              <a:buFont typeface="Arial" panose="020B0604020202020204" pitchFamily="34" charset="0"/>
              <a:buChar char="•"/>
            </a:pPr>
            <a:r>
              <a:rPr lang="en-US" sz="1400" dirty="0"/>
              <a:t>Leave of absence</a:t>
            </a:r>
          </a:p>
          <a:p>
            <a:pPr lvl="1">
              <a:buFont typeface="Arial" panose="020B0604020202020204" pitchFamily="34" charset="0"/>
              <a:buChar char="•"/>
            </a:pPr>
            <a:r>
              <a:rPr lang="en-US" sz="1400" dirty="0"/>
              <a:t>Smoking</a:t>
            </a:r>
          </a:p>
          <a:p>
            <a:pPr lvl="1">
              <a:buFont typeface="Arial" panose="020B0604020202020204" pitchFamily="34" charset="0"/>
              <a:buChar char="•"/>
            </a:pPr>
            <a:r>
              <a:rPr lang="en-US" sz="1400" dirty="0"/>
              <a:t>Job references	</a:t>
            </a:r>
          </a:p>
          <a:p>
            <a:pPr lvl="1">
              <a:buFont typeface="Arial" panose="020B0604020202020204" pitchFamily="34" charset="0"/>
              <a:buChar char="•"/>
            </a:pPr>
            <a:r>
              <a:rPr lang="en-US" sz="1400" dirty="0"/>
              <a:t>Workplace violence</a:t>
            </a:r>
          </a:p>
          <a:p>
            <a:pPr lvl="1">
              <a:buFont typeface="Arial" panose="020B0604020202020204" pitchFamily="34" charset="0"/>
              <a:buChar char="•"/>
            </a:pPr>
            <a:r>
              <a:rPr lang="en-US" sz="1400" dirty="0"/>
              <a:t>Safety</a:t>
            </a:r>
          </a:p>
          <a:p>
            <a:pPr lvl="1">
              <a:buFont typeface="Arial" panose="020B0604020202020204" pitchFamily="34" charset="0"/>
              <a:buChar char="•"/>
            </a:pPr>
            <a:r>
              <a:rPr lang="en-US" sz="1400" dirty="0"/>
              <a:t>Dispute resolution - arbitration</a:t>
            </a:r>
          </a:p>
          <a:p>
            <a:pPr lvl="1">
              <a:buFont typeface="Arial" panose="020B0604020202020204" pitchFamily="34" charset="0"/>
              <a:buChar char="•"/>
            </a:pPr>
            <a:r>
              <a:rPr lang="en-US" sz="1400" dirty="0"/>
              <a:t>Personal computer/e-mail use</a:t>
            </a:r>
          </a:p>
          <a:p>
            <a:pPr lvl="1">
              <a:buFont typeface="Arial" panose="020B0604020202020204" pitchFamily="34" charset="0"/>
              <a:buChar char="•"/>
            </a:pPr>
            <a:r>
              <a:rPr lang="en-US" sz="1400" dirty="0"/>
              <a:t>Severance pay</a:t>
            </a:r>
          </a:p>
          <a:p>
            <a:pPr lvl="1">
              <a:buFont typeface="Arial" panose="020B0604020202020204" pitchFamily="34" charset="0"/>
              <a:buChar char="•"/>
            </a:pPr>
            <a:r>
              <a:rPr lang="en-US" sz="1400" dirty="0"/>
              <a:t>Employment verification</a:t>
            </a:r>
          </a:p>
          <a:p>
            <a:pPr lvl="1">
              <a:buFont typeface="Arial" panose="020B0604020202020204" pitchFamily="34" charset="0"/>
              <a:buChar char="•"/>
            </a:pPr>
            <a:r>
              <a:rPr lang="en-US" sz="1400" dirty="0"/>
              <a:t>Conflict of interest</a:t>
            </a:r>
          </a:p>
          <a:p>
            <a:pPr lvl="1">
              <a:buFont typeface="Arial" panose="020B0604020202020204" pitchFamily="34" charset="0"/>
              <a:buChar char="•"/>
            </a:pPr>
            <a:r>
              <a:rPr lang="en-US" sz="1400" dirty="0"/>
              <a:t>Internet usage policy</a:t>
            </a:r>
          </a:p>
          <a:p>
            <a:pPr lvl="1">
              <a:buFont typeface="Arial" panose="020B0604020202020204" pitchFamily="34" charset="0"/>
              <a:buChar char="•"/>
            </a:pPr>
            <a:r>
              <a:rPr lang="en-US" sz="1400" dirty="0"/>
              <a:t>Employee handbook</a:t>
            </a:r>
          </a:p>
          <a:p>
            <a:pPr>
              <a:buFont typeface="Arial" panose="020B0604020202020204" pitchFamily="34" charset="0"/>
              <a:buChar char="•"/>
            </a:pPr>
            <a:endParaRPr lang="en-US" dirty="0"/>
          </a:p>
        </p:txBody>
      </p:sp>
      <p:sp>
        <p:nvSpPr>
          <p:cNvPr id="6" name="Content Placeholder 3"/>
          <p:cNvSpPr txBox="1">
            <a:spLocks/>
          </p:cNvSpPr>
          <p:nvPr/>
        </p:nvSpPr>
        <p:spPr>
          <a:xfrm>
            <a:off x="4373880" y="1447800"/>
            <a:ext cx="3886200" cy="4351338"/>
          </a:xfrm>
          <a:prstGeom prst="rect">
            <a:avLst/>
          </a:prstGeom>
        </p:spPr>
        <p:txBody>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pPr>
              <a:buFont typeface="Arial" panose="020B0604020202020204" pitchFamily="34" charset="0"/>
              <a:buChar char="•"/>
            </a:pPr>
            <a:r>
              <a:rPr lang="en-US" sz="1400" kern="0" baseline="0" dirty="0"/>
              <a:t>Supervisor's handbook</a:t>
            </a:r>
          </a:p>
          <a:p>
            <a:pPr>
              <a:buFont typeface="Arial" panose="020B0604020202020204" pitchFamily="34" charset="0"/>
              <a:buChar char="•"/>
            </a:pPr>
            <a:r>
              <a:rPr lang="en-US" sz="1400" kern="0" baseline="0" dirty="0"/>
              <a:t>Federally required posters </a:t>
            </a:r>
          </a:p>
          <a:p>
            <a:pPr>
              <a:buFont typeface="Arial" panose="020B0604020202020204" pitchFamily="34" charset="0"/>
              <a:buChar char="•"/>
            </a:pPr>
            <a:r>
              <a:rPr lang="en-US" sz="1400" kern="0" baseline="0" dirty="0"/>
              <a:t>Drug testing</a:t>
            </a:r>
          </a:p>
          <a:p>
            <a:pPr>
              <a:buFont typeface="Arial" panose="020B0604020202020204" pitchFamily="34" charset="0"/>
              <a:buChar char="•"/>
            </a:pPr>
            <a:r>
              <a:rPr lang="en-US" sz="1400" kern="0" baseline="0" dirty="0"/>
              <a:t>Alcohol and drug rehabilitation program </a:t>
            </a:r>
          </a:p>
          <a:p>
            <a:pPr>
              <a:buFont typeface="Arial" panose="020B0604020202020204" pitchFamily="34" charset="0"/>
              <a:buChar char="•"/>
            </a:pPr>
            <a:r>
              <a:rPr lang="en-US" sz="1400" kern="0" baseline="0" dirty="0"/>
              <a:t>Grievance procedure</a:t>
            </a:r>
          </a:p>
          <a:p>
            <a:pPr>
              <a:buFont typeface="Arial" panose="020B0604020202020204" pitchFamily="34" charset="0"/>
              <a:buChar char="•"/>
            </a:pPr>
            <a:r>
              <a:rPr lang="en-US" sz="1400" kern="0" baseline="0" dirty="0"/>
              <a:t>Maintaining personnel files</a:t>
            </a:r>
          </a:p>
          <a:p>
            <a:pPr>
              <a:buFont typeface="Arial" panose="020B0604020202020204" pitchFamily="34" charset="0"/>
              <a:buChar char="•"/>
            </a:pPr>
            <a:r>
              <a:rPr lang="en-US" sz="1400" kern="0" baseline="0" dirty="0"/>
              <a:t>Employment of relatives?</a:t>
            </a:r>
          </a:p>
          <a:p>
            <a:pPr>
              <a:buFont typeface="Arial" panose="020B0604020202020204" pitchFamily="34" charset="0"/>
              <a:buChar char="•"/>
            </a:pPr>
            <a:r>
              <a:rPr lang="en-US" sz="1400" kern="0" baseline="0" dirty="0"/>
              <a:t>Fraternization (dating) between employees</a:t>
            </a:r>
          </a:p>
          <a:p>
            <a:pPr>
              <a:buFont typeface="Arial" panose="020B0604020202020204" pitchFamily="34" charset="0"/>
              <a:buChar char="•"/>
            </a:pPr>
            <a:r>
              <a:rPr lang="en-US" sz="1400" kern="0" baseline="0" dirty="0"/>
              <a:t>Confidentiality and/or non-compete agreements	</a:t>
            </a:r>
          </a:p>
          <a:p>
            <a:pPr>
              <a:buFont typeface="Arial" panose="020B0604020202020204" pitchFamily="34" charset="0"/>
              <a:buChar char="•"/>
            </a:pPr>
            <a:r>
              <a:rPr lang="en-US" sz="1400" kern="0" baseline="0" dirty="0"/>
              <a:t>Written job descriptions</a:t>
            </a:r>
          </a:p>
          <a:p>
            <a:pPr>
              <a:buFont typeface="Arial" panose="020B0604020202020204" pitchFamily="34" charset="0"/>
              <a:buChar char="•"/>
            </a:pPr>
            <a:r>
              <a:rPr lang="en-US" sz="1400" kern="0" baseline="0" dirty="0"/>
              <a:t>Policies regarding poor driving records </a:t>
            </a:r>
          </a:p>
          <a:p>
            <a:pPr>
              <a:buFont typeface="Arial" panose="020B0604020202020204" pitchFamily="34" charset="0"/>
              <a:buChar char="•"/>
            </a:pPr>
            <a:r>
              <a:rPr lang="en-US" sz="1400" kern="0" baseline="0" dirty="0"/>
              <a:t>Summary plan descriptions for medical/pension benefit plans?</a:t>
            </a:r>
          </a:p>
          <a:p>
            <a:endParaRPr lang="en-US" sz="1050" kern="0" baseline="0" dirty="0"/>
          </a:p>
        </p:txBody>
      </p:sp>
      <p:sp>
        <p:nvSpPr>
          <p:cNvPr id="8" name="Content Placeholder 2"/>
          <p:cNvSpPr txBox="1">
            <a:spLocks/>
          </p:cNvSpPr>
          <p:nvPr/>
        </p:nvSpPr>
        <p:spPr bwMode="auto">
          <a:xfrm>
            <a:off x="533400" y="1066800"/>
            <a:ext cx="3886200"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50000"/>
              </a:spcBef>
              <a:spcAft>
                <a:spcPct val="0"/>
              </a:spcAft>
              <a:buChar char="•"/>
              <a:defRPr sz="2000">
                <a:solidFill>
                  <a:schemeClr val="tx1"/>
                </a:solidFill>
                <a:latin typeface="+mn-lt"/>
                <a:ea typeface="+mn-ea"/>
                <a:cs typeface="ＭＳ Ｐゴシック" charset="0"/>
              </a:defRPr>
            </a:lvl1pPr>
            <a:lvl2pPr marL="742950" indent="-285750" algn="l" rtl="0" eaLnBrk="0" fontAlgn="base" hangingPunct="0">
              <a:spcBef>
                <a:spcPct val="50000"/>
              </a:spcBef>
              <a:spcAft>
                <a:spcPct val="0"/>
              </a:spcAft>
              <a:buChar char="–"/>
              <a:defRPr>
                <a:solidFill>
                  <a:schemeClr val="tx1"/>
                </a:solidFill>
                <a:latin typeface="+mn-lt"/>
                <a:ea typeface="+mn-ea"/>
              </a:defRPr>
            </a:lvl2pPr>
            <a:lvl3pPr marL="1143000" indent="-228600" algn="l" rtl="0" eaLnBrk="0" fontAlgn="base" hangingPunct="0">
              <a:spcBef>
                <a:spcPct val="50000"/>
              </a:spcBef>
              <a:spcAft>
                <a:spcPct val="0"/>
              </a:spcAft>
              <a:buChar char="•"/>
              <a:defRPr sz="1600">
                <a:solidFill>
                  <a:schemeClr val="tx1"/>
                </a:solidFill>
                <a:latin typeface="+mn-lt"/>
                <a:ea typeface="+mn-ea"/>
              </a:defRPr>
            </a:lvl3pPr>
            <a:lvl4pPr marL="1600200" indent="-228600" algn="l" rtl="0" eaLnBrk="0" fontAlgn="base" hangingPunct="0">
              <a:spcBef>
                <a:spcPct val="50000"/>
              </a:spcBef>
              <a:spcAft>
                <a:spcPct val="0"/>
              </a:spcAft>
              <a:buChar char="–"/>
              <a:defRPr sz="1600">
                <a:solidFill>
                  <a:schemeClr val="tx1"/>
                </a:solidFill>
                <a:latin typeface="+mn-lt"/>
                <a:ea typeface="+mn-ea"/>
              </a:defRPr>
            </a:lvl4pPr>
            <a:lvl5pPr marL="2057400" indent="-228600" algn="l" rtl="0" eaLnBrk="0" fontAlgn="base" hangingPunct="0">
              <a:spcBef>
                <a:spcPct val="50000"/>
              </a:spcBef>
              <a:spcAft>
                <a:spcPct val="0"/>
              </a:spcAft>
              <a:buChar char="»"/>
              <a:defRPr sz="1600">
                <a:solidFill>
                  <a:schemeClr val="tx1"/>
                </a:solidFill>
                <a:latin typeface="+mn-lt"/>
                <a:ea typeface="+mn-ea"/>
              </a:defRPr>
            </a:lvl5pPr>
            <a:lvl6pPr marL="2514600" indent="-228600" algn="l" rtl="0" fontAlgn="base">
              <a:spcBef>
                <a:spcPct val="50000"/>
              </a:spcBef>
              <a:spcAft>
                <a:spcPct val="0"/>
              </a:spcAft>
              <a:buChar char="»"/>
              <a:defRPr sz="1600">
                <a:solidFill>
                  <a:schemeClr val="tx1"/>
                </a:solidFill>
                <a:latin typeface="+mn-lt"/>
                <a:ea typeface="+mn-ea"/>
              </a:defRPr>
            </a:lvl6pPr>
            <a:lvl7pPr marL="2971800" indent="-228600" algn="l" rtl="0" fontAlgn="base">
              <a:spcBef>
                <a:spcPct val="50000"/>
              </a:spcBef>
              <a:spcAft>
                <a:spcPct val="0"/>
              </a:spcAft>
              <a:buChar char="»"/>
              <a:defRPr sz="1600">
                <a:solidFill>
                  <a:schemeClr val="tx1"/>
                </a:solidFill>
                <a:latin typeface="+mn-lt"/>
                <a:ea typeface="+mn-ea"/>
              </a:defRPr>
            </a:lvl7pPr>
            <a:lvl8pPr marL="3429000" indent="-228600" algn="l" rtl="0" fontAlgn="base">
              <a:spcBef>
                <a:spcPct val="50000"/>
              </a:spcBef>
              <a:spcAft>
                <a:spcPct val="0"/>
              </a:spcAft>
              <a:buChar char="»"/>
              <a:defRPr sz="1600">
                <a:solidFill>
                  <a:schemeClr val="tx1"/>
                </a:solidFill>
                <a:latin typeface="+mn-lt"/>
                <a:ea typeface="+mn-ea"/>
              </a:defRPr>
            </a:lvl8pPr>
            <a:lvl9pPr marL="3886200" indent="-228600" algn="l" rtl="0" fontAlgn="base">
              <a:spcBef>
                <a:spcPct val="50000"/>
              </a:spcBef>
              <a:spcAft>
                <a:spcPct val="0"/>
              </a:spcAft>
              <a:buChar char="»"/>
              <a:defRPr sz="1600">
                <a:solidFill>
                  <a:schemeClr val="tx1"/>
                </a:solidFill>
                <a:latin typeface="+mn-lt"/>
                <a:ea typeface="+mn-ea"/>
              </a:defRPr>
            </a:lvl9pPr>
          </a:lstStyle>
          <a:p>
            <a:pPr marL="0" indent="0">
              <a:buNone/>
            </a:pPr>
            <a:r>
              <a:rPr lang="en-US" sz="1800" kern="0" baseline="0" dirty="0"/>
              <a:t>Written Policies</a:t>
            </a:r>
          </a:p>
        </p:txBody>
      </p:sp>
    </p:spTree>
    <p:extLst>
      <p:ext uri="{BB962C8B-B14F-4D97-AF65-F5344CB8AC3E}">
        <p14:creationId xmlns:p14="http://schemas.microsoft.com/office/powerpoint/2010/main" val="6280319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r>
              <a:rPr lang="en-US" altLang="en-US" dirty="0">
                <a:solidFill>
                  <a:srgbClr val="00B0F0"/>
                </a:solidFill>
              </a:rPr>
              <a:t>Personnel – Discipline and Termination Practices</a:t>
            </a:r>
          </a:p>
        </p:txBody>
      </p:sp>
      <p:sp>
        <p:nvSpPr>
          <p:cNvPr id="7" name="Content Placeholder 2"/>
          <p:cNvSpPr>
            <a:spLocks noGrp="1"/>
          </p:cNvSpPr>
          <p:nvPr>
            <p:ph sz="half" idx="1"/>
          </p:nvPr>
        </p:nvSpPr>
        <p:spPr>
          <a:xfrm>
            <a:off x="685800" y="1447800"/>
            <a:ext cx="8153400" cy="4351338"/>
          </a:xfrm>
        </p:spPr>
        <p:txBody>
          <a:bodyPr/>
          <a:lstStyle/>
          <a:p>
            <a:r>
              <a:rPr lang="en-US" dirty="0"/>
              <a:t>Written warning before firing any employee for performance problems?</a:t>
            </a:r>
          </a:p>
          <a:p>
            <a:r>
              <a:rPr lang="en-US" dirty="0"/>
              <a:t>Document discharge decisions </a:t>
            </a:r>
          </a:p>
          <a:p>
            <a:r>
              <a:rPr lang="en-US" dirty="0"/>
              <a:t>Exit interviews for terminating employees?	</a:t>
            </a:r>
          </a:p>
          <a:p>
            <a:r>
              <a:rPr lang="en-US" dirty="0"/>
              <a:t>Final paychecks for terminated employees </a:t>
            </a:r>
          </a:p>
          <a:p>
            <a:r>
              <a:rPr lang="en-US" dirty="0"/>
              <a:t>Providing COBRA rights information</a:t>
            </a:r>
          </a:p>
        </p:txBody>
      </p:sp>
    </p:spTree>
    <p:extLst>
      <p:ext uri="{BB962C8B-B14F-4D97-AF65-F5344CB8AC3E}">
        <p14:creationId xmlns:p14="http://schemas.microsoft.com/office/powerpoint/2010/main" val="23631241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838201"/>
          </a:xfrm>
        </p:spPr>
        <p:txBody>
          <a:bodyPr/>
          <a:lstStyle/>
          <a:p>
            <a:pPr algn="l"/>
            <a:r>
              <a:rPr lang="en-US" altLang="en-US" dirty="0">
                <a:solidFill>
                  <a:srgbClr val="00B0F0"/>
                </a:solidFill>
              </a:rPr>
              <a:t>Personnel – Employment Related Claims,</a:t>
            </a:r>
            <a:br>
              <a:rPr lang="en-US" altLang="en-US" dirty="0">
                <a:solidFill>
                  <a:srgbClr val="00B0F0"/>
                </a:solidFill>
              </a:rPr>
            </a:br>
            <a:r>
              <a:rPr lang="en-US" altLang="en-US" dirty="0">
                <a:solidFill>
                  <a:srgbClr val="00B0F0"/>
                </a:solidFill>
              </a:rPr>
              <a:t> Charges, and Grievance Handling</a:t>
            </a:r>
          </a:p>
        </p:txBody>
      </p:sp>
      <p:sp>
        <p:nvSpPr>
          <p:cNvPr id="7" name="Content Placeholder 2"/>
          <p:cNvSpPr>
            <a:spLocks noGrp="1"/>
          </p:cNvSpPr>
          <p:nvPr>
            <p:ph sz="half" idx="1"/>
          </p:nvPr>
        </p:nvSpPr>
        <p:spPr>
          <a:xfrm>
            <a:off x="725424" y="1676400"/>
            <a:ext cx="8153400" cy="4198938"/>
          </a:xfrm>
        </p:spPr>
        <p:txBody>
          <a:bodyPr/>
          <a:lstStyle/>
          <a:p>
            <a:r>
              <a:rPr lang="en-US" dirty="0"/>
              <a:t>Administering unemployment insurance tax </a:t>
            </a:r>
          </a:p>
          <a:p>
            <a:r>
              <a:rPr lang="en-US" dirty="0"/>
              <a:t>Processing workers' compensation claims</a:t>
            </a:r>
          </a:p>
          <a:p>
            <a:r>
              <a:rPr lang="en-US" dirty="0"/>
              <a:t>Wage/hour or IRS audits				</a:t>
            </a:r>
          </a:p>
          <a:p>
            <a:r>
              <a:rPr lang="en-US" dirty="0"/>
              <a:t>Wrongful termination, negligent hiring, negligent retention, retaliatory discharge</a:t>
            </a:r>
          </a:p>
        </p:txBody>
      </p:sp>
    </p:spTree>
    <p:extLst>
      <p:ext uri="{BB962C8B-B14F-4D97-AF65-F5344CB8AC3E}">
        <p14:creationId xmlns:p14="http://schemas.microsoft.com/office/powerpoint/2010/main" val="5877277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Personnel – Record Keeping</a:t>
            </a:r>
          </a:p>
        </p:txBody>
      </p:sp>
      <p:sp>
        <p:nvSpPr>
          <p:cNvPr id="7" name="Content Placeholder 2"/>
          <p:cNvSpPr>
            <a:spLocks noGrp="1"/>
          </p:cNvSpPr>
          <p:nvPr>
            <p:ph sz="half" idx="1"/>
          </p:nvPr>
        </p:nvSpPr>
        <p:spPr>
          <a:xfrm>
            <a:off x="725424" y="1676400"/>
            <a:ext cx="8153400" cy="4198938"/>
          </a:xfrm>
        </p:spPr>
        <p:txBody>
          <a:bodyPr/>
          <a:lstStyle/>
          <a:p>
            <a:r>
              <a:rPr lang="en-US" dirty="0"/>
              <a:t>Timekeeping systems </a:t>
            </a:r>
          </a:p>
          <a:p>
            <a:r>
              <a:rPr lang="en-US" dirty="0"/>
              <a:t>Unrecorded employee work</a:t>
            </a:r>
          </a:p>
          <a:p>
            <a:r>
              <a:rPr lang="en-US" dirty="0"/>
              <a:t>Employees clock-out/sign-out for lunch periods on their time records</a:t>
            </a:r>
          </a:p>
          <a:p>
            <a:r>
              <a:rPr lang="en-US" dirty="0"/>
              <a:t>Employees attesting that time sheet is a true and accurate record of their time	 </a:t>
            </a:r>
          </a:p>
          <a:p>
            <a:r>
              <a:rPr lang="en-US" dirty="0"/>
              <a:t>Retain time records showing starting and stopping times each day</a:t>
            </a:r>
          </a:p>
          <a:p>
            <a:r>
              <a:rPr lang="en-US" dirty="0"/>
              <a:t>Retaining payroll records</a:t>
            </a:r>
          </a:p>
          <a:p>
            <a:r>
              <a:rPr lang="en-US" dirty="0"/>
              <a:t>Record keeping</a:t>
            </a:r>
          </a:p>
        </p:txBody>
      </p:sp>
    </p:spTree>
    <p:extLst>
      <p:ext uri="{BB962C8B-B14F-4D97-AF65-F5344CB8AC3E}">
        <p14:creationId xmlns:p14="http://schemas.microsoft.com/office/powerpoint/2010/main" val="2436782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Agenda</a:t>
            </a:r>
            <a:endParaRPr lang="en-US" dirty="0">
              <a:solidFill>
                <a:srgbClr val="FFC000"/>
              </a:solidFill>
            </a:endParaRPr>
          </a:p>
        </p:txBody>
      </p:sp>
      <p:sp>
        <p:nvSpPr>
          <p:cNvPr id="3" name="Content Placeholder 2"/>
          <p:cNvSpPr>
            <a:spLocks noGrp="1"/>
          </p:cNvSpPr>
          <p:nvPr>
            <p:ph sz="half" idx="1"/>
          </p:nvPr>
        </p:nvSpPr>
        <p:spPr/>
        <p:txBody>
          <a:bodyPr/>
          <a:lstStyle/>
          <a:p>
            <a:r>
              <a:rPr lang="en-US" altLang="en-US" sz="1100" dirty="0">
                <a:solidFill>
                  <a:srgbClr val="C30017"/>
                </a:solidFill>
              </a:rPr>
              <a:t>Regulatory Audit Checklists – The Clipboard</a:t>
            </a:r>
          </a:p>
          <a:p>
            <a:r>
              <a:rPr lang="en-US" altLang="en-US" sz="1100" dirty="0">
                <a:solidFill>
                  <a:srgbClr val="00B0F0"/>
                </a:solidFill>
              </a:rPr>
              <a:t>Key Auditing Concerns</a:t>
            </a:r>
          </a:p>
          <a:p>
            <a:r>
              <a:rPr lang="en-US" altLang="en-US" sz="1100" dirty="0">
                <a:solidFill>
                  <a:srgbClr val="00B0F0"/>
                </a:solidFill>
              </a:rPr>
              <a:t>General Considerations</a:t>
            </a:r>
            <a:endParaRPr lang="en-US" altLang="en-US" sz="1100" dirty="0">
              <a:solidFill>
                <a:srgbClr val="C30017"/>
              </a:solidFill>
            </a:endParaRPr>
          </a:p>
          <a:p>
            <a:r>
              <a:rPr lang="en-US" altLang="en-US" sz="1100" dirty="0">
                <a:solidFill>
                  <a:srgbClr val="00B0F0"/>
                </a:solidFill>
              </a:rPr>
              <a:t>Car Deal Compliance</a:t>
            </a:r>
          </a:p>
          <a:p>
            <a:r>
              <a:rPr lang="en-US" sz="1100" dirty="0">
                <a:solidFill>
                  <a:srgbClr val="00B0F0"/>
                </a:solidFill>
              </a:rPr>
              <a:t>Document Compliance</a:t>
            </a:r>
          </a:p>
          <a:p>
            <a:r>
              <a:rPr lang="en-US" altLang="en-US" sz="1100" dirty="0">
                <a:solidFill>
                  <a:srgbClr val="00B0F0"/>
                </a:solidFill>
              </a:rPr>
              <a:t>Document Archiving</a:t>
            </a:r>
          </a:p>
          <a:p>
            <a:r>
              <a:rPr lang="en-US" altLang="en-US" sz="1100" dirty="0">
                <a:solidFill>
                  <a:srgbClr val="00B0F0"/>
                </a:solidFill>
              </a:rPr>
              <a:t>Accessories Due Customers Procedures</a:t>
            </a:r>
          </a:p>
          <a:p>
            <a:r>
              <a:rPr lang="en-US" altLang="en-US" sz="1100" dirty="0">
                <a:solidFill>
                  <a:srgbClr val="00B0F0"/>
                </a:solidFill>
              </a:rPr>
              <a:t>Used Vehicle Titles</a:t>
            </a:r>
          </a:p>
          <a:p>
            <a:r>
              <a:rPr lang="en-US" altLang="en-US" sz="1100" dirty="0">
                <a:solidFill>
                  <a:srgbClr val="00B0F0"/>
                </a:solidFill>
              </a:rPr>
              <a:t>Information Security – </a:t>
            </a:r>
            <a:r>
              <a:rPr lang="en-US" altLang="en-US" sz="1100" i="1" u="sng" dirty="0">
                <a:solidFill>
                  <a:srgbClr val="00B0F0"/>
                </a:solidFill>
              </a:rPr>
              <a:t>Old Slide </a:t>
            </a:r>
          </a:p>
          <a:p>
            <a:r>
              <a:rPr lang="en-US" altLang="en-US" sz="1100" dirty="0">
                <a:solidFill>
                  <a:srgbClr val="00B0F0"/>
                </a:solidFill>
              </a:rPr>
              <a:t>Safeguards Rule – Proposed Amendments </a:t>
            </a:r>
          </a:p>
          <a:p>
            <a:r>
              <a:rPr lang="en-US" altLang="en-US" sz="1100" dirty="0">
                <a:solidFill>
                  <a:srgbClr val="00B0F0"/>
                </a:solidFill>
              </a:rPr>
              <a:t>Safety and Environment </a:t>
            </a:r>
          </a:p>
          <a:p>
            <a:r>
              <a:rPr lang="en-US" altLang="en-US" sz="1100" dirty="0">
                <a:solidFill>
                  <a:srgbClr val="00B0F0"/>
                </a:solidFill>
              </a:rPr>
              <a:t>Facilities</a:t>
            </a:r>
          </a:p>
          <a:p>
            <a:r>
              <a:rPr lang="en-US" sz="1100" dirty="0">
                <a:solidFill>
                  <a:srgbClr val="00B0F0"/>
                </a:solidFill>
              </a:rPr>
              <a:t>Finance</a:t>
            </a:r>
          </a:p>
          <a:p>
            <a:r>
              <a:rPr lang="en-US" altLang="en-US" sz="1100" dirty="0">
                <a:solidFill>
                  <a:srgbClr val="00B0F0"/>
                </a:solidFill>
              </a:rPr>
              <a:t>Cash Reporting and 8300 Compliance</a:t>
            </a:r>
          </a:p>
          <a:p>
            <a:r>
              <a:rPr lang="en-US" altLang="en-US" sz="1100" dirty="0">
                <a:solidFill>
                  <a:srgbClr val="00B0F0"/>
                </a:solidFill>
              </a:rPr>
              <a:t>Sales Taxes Payable</a:t>
            </a:r>
          </a:p>
          <a:p>
            <a:r>
              <a:rPr lang="en-US" altLang="en-US" sz="1100" dirty="0">
                <a:solidFill>
                  <a:srgbClr val="00B0F0"/>
                </a:solidFill>
              </a:rPr>
              <a:t>Payroll Taxes Payable</a:t>
            </a:r>
          </a:p>
          <a:p>
            <a:r>
              <a:rPr lang="en-US" altLang="en-US" sz="1100" dirty="0">
                <a:solidFill>
                  <a:srgbClr val="00B0F0"/>
                </a:solidFill>
              </a:rPr>
              <a:t>Floor Planning</a:t>
            </a:r>
          </a:p>
          <a:p>
            <a:r>
              <a:rPr lang="en-US" altLang="en-US" sz="1100" dirty="0">
                <a:solidFill>
                  <a:srgbClr val="00B0F0"/>
                </a:solidFill>
              </a:rPr>
              <a:t>Insurance</a:t>
            </a:r>
          </a:p>
          <a:p>
            <a:endParaRPr lang="en-US" sz="800" dirty="0"/>
          </a:p>
        </p:txBody>
      </p:sp>
      <p:sp>
        <p:nvSpPr>
          <p:cNvPr id="4" name="Content Placeholder 3"/>
          <p:cNvSpPr>
            <a:spLocks noGrp="1"/>
          </p:cNvSpPr>
          <p:nvPr>
            <p:ph sz="half" idx="2"/>
          </p:nvPr>
        </p:nvSpPr>
        <p:spPr/>
        <p:txBody>
          <a:bodyPr/>
          <a:lstStyle/>
          <a:p>
            <a:r>
              <a:rPr lang="en-US" altLang="en-US" sz="1100" dirty="0">
                <a:solidFill>
                  <a:srgbClr val="00B0F0"/>
                </a:solidFill>
              </a:rPr>
              <a:t>Personnel – Recruiting and Hiring</a:t>
            </a:r>
          </a:p>
          <a:p>
            <a:r>
              <a:rPr lang="en-US" altLang="en-US" sz="1100" dirty="0">
                <a:solidFill>
                  <a:srgbClr val="00B0F0"/>
                </a:solidFill>
              </a:rPr>
              <a:t>Personnel – Discrimination and Harassment</a:t>
            </a:r>
          </a:p>
          <a:p>
            <a:r>
              <a:rPr lang="en-US" altLang="en-US" sz="1100" dirty="0">
                <a:solidFill>
                  <a:srgbClr val="00B0F0"/>
                </a:solidFill>
              </a:rPr>
              <a:t>Personnel – Human Resource Policies</a:t>
            </a:r>
          </a:p>
          <a:p>
            <a:r>
              <a:rPr lang="en-US" altLang="en-US" sz="1100" dirty="0">
                <a:solidFill>
                  <a:srgbClr val="00B0F0"/>
                </a:solidFill>
              </a:rPr>
              <a:t>Personnel – Discipline and Termination Practices</a:t>
            </a:r>
          </a:p>
          <a:p>
            <a:r>
              <a:rPr lang="en-US" altLang="en-US" sz="1100" dirty="0">
                <a:solidFill>
                  <a:srgbClr val="00B0F0"/>
                </a:solidFill>
              </a:rPr>
              <a:t>Personnel – Employment Related Claims,</a:t>
            </a:r>
            <a:br>
              <a:rPr lang="en-US" altLang="en-US" sz="1100" dirty="0">
                <a:solidFill>
                  <a:srgbClr val="00B0F0"/>
                </a:solidFill>
              </a:rPr>
            </a:br>
            <a:r>
              <a:rPr lang="en-US" altLang="en-US" sz="1100" dirty="0">
                <a:solidFill>
                  <a:srgbClr val="00B0F0"/>
                </a:solidFill>
              </a:rPr>
              <a:t> Charges, and Grievance Handling</a:t>
            </a:r>
          </a:p>
          <a:p>
            <a:r>
              <a:rPr lang="en-US" altLang="en-US" sz="1100" dirty="0">
                <a:solidFill>
                  <a:srgbClr val="00B0F0"/>
                </a:solidFill>
              </a:rPr>
              <a:t>Personnel – Record Keeping</a:t>
            </a:r>
          </a:p>
          <a:p>
            <a:r>
              <a:rPr lang="en-US" altLang="en-US" sz="1100" dirty="0">
                <a:solidFill>
                  <a:srgbClr val="00B0F0"/>
                </a:solidFill>
              </a:rPr>
              <a:t>Personnel – Overtime</a:t>
            </a:r>
          </a:p>
          <a:p>
            <a:r>
              <a:rPr lang="en-US" sz="1100" dirty="0">
                <a:solidFill>
                  <a:srgbClr val="00B0F0"/>
                </a:solidFill>
              </a:rPr>
              <a:t>Personnel – Labor Law</a:t>
            </a:r>
          </a:p>
          <a:p>
            <a:r>
              <a:rPr lang="en-US" sz="1100" dirty="0">
                <a:solidFill>
                  <a:srgbClr val="00B0F0"/>
                </a:solidFill>
              </a:rPr>
              <a:t>Personnel Management</a:t>
            </a:r>
          </a:p>
          <a:p>
            <a:r>
              <a:rPr lang="en-US" altLang="en-US" sz="1100" dirty="0">
                <a:solidFill>
                  <a:srgbClr val="00B0F0"/>
                </a:solidFill>
              </a:rPr>
              <a:t>Facilities</a:t>
            </a:r>
          </a:p>
          <a:p>
            <a:r>
              <a:rPr lang="en-US" sz="1100" dirty="0">
                <a:solidFill>
                  <a:srgbClr val="00B0F0"/>
                </a:solidFill>
              </a:rPr>
              <a:t>Vehicle Management</a:t>
            </a:r>
          </a:p>
          <a:p>
            <a:r>
              <a:rPr lang="en-US" sz="1100" dirty="0">
                <a:solidFill>
                  <a:srgbClr val="00B0F0"/>
                </a:solidFill>
              </a:rPr>
              <a:t>Sundry Issues </a:t>
            </a:r>
          </a:p>
          <a:p>
            <a:r>
              <a:rPr lang="en-US" sz="1100" dirty="0">
                <a:solidFill>
                  <a:srgbClr val="00B0F0"/>
                </a:solidFill>
              </a:rPr>
              <a:t>Helpful Websites</a:t>
            </a:r>
            <a:endParaRPr lang="en-US" sz="1100" dirty="0"/>
          </a:p>
        </p:txBody>
      </p:sp>
    </p:spTree>
    <p:extLst>
      <p:ext uri="{BB962C8B-B14F-4D97-AF65-F5344CB8AC3E}">
        <p14:creationId xmlns:p14="http://schemas.microsoft.com/office/powerpoint/2010/main" val="37545214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Personnel – Overtime</a:t>
            </a:r>
          </a:p>
        </p:txBody>
      </p:sp>
      <p:sp>
        <p:nvSpPr>
          <p:cNvPr id="7" name="Content Placeholder 2"/>
          <p:cNvSpPr>
            <a:spLocks noGrp="1"/>
          </p:cNvSpPr>
          <p:nvPr>
            <p:ph sz="half" idx="1"/>
          </p:nvPr>
        </p:nvSpPr>
        <p:spPr>
          <a:xfrm>
            <a:off x="725424" y="1676400"/>
            <a:ext cx="8153400" cy="4198938"/>
          </a:xfrm>
        </p:spPr>
        <p:txBody>
          <a:bodyPr/>
          <a:lstStyle/>
          <a:p>
            <a:r>
              <a:rPr lang="en-US" dirty="0"/>
              <a:t>Overtime for salaried but non-exempt employees</a:t>
            </a:r>
          </a:p>
          <a:p>
            <a:r>
              <a:rPr lang="en-US" dirty="0"/>
              <a:t>Bonuses </a:t>
            </a:r>
          </a:p>
          <a:p>
            <a:r>
              <a:rPr lang="en-US" dirty="0"/>
              <a:t>Daily double time over 12 hours?</a:t>
            </a:r>
          </a:p>
          <a:p>
            <a:r>
              <a:rPr lang="en-US" dirty="0"/>
              <a:t>Seventh-day double time over 8 hours	</a:t>
            </a:r>
          </a:p>
          <a:p>
            <a:r>
              <a:rPr lang="en-US" dirty="0"/>
              <a:t>Non-scheduled work days on an alternative work schedule</a:t>
            </a:r>
          </a:p>
          <a:p>
            <a:r>
              <a:rPr lang="en-US" dirty="0"/>
              <a:t>Compensatory time</a:t>
            </a:r>
          </a:p>
          <a:p>
            <a:r>
              <a:rPr lang="en-US" dirty="0"/>
              <a:t>Multiple capacities calculation methods 	</a:t>
            </a:r>
          </a:p>
        </p:txBody>
      </p:sp>
    </p:spTree>
    <p:extLst>
      <p:ext uri="{BB962C8B-B14F-4D97-AF65-F5344CB8AC3E}">
        <p14:creationId xmlns:p14="http://schemas.microsoft.com/office/powerpoint/2010/main" val="15748160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Personnel – Labor Law</a:t>
            </a:r>
          </a:p>
        </p:txBody>
      </p:sp>
      <p:sp>
        <p:nvSpPr>
          <p:cNvPr id="3" name="Content Placeholder 2"/>
          <p:cNvSpPr>
            <a:spLocks noGrp="1"/>
          </p:cNvSpPr>
          <p:nvPr>
            <p:ph idx="1"/>
          </p:nvPr>
        </p:nvSpPr>
        <p:spPr/>
        <p:txBody>
          <a:bodyPr/>
          <a:lstStyle/>
          <a:p>
            <a:r>
              <a:rPr lang="en-US" sz="1600" dirty="0"/>
              <a:t>Posting of All Required State and Federal Notices</a:t>
            </a:r>
          </a:p>
          <a:p>
            <a:r>
              <a:rPr lang="en-US" sz="1600" dirty="0"/>
              <a:t>Equal Employment Opportunity Commission (EEOC)</a:t>
            </a:r>
          </a:p>
          <a:p>
            <a:r>
              <a:rPr lang="en-US" sz="1600" dirty="0"/>
              <a:t>Wages and Hours</a:t>
            </a:r>
          </a:p>
          <a:p>
            <a:r>
              <a:rPr lang="en-US" sz="1600" dirty="0"/>
              <a:t>Family and Medical Leave Act (FMLA)</a:t>
            </a:r>
          </a:p>
          <a:p>
            <a:r>
              <a:rPr lang="en-US" sz="1600" dirty="0"/>
              <a:t>Affordable Care Act, ADA, FMLA, COBRA, Immigration Law   </a:t>
            </a:r>
          </a:p>
          <a:p>
            <a:r>
              <a:rPr lang="en-US" sz="1600" dirty="0"/>
              <a:t>Laws Applicable to Military Reservists and National Guard (e.g., Uniform</a:t>
            </a:r>
          </a:p>
          <a:p>
            <a:r>
              <a:rPr lang="en-US" sz="1600" dirty="0"/>
              <a:t>Services Employment and Reemployment Rights Act –  (USERRA)</a:t>
            </a:r>
          </a:p>
          <a:p>
            <a:r>
              <a:rPr lang="en-US" sz="1600" dirty="0"/>
              <a:t>Plans/Policies/Correspondence Regarding Benefits</a:t>
            </a:r>
          </a:p>
          <a:p>
            <a:r>
              <a:rPr lang="en-US" sz="1600" dirty="0"/>
              <a:t>Health, Dental, 401(k), Profit Sharing, Vacation</a:t>
            </a:r>
          </a:p>
          <a:p>
            <a:r>
              <a:rPr lang="en-US" sz="1600" dirty="0"/>
              <a:t>Individual Private Personnel Folders</a:t>
            </a:r>
          </a:p>
          <a:p>
            <a:r>
              <a:rPr lang="en-US" sz="1600" dirty="0"/>
              <a:t> Dealership Employee Policy Manual </a:t>
            </a:r>
          </a:p>
          <a:p>
            <a:r>
              <a:rPr lang="en-US" sz="1600" dirty="0"/>
              <a:t>Clear Policies on Sexual Harassment and Discrimination.</a:t>
            </a:r>
          </a:p>
          <a:p>
            <a:endParaRPr lang="en-US" sz="1600" dirty="0"/>
          </a:p>
        </p:txBody>
      </p:sp>
    </p:spTree>
    <p:extLst>
      <p:ext uri="{BB962C8B-B14F-4D97-AF65-F5344CB8AC3E}">
        <p14:creationId xmlns:p14="http://schemas.microsoft.com/office/powerpoint/2010/main" val="33836171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Personnel – Labor Law</a:t>
            </a:r>
          </a:p>
        </p:txBody>
      </p:sp>
      <p:sp>
        <p:nvSpPr>
          <p:cNvPr id="3" name="Content Placeholder 2"/>
          <p:cNvSpPr>
            <a:spLocks noGrp="1"/>
          </p:cNvSpPr>
          <p:nvPr>
            <p:ph idx="1"/>
          </p:nvPr>
        </p:nvSpPr>
        <p:spPr/>
        <p:txBody>
          <a:bodyPr/>
          <a:lstStyle/>
          <a:p>
            <a:r>
              <a:rPr lang="en-US" sz="1800" dirty="0"/>
              <a:t>Manual is not a contract, and does not change at-will employment status.</a:t>
            </a:r>
          </a:p>
          <a:p>
            <a:r>
              <a:rPr lang="en-US" sz="1800" dirty="0"/>
              <a:t>Confidentiality Agreements.</a:t>
            </a:r>
          </a:p>
          <a:p>
            <a:r>
              <a:rPr lang="en-US" sz="1800" dirty="0"/>
              <a:t>Training Programs</a:t>
            </a:r>
          </a:p>
          <a:p>
            <a:r>
              <a:rPr lang="en-US" sz="1800" dirty="0"/>
              <a:t>Periodically provide guidance on sales practices, discrimination, sexual harassment, integrity, etc.</a:t>
            </a:r>
          </a:p>
          <a:p>
            <a:r>
              <a:rPr lang="en-US" sz="1800" dirty="0"/>
              <a:t>Keep files on all training.</a:t>
            </a:r>
          </a:p>
          <a:p>
            <a:r>
              <a:rPr lang="en-US" sz="1800" dirty="0"/>
              <a:t>Factory technical Training</a:t>
            </a:r>
          </a:p>
          <a:p>
            <a:r>
              <a:rPr lang="en-US" sz="1800" dirty="0"/>
              <a:t>Unionization Issues </a:t>
            </a:r>
          </a:p>
          <a:p>
            <a:r>
              <a:rPr lang="en-US" sz="1800" dirty="0"/>
              <a:t>Policies to properly deal with unionization efforts and bargaining in good faith.</a:t>
            </a:r>
          </a:p>
          <a:p>
            <a:r>
              <a:rPr lang="en-US" sz="1800" dirty="0"/>
              <a:t>Knowledgeable Legal counsel may be needed </a:t>
            </a:r>
          </a:p>
          <a:p>
            <a:r>
              <a:rPr lang="en-US" sz="1000" dirty="0"/>
              <a:t> </a:t>
            </a:r>
          </a:p>
          <a:p>
            <a:endParaRPr lang="en-US" dirty="0"/>
          </a:p>
        </p:txBody>
      </p:sp>
    </p:spTree>
    <p:extLst>
      <p:ext uri="{BB962C8B-B14F-4D97-AF65-F5344CB8AC3E}">
        <p14:creationId xmlns:p14="http://schemas.microsoft.com/office/powerpoint/2010/main" val="23717738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Personnel Management</a:t>
            </a:r>
          </a:p>
        </p:txBody>
      </p:sp>
      <p:sp>
        <p:nvSpPr>
          <p:cNvPr id="3" name="Content Placeholder 2"/>
          <p:cNvSpPr>
            <a:spLocks noGrp="1"/>
          </p:cNvSpPr>
          <p:nvPr>
            <p:ph idx="1"/>
          </p:nvPr>
        </p:nvSpPr>
        <p:spPr/>
        <p:txBody>
          <a:bodyPr/>
          <a:lstStyle/>
          <a:p>
            <a:r>
              <a:rPr lang="en-US" dirty="0"/>
              <a:t>Compensation plans should be routinely evaluated based upon overall dealer policy.</a:t>
            </a:r>
          </a:p>
          <a:p>
            <a:r>
              <a:rPr lang="en-US" dirty="0"/>
              <a:t>Staffing requirements are dynamic and certain roles can be merged or reevaluated for relevance.</a:t>
            </a:r>
          </a:p>
          <a:p>
            <a:r>
              <a:rPr lang="en-US" dirty="0"/>
              <a:t>Employee productivity should be monitored and correlated with profit objectives.</a:t>
            </a:r>
          </a:p>
          <a:p>
            <a:r>
              <a:rPr lang="en-US" dirty="0"/>
              <a:t>Morale is significant for maximizing profitability and efficacy.</a:t>
            </a:r>
          </a:p>
          <a:p>
            <a:endParaRPr lang="en-US" dirty="0"/>
          </a:p>
        </p:txBody>
      </p:sp>
    </p:spTree>
    <p:extLst>
      <p:ext uri="{BB962C8B-B14F-4D97-AF65-F5344CB8AC3E}">
        <p14:creationId xmlns:p14="http://schemas.microsoft.com/office/powerpoint/2010/main" val="24639487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609599"/>
            <a:ext cx="8686800" cy="533401"/>
          </a:xfrm>
        </p:spPr>
        <p:txBody>
          <a:bodyPr/>
          <a:lstStyle/>
          <a:p>
            <a:pPr algn="l"/>
            <a:r>
              <a:rPr lang="en-US" altLang="en-US" dirty="0">
                <a:solidFill>
                  <a:srgbClr val="00B0F0"/>
                </a:solidFill>
              </a:rPr>
              <a:t>Facilities</a:t>
            </a:r>
          </a:p>
        </p:txBody>
      </p:sp>
      <p:sp>
        <p:nvSpPr>
          <p:cNvPr id="7" name="Content Placeholder 2"/>
          <p:cNvSpPr>
            <a:spLocks noGrp="1"/>
          </p:cNvSpPr>
          <p:nvPr>
            <p:ph sz="half" idx="1"/>
          </p:nvPr>
        </p:nvSpPr>
        <p:spPr>
          <a:xfrm>
            <a:off x="685800" y="1371600"/>
            <a:ext cx="8153400" cy="4503738"/>
          </a:xfrm>
        </p:spPr>
        <p:txBody>
          <a:bodyPr/>
          <a:lstStyle/>
          <a:p>
            <a:r>
              <a:rPr lang="en-US" sz="1800" dirty="0"/>
              <a:t>Lot and building 					</a:t>
            </a:r>
          </a:p>
          <a:p>
            <a:r>
              <a:rPr lang="en-US" sz="1800" dirty="0"/>
              <a:t>Handicap customer parking spaces near building entrances? </a:t>
            </a:r>
          </a:p>
          <a:p>
            <a:r>
              <a:rPr lang="en-US" sz="1800" dirty="0"/>
              <a:t>Company vehicles or inventory units parked in fire lines or blocking fire hydrants</a:t>
            </a:r>
          </a:p>
          <a:p>
            <a:r>
              <a:rPr lang="en-US" sz="1800" dirty="0"/>
              <a:t>Federal wage, labor law, and workers comp notices posted </a:t>
            </a:r>
          </a:p>
          <a:p>
            <a:r>
              <a:rPr lang="en-US" sz="1800" dirty="0"/>
              <a:t>Fire extinguishers </a:t>
            </a:r>
          </a:p>
          <a:p>
            <a:r>
              <a:rPr lang="en-US" sz="1800" dirty="0"/>
              <a:t>Emergency exit </a:t>
            </a:r>
          </a:p>
          <a:p>
            <a:r>
              <a:rPr lang="en-US" sz="1800" dirty="0"/>
              <a:t>First aid kits and eye wash stations </a:t>
            </a:r>
          </a:p>
          <a:p>
            <a:r>
              <a:rPr lang="en-US" sz="1800" dirty="0"/>
              <a:t>Hazardous materials </a:t>
            </a:r>
          </a:p>
          <a:p>
            <a:r>
              <a:rPr lang="en-US" sz="1800" dirty="0"/>
              <a:t>Hazardous waste storage </a:t>
            </a:r>
          </a:p>
          <a:p>
            <a:r>
              <a:rPr lang="en-US" sz="1800" dirty="0"/>
              <a:t>Miscellaneous</a:t>
            </a:r>
            <a:r>
              <a:rPr lang="en-US" dirty="0"/>
              <a:t>			</a:t>
            </a:r>
          </a:p>
        </p:txBody>
      </p:sp>
    </p:spTree>
    <p:extLst>
      <p:ext uri="{BB962C8B-B14F-4D97-AF65-F5344CB8AC3E}">
        <p14:creationId xmlns:p14="http://schemas.microsoft.com/office/powerpoint/2010/main" val="11232027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Vehicle Management</a:t>
            </a:r>
          </a:p>
        </p:txBody>
      </p:sp>
      <p:sp>
        <p:nvSpPr>
          <p:cNvPr id="3" name="Content Placeholder 2"/>
          <p:cNvSpPr>
            <a:spLocks noGrp="1"/>
          </p:cNvSpPr>
          <p:nvPr>
            <p:ph sz="half" idx="1"/>
          </p:nvPr>
        </p:nvSpPr>
        <p:spPr/>
        <p:txBody>
          <a:bodyPr/>
          <a:lstStyle/>
          <a:p>
            <a:r>
              <a:rPr lang="en-US" sz="1400" b="1" dirty="0"/>
              <a:t>NEW VEHICLE MANAGEMENT</a:t>
            </a:r>
          </a:p>
          <a:p>
            <a:r>
              <a:rPr lang="en-US" sz="1400" dirty="0"/>
              <a:t>Evaluate new vehicle aging policy. </a:t>
            </a:r>
          </a:p>
          <a:p>
            <a:r>
              <a:rPr lang="en-US" sz="1400" dirty="0"/>
              <a:t>Unusual market conditions necessitate sophisticated forecasting and marketing controls.</a:t>
            </a:r>
          </a:p>
          <a:p>
            <a:r>
              <a:rPr lang="en-US" sz="1400" dirty="0"/>
              <a:t>Service lane should offer opportunities to retail new vehicles. </a:t>
            </a:r>
          </a:p>
          <a:p>
            <a:r>
              <a:rPr lang="en-US" sz="1400" dirty="0"/>
              <a:t>Minimize floor plan expense. </a:t>
            </a:r>
          </a:p>
          <a:p>
            <a:r>
              <a:rPr lang="en-US" sz="1400" dirty="0"/>
              <a:t>Inventory management demands constant scrutiny. </a:t>
            </a:r>
          </a:p>
          <a:p>
            <a:r>
              <a:rPr lang="en-US" sz="1400" dirty="0"/>
              <a:t>Routine sales training for new and experienced salesmen is good policy. </a:t>
            </a:r>
          </a:p>
          <a:p>
            <a:r>
              <a:rPr lang="en-US" sz="1400" dirty="0"/>
              <a:t>A sales manager should converse with all customers before they depart the store. </a:t>
            </a:r>
          </a:p>
          <a:p>
            <a:r>
              <a:rPr lang="en-US" sz="1400" dirty="0"/>
              <a:t>Introduce customers to the service and parts department, reviewing the recommended vehicle maintenance schedule with every new and used vehicle customer. </a:t>
            </a:r>
          </a:p>
          <a:p>
            <a:endParaRPr lang="en-US" dirty="0"/>
          </a:p>
        </p:txBody>
      </p:sp>
      <p:sp>
        <p:nvSpPr>
          <p:cNvPr id="4" name="Content Placeholder 3"/>
          <p:cNvSpPr>
            <a:spLocks noGrp="1"/>
          </p:cNvSpPr>
          <p:nvPr>
            <p:ph sz="half" idx="2"/>
          </p:nvPr>
        </p:nvSpPr>
        <p:spPr/>
        <p:txBody>
          <a:bodyPr/>
          <a:lstStyle/>
          <a:p>
            <a:r>
              <a:rPr lang="en-US" sz="1800" b="1" dirty="0"/>
              <a:t>USED VEHICLE MANAGEMENT</a:t>
            </a:r>
          </a:p>
          <a:p>
            <a:r>
              <a:rPr lang="en-US" sz="1800" dirty="0"/>
              <a:t>Maintain an aging policy.</a:t>
            </a:r>
          </a:p>
          <a:p>
            <a:r>
              <a:rPr lang="en-US" sz="1800" dirty="0"/>
              <a:t>In the current market of 2023 higher mileage vehicles may offer sales opportunities when previously they wouldn’t have. </a:t>
            </a:r>
          </a:p>
          <a:p>
            <a:r>
              <a:rPr lang="en-US" sz="1800" dirty="0"/>
              <a:t>Website and internet management needs to be carefully scrutinized to be certain that it’s current with information and is consistent with other advertising media. </a:t>
            </a:r>
            <a:endParaRPr lang="en-US" dirty="0"/>
          </a:p>
          <a:p>
            <a:endParaRPr lang="en-US" dirty="0"/>
          </a:p>
        </p:txBody>
      </p:sp>
    </p:spTree>
    <p:extLst>
      <p:ext uri="{BB962C8B-B14F-4D97-AF65-F5344CB8AC3E}">
        <p14:creationId xmlns:p14="http://schemas.microsoft.com/office/powerpoint/2010/main" val="12463747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Vehicle Management</a:t>
            </a:r>
          </a:p>
        </p:txBody>
      </p:sp>
      <p:sp>
        <p:nvSpPr>
          <p:cNvPr id="3" name="Content Placeholder 2"/>
          <p:cNvSpPr>
            <a:spLocks noGrp="1"/>
          </p:cNvSpPr>
          <p:nvPr>
            <p:ph sz="half" idx="1"/>
          </p:nvPr>
        </p:nvSpPr>
        <p:spPr/>
        <p:txBody>
          <a:bodyPr/>
          <a:lstStyle/>
          <a:p>
            <a:r>
              <a:rPr lang="en-US" sz="1600" b="1" dirty="0"/>
              <a:t>SERVICE DEPARTMENT</a:t>
            </a:r>
            <a:endParaRPr lang="en-US" sz="1600" dirty="0"/>
          </a:p>
          <a:p>
            <a:r>
              <a:rPr lang="en-US" sz="1600" dirty="0"/>
              <a:t>Service Exception Report </a:t>
            </a:r>
          </a:p>
          <a:p>
            <a:r>
              <a:rPr lang="en-US" sz="1600" dirty="0"/>
              <a:t>Train advisors to be salesmen as well as advisors.</a:t>
            </a:r>
          </a:p>
          <a:p>
            <a:r>
              <a:rPr lang="en-US" sz="1600" dirty="0"/>
              <a:t>Repair orders per technician</a:t>
            </a:r>
          </a:p>
          <a:p>
            <a:r>
              <a:rPr lang="en-US" sz="1600" dirty="0"/>
              <a:t>Productivity of technician by hour, day, and repair order. </a:t>
            </a:r>
            <a:br>
              <a:rPr lang="en-US" sz="1600" dirty="0"/>
            </a:br>
            <a:endParaRPr lang="en-US" sz="1600" dirty="0"/>
          </a:p>
          <a:p>
            <a:r>
              <a:rPr lang="en-US" sz="1600" dirty="0"/>
              <a:t>Always capture email addresses of all service customers. </a:t>
            </a:r>
          </a:p>
          <a:p>
            <a:r>
              <a:rPr lang="en-US" sz="1600" dirty="0"/>
              <a:t>Service menus and scheduling  </a:t>
            </a:r>
          </a:p>
          <a:p>
            <a:r>
              <a:rPr lang="en-US" sz="1600" dirty="0"/>
              <a:t>Service appointment management and customer contact</a:t>
            </a:r>
          </a:p>
          <a:p>
            <a:r>
              <a:rPr lang="en-US" sz="1600" dirty="0"/>
              <a:t>Manage downtime of technicians daily.  </a:t>
            </a:r>
          </a:p>
          <a:p>
            <a:endParaRPr lang="en-US" dirty="0"/>
          </a:p>
        </p:txBody>
      </p:sp>
      <p:sp>
        <p:nvSpPr>
          <p:cNvPr id="4" name="Content Placeholder 3"/>
          <p:cNvSpPr>
            <a:spLocks noGrp="1"/>
          </p:cNvSpPr>
          <p:nvPr>
            <p:ph sz="half" idx="2"/>
          </p:nvPr>
        </p:nvSpPr>
        <p:spPr/>
        <p:txBody>
          <a:bodyPr/>
          <a:lstStyle/>
          <a:p>
            <a:r>
              <a:rPr lang="en-US" sz="1800" b="1" dirty="0"/>
              <a:t>PARTS DEPARTMENT</a:t>
            </a:r>
            <a:endParaRPr lang="en-US" sz="1800" dirty="0"/>
          </a:p>
          <a:p>
            <a:r>
              <a:rPr lang="en-US" sz="1800" dirty="0"/>
              <a:t>Exception Report </a:t>
            </a:r>
          </a:p>
          <a:p>
            <a:r>
              <a:rPr lang="en-US" sz="1800" dirty="0"/>
              <a:t>Parts inventory and return</a:t>
            </a:r>
          </a:p>
          <a:p>
            <a:r>
              <a:rPr lang="en-US" sz="1800" dirty="0"/>
              <a:t>Credit and credit card policy.</a:t>
            </a:r>
          </a:p>
          <a:p>
            <a:r>
              <a:rPr lang="en-US" sz="1800" dirty="0"/>
              <a:t>Freight expense </a:t>
            </a:r>
          </a:p>
          <a:p>
            <a:r>
              <a:rPr lang="en-US" sz="1800" dirty="0"/>
              <a:t>Wholesale accounts</a:t>
            </a:r>
          </a:p>
          <a:p>
            <a:pPr marL="0" indent="0">
              <a:buNone/>
            </a:pPr>
            <a:endParaRPr lang="en-US" dirty="0"/>
          </a:p>
          <a:p>
            <a:endParaRPr lang="en-US" dirty="0"/>
          </a:p>
        </p:txBody>
      </p:sp>
    </p:spTree>
    <p:extLst>
      <p:ext uri="{BB962C8B-B14F-4D97-AF65-F5344CB8AC3E}">
        <p14:creationId xmlns:p14="http://schemas.microsoft.com/office/powerpoint/2010/main" val="30395970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Sundry Issues </a:t>
            </a:r>
          </a:p>
        </p:txBody>
      </p:sp>
      <p:sp>
        <p:nvSpPr>
          <p:cNvPr id="3" name="Content Placeholder 2"/>
          <p:cNvSpPr>
            <a:spLocks noGrp="1"/>
          </p:cNvSpPr>
          <p:nvPr>
            <p:ph idx="1"/>
          </p:nvPr>
        </p:nvSpPr>
        <p:spPr/>
        <p:txBody>
          <a:bodyPr/>
          <a:lstStyle/>
          <a:p>
            <a:r>
              <a:rPr lang="en-US" sz="1400" b="1" dirty="0"/>
              <a:t>Regulatory Compliance</a:t>
            </a:r>
          </a:p>
          <a:p>
            <a:pPr lvl="1"/>
            <a:r>
              <a:rPr lang="en-US" sz="1200" dirty="0"/>
              <a:t>Dealers Should Inquire of Their State Associations For a List of State</a:t>
            </a:r>
          </a:p>
          <a:p>
            <a:pPr marL="457200" lvl="1" indent="0">
              <a:buNone/>
            </a:pPr>
            <a:r>
              <a:rPr lang="en-US" sz="1200" dirty="0"/>
              <a:t>      Regulatory Requirements.</a:t>
            </a:r>
          </a:p>
          <a:p>
            <a:pPr lvl="1"/>
            <a:r>
              <a:rPr lang="en-US" sz="1200" dirty="0"/>
              <a:t>Keep Current with Periodic Seminar Participation Available at NADA and through State Associations.</a:t>
            </a:r>
          </a:p>
          <a:p>
            <a:endParaRPr lang="en-US" sz="1400" dirty="0"/>
          </a:p>
          <a:p>
            <a:r>
              <a:rPr lang="en-US" sz="1400" b="1" dirty="0"/>
              <a:t>Succession</a:t>
            </a:r>
          </a:p>
          <a:p>
            <a:pPr lvl="1"/>
            <a:r>
              <a:rPr lang="en-US" sz="1200" dirty="0"/>
              <a:t>Estate Planning</a:t>
            </a:r>
          </a:p>
          <a:p>
            <a:pPr lvl="1"/>
            <a:r>
              <a:rPr lang="en-US" sz="1200" dirty="0"/>
              <a:t>Successor Addendum to Sales and Service Agreement</a:t>
            </a:r>
          </a:p>
          <a:p>
            <a:endParaRPr lang="en-US" sz="1400" dirty="0"/>
          </a:p>
          <a:p>
            <a:r>
              <a:rPr lang="en-US" sz="1400" b="1" dirty="0"/>
              <a:t>Co-ownership Issues (If Relevant)</a:t>
            </a:r>
          </a:p>
          <a:p>
            <a:pPr lvl="1"/>
            <a:r>
              <a:rPr lang="en-US" sz="1200" dirty="0"/>
              <a:t>Shareholder or Member Agreement(s) </a:t>
            </a:r>
          </a:p>
          <a:p>
            <a:pPr lvl="1"/>
            <a:r>
              <a:rPr lang="en-US" sz="1200" dirty="0"/>
              <a:t>Employment Agreements</a:t>
            </a:r>
          </a:p>
          <a:p>
            <a:pPr lvl="1"/>
            <a:r>
              <a:rPr lang="en-US" sz="1200" dirty="0"/>
              <a:t>Buyout and Valuation Provisions</a:t>
            </a:r>
          </a:p>
          <a:p>
            <a:pPr lvl="1"/>
            <a:r>
              <a:rPr lang="en-US" sz="1200" dirty="0"/>
              <a:t>Insurance to Protect Against Financial Consequences of Owner of  Death/Disability (Key man insurance) </a:t>
            </a:r>
          </a:p>
          <a:p>
            <a:endParaRPr lang="en-US" sz="1200" dirty="0"/>
          </a:p>
        </p:txBody>
      </p:sp>
    </p:spTree>
    <p:extLst>
      <p:ext uri="{BB962C8B-B14F-4D97-AF65-F5344CB8AC3E}">
        <p14:creationId xmlns:p14="http://schemas.microsoft.com/office/powerpoint/2010/main" val="40167243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Sundry Issues </a:t>
            </a:r>
          </a:p>
        </p:txBody>
      </p:sp>
      <p:sp>
        <p:nvSpPr>
          <p:cNvPr id="3" name="Content Placeholder 2"/>
          <p:cNvSpPr>
            <a:spLocks noGrp="1"/>
          </p:cNvSpPr>
          <p:nvPr>
            <p:ph idx="1"/>
          </p:nvPr>
        </p:nvSpPr>
        <p:spPr/>
        <p:txBody>
          <a:bodyPr/>
          <a:lstStyle/>
          <a:p>
            <a:r>
              <a:rPr lang="en-US" sz="1600" dirty="0"/>
              <a:t>Consider all finance sources in your market for capitalization and floor planning needs, F&amp;I financing sources: consider community banks and credit unions</a:t>
            </a:r>
          </a:p>
          <a:p>
            <a:r>
              <a:rPr lang="en-US" sz="1600" dirty="0"/>
              <a:t>SBA 7(a) loan guaranty program for working capital </a:t>
            </a:r>
          </a:p>
          <a:p>
            <a:r>
              <a:rPr lang="en-US" sz="1600" dirty="0"/>
              <a:t>Manufacturers have requirements for minimum working capital  </a:t>
            </a:r>
          </a:p>
          <a:p>
            <a:r>
              <a:rPr lang="en-US" sz="1600" dirty="0"/>
              <a:t>Communicate regularly with floor planning source and other financing sources.</a:t>
            </a:r>
          </a:p>
          <a:p>
            <a:r>
              <a:rPr lang="en-US" sz="1600" dirty="0"/>
              <a:t>Timely paying off vehicles </a:t>
            </a:r>
          </a:p>
          <a:p>
            <a:r>
              <a:rPr lang="en-US" sz="1600" dirty="0"/>
              <a:t>Use caution when considering the use of personal money or personal guarantees for dealership business, i.e., floor plan, capital loans, operations capital. </a:t>
            </a:r>
          </a:p>
          <a:p>
            <a:r>
              <a:rPr lang="en-US" sz="1600" dirty="0"/>
              <a:t>Maintain strict controls on your Dealership Management System including password protection, Who has the ability to override the DMS?</a:t>
            </a:r>
          </a:p>
          <a:p>
            <a:r>
              <a:rPr lang="en-US" sz="1600" dirty="0"/>
              <a:t>Utilize a Daily Operation Control. Consider implementing an automated DOC that updates throughout the day and can be accessed by your management team.</a:t>
            </a:r>
          </a:p>
          <a:p>
            <a:r>
              <a:rPr lang="en-US" sz="1600" dirty="0"/>
              <a:t>Support state franchise laws. </a:t>
            </a:r>
          </a:p>
          <a:p>
            <a:endParaRPr lang="en-US" dirty="0"/>
          </a:p>
        </p:txBody>
      </p:sp>
    </p:spTree>
    <p:extLst>
      <p:ext uri="{BB962C8B-B14F-4D97-AF65-F5344CB8AC3E}">
        <p14:creationId xmlns:p14="http://schemas.microsoft.com/office/powerpoint/2010/main" val="30240986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66F619E-FB44-6B49-9C82-CEF217E8DFC8}"/>
              </a:ext>
            </a:extLst>
          </p:cNvPr>
          <p:cNvSpPr>
            <a:spLocks noGrp="1"/>
          </p:cNvSpPr>
          <p:nvPr/>
        </p:nvSpPr>
        <p:spPr bwMode="auto">
          <a:xfrm>
            <a:off x="397355" y="729355"/>
            <a:ext cx="6115050" cy="3330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defTabSz="457200" rtl="0" eaLnBrk="1" latinLnBrk="0" hangingPunct="1">
              <a:spcBef>
                <a:spcPct val="0"/>
              </a:spcBef>
              <a:buNone/>
              <a:defRPr sz="2800" b="0" i="0" kern="1200">
                <a:solidFill>
                  <a:srgbClr val="000000"/>
                </a:solidFill>
                <a:latin typeface="Frutiger LT Std 55 Roman"/>
                <a:ea typeface="+mj-ea"/>
                <a:cs typeface="Frutiger LT Std 55 Roman"/>
              </a:defRPr>
            </a:lvl1pPr>
          </a:lstStyle>
          <a:p>
            <a:r>
              <a:rPr lang="en-US" sz="2700" dirty="0">
                <a:solidFill>
                  <a:schemeClr val="bg1"/>
                </a:solidFill>
              </a:rPr>
              <a:t>AUDITS AND IDENTIFYING RISKS ASSESSMENT</a:t>
            </a:r>
          </a:p>
        </p:txBody>
      </p:sp>
      <p:sp>
        <p:nvSpPr>
          <p:cNvPr id="6" name="Text Placeholder 3">
            <a:extLst>
              <a:ext uri="{FF2B5EF4-FFF2-40B4-BE49-F238E27FC236}">
                <a16:creationId xmlns:a16="http://schemas.microsoft.com/office/drawing/2014/main" id="{B533ED6B-6BF1-4FF8-B5A1-2078D79BD50C}"/>
              </a:ext>
            </a:extLst>
          </p:cNvPr>
          <p:cNvSpPr txBox="1">
            <a:spLocks/>
          </p:cNvSpPr>
          <p:nvPr/>
        </p:nvSpPr>
        <p:spPr>
          <a:xfrm>
            <a:off x="283738" y="6400800"/>
            <a:ext cx="4257370" cy="136115"/>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i-FI" sz="1200" b="1" dirty="0">
                <a:solidFill>
                  <a:schemeClr val="accent1">
                    <a:lumMod val="50000"/>
                  </a:schemeClr>
                </a:solidFill>
                <a:latin typeface="Arial Narrow" panose="020B0604020202020204" pitchFamily="34" charset="0"/>
                <a:cs typeface="Arial Narrow" panose="020B0604020202020204" pitchFamily="34" charset="0"/>
              </a:rPr>
              <a:t>REDUCE RISK, BUILD TRUST, DELIVER VALUE</a:t>
            </a:r>
          </a:p>
        </p:txBody>
      </p:sp>
      <p:sp>
        <p:nvSpPr>
          <p:cNvPr id="2" name="TextBox 1">
            <a:extLst>
              <a:ext uri="{FF2B5EF4-FFF2-40B4-BE49-F238E27FC236}">
                <a16:creationId xmlns:a16="http://schemas.microsoft.com/office/drawing/2014/main" id="{ACA567D2-00F7-7175-F12D-2181BEB7B63C}"/>
              </a:ext>
            </a:extLst>
          </p:cNvPr>
          <p:cNvSpPr txBox="1"/>
          <p:nvPr/>
        </p:nvSpPr>
        <p:spPr>
          <a:xfrm>
            <a:off x="533400" y="737953"/>
            <a:ext cx="3920167" cy="4980851"/>
          </a:xfrm>
          <a:prstGeom prst="rect">
            <a:avLst/>
          </a:prstGeom>
          <a:noFill/>
        </p:spPr>
        <p:txBody>
          <a:bodyPr wrap="square" rtlCol="0">
            <a:spAutoFit/>
          </a:bodyPr>
          <a:lstStyle/>
          <a:p>
            <a:r>
              <a:rPr lang="en-US" sz="2800" b="1" dirty="0"/>
              <a:t>ADDITIONAL RESOURCES</a:t>
            </a:r>
          </a:p>
          <a:p>
            <a:endParaRPr lang="en-US" sz="1350" b="1" dirty="0"/>
          </a:p>
          <a:p>
            <a:r>
              <a:rPr lang="en-US" dirty="0"/>
              <a:t>Surveys, interviews, exit interview</a:t>
            </a:r>
          </a:p>
          <a:p>
            <a:r>
              <a:rPr lang="en-US" dirty="0"/>
              <a:t>Past internal incidents, investigations, audits</a:t>
            </a:r>
          </a:p>
          <a:p>
            <a:r>
              <a:rPr lang="en-US" dirty="0"/>
              <a:t>Review legal and regulatory requirement</a:t>
            </a:r>
          </a:p>
          <a:p>
            <a:r>
              <a:rPr lang="en-US" dirty="0"/>
              <a:t>What is the current policy environment?</a:t>
            </a:r>
          </a:p>
          <a:p>
            <a:r>
              <a:rPr lang="en-US" dirty="0"/>
              <a:t>How is enforcement implemented?</a:t>
            </a:r>
          </a:p>
          <a:p>
            <a:pPr marL="342900" lvl="1"/>
            <a:r>
              <a:rPr lang="en-US" dirty="0"/>
              <a:t>Consistent?</a:t>
            </a:r>
          </a:p>
          <a:p>
            <a:r>
              <a:rPr lang="en-US" dirty="0"/>
              <a:t>What is the standard in the industry? </a:t>
            </a:r>
          </a:p>
          <a:p>
            <a:pPr marL="342900" lvl="1"/>
            <a:r>
              <a:rPr lang="en-US" dirty="0"/>
              <a:t>NADA provides information</a:t>
            </a:r>
          </a:p>
          <a:p>
            <a:r>
              <a:rPr lang="en-US" dirty="0"/>
              <a:t>Benchmarking with other dealerships or 20 Groups</a:t>
            </a:r>
          </a:p>
          <a:p>
            <a:endParaRPr lang="en-US" dirty="0"/>
          </a:p>
          <a:p>
            <a:r>
              <a:rPr lang="en-US" dirty="0"/>
              <a:t>Reviewing these steps should not take longer than a few days.  Risks are dynamic and constantly changing…all risks will not be identified.</a:t>
            </a:r>
          </a:p>
          <a:p>
            <a:pPr marL="342900" lvl="1"/>
            <a:endParaRPr lang="en-US" b="1" dirty="0"/>
          </a:p>
          <a:p>
            <a:pPr marL="557213" lvl="1" indent="-214313">
              <a:buFont typeface="Arial" panose="020B0604020202020204" pitchFamily="34" charset="0"/>
              <a:buChar char="•"/>
            </a:pPr>
            <a:endParaRPr lang="en-US" sz="1350" b="1" dirty="0"/>
          </a:p>
          <a:p>
            <a:pPr marL="214313" indent="-214313">
              <a:buFont typeface="Arial" panose="020B0604020202020204" pitchFamily="34" charset="0"/>
              <a:buChar char="•"/>
            </a:pPr>
            <a:endParaRPr lang="en-US" sz="1350" dirty="0"/>
          </a:p>
        </p:txBody>
      </p:sp>
      <p:sp>
        <p:nvSpPr>
          <p:cNvPr id="3" name="TextBox 2">
            <a:extLst>
              <a:ext uri="{FF2B5EF4-FFF2-40B4-BE49-F238E27FC236}">
                <a16:creationId xmlns:a16="http://schemas.microsoft.com/office/drawing/2014/main" id="{4FE79111-E7C2-892A-87D6-C1B6A5F30F72}"/>
              </a:ext>
            </a:extLst>
          </p:cNvPr>
          <p:cNvSpPr txBox="1"/>
          <p:nvPr/>
        </p:nvSpPr>
        <p:spPr>
          <a:xfrm>
            <a:off x="4826478" y="663222"/>
            <a:ext cx="3920167" cy="6150402"/>
          </a:xfrm>
          <a:prstGeom prst="rect">
            <a:avLst/>
          </a:prstGeom>
          <a:noFill/>
        </p:spPr>
        <p:txBody>
          <a:bodyPr wrap="square" rtlCol="0">
            <a:spAutoFit/>
          </a:bodyPr>
          <a:lstStyle/>
          <a:p>
            <a:pPr algn="ctr"/>
            <a:r>
              <a:rPr lang="en-US" sz="2800" b="1" dirty="0"/>
              <a:t>THE CONTEXT OF RISK</a:t>
            </a:r>
          </a:p>
          <a:p>
            <a:pPr algn="ctr"/>
            <a:endParaRPr lang="en-US" sz="1800" b="1" dirty="0"/>
          </a:p>
          <a:p>
            <a:r>
              <a:rPr lang="en-US" dirty="0"/>
              <a:t>What is the culture of your dealership?</a:t>
            </a:r>
          </a:p>
          <a:p>
            <a:pPr marL="342900" lvl="1"/>
            <a:r>
              <a:rPr lang="en-US" dirty="0"/>
              <a:t>Personality</a:t>
            </a:r>
          </a:p>
          <a:p>
            <a:pPr marL="685800" lvl="2"/>
            <a:r>
              <a:rPr lang="en-US" dirty="0"/>
              <a:t>Value based</a:t>
            </a:r>
          </a:p>
          <a:p>
            <a:pPr marL="685800" lvl="2"/>
            <a:r>
              <a:rPr lang="en-US" dirty="0"/>
              <a:t>Rule based</a:t>
            </a:r>
          </a:p>
          <a:p>
            <a:pPr marL="342900" lvl="1"/>
            <a:r>
              <a:rPr lang="en-US" dirty="0"/>
              <a:t>How are customers addressed</a:t>
            </a:r>
          </a:p>
          <a:p>
            <a:pPr marL="342900" lvl="1"/>
            <a:r>
              <a:rPr lang="en-US" dirty="0"/>
              <a:t>How employees are treated</a:t>
            </a:r>
          </a:p>
          <a:p>
            <a:r>
              <a:rPr lang="en-US" dirty="0"/>
              <a:t>Support from your Board of Directors or dealer principal</a:t>
            </a:r>
          </a:p>
          <a:p>
            <a:r>
              <a:rPr lang="en-US" dirty="0"/>
              <a:t>Size</a:t>
            </a:r>
          </a:p>
          <a:p>
            <a:r>
              <a:rPr lang="en-US" dirty="0"/>
              <a:t>Family owned</a:t>
            </a:r>
          </a:p>
          <a:p>
            <a:r>
              <a:rPr lang="en-US" dirty="0"/>
              <a:t>Resources</a:t>
            </a:r>
          </a:p>
          <a:p>
            <a:r>
              <a:rPr lang="en-US" dirty="0"/>
              <a:t>Middle management</a:t>
            </a:r>
          </a:p>
          <a:p>
            <a:r>
              <a:rPr lang="en-US" dirty="0"/>
              <a:t>Reporting</a:t>
            </a:r>
          </a:p>
          <a:p>
            <a:r>
              <a:rPr lang="en-US" dirty="0"/>
              <a:t>Retaliation and lack of confidentiality</a:t>
            </a:r>
          </a:p>
          <a:p>
            <a:r>
              <a:rPr lang="en-US" dirty="0"/>
              <a:t>Present compliance environment</a:t>
            </a:r>
          </a:p>
          <a:p>
            <a:r>
              <a:rPr lang="en-US" dirty="0"/>
              <a:t>Code of ethic and conduct</a:t>
            </a:r>
          </a:p>
          <a:p>
            <a:pPr lvl="1"/>
            <a:endParaRPr lang="en-US" dirty="0"/>
          </a:p>
          <a:p>
            <a:endParaRPr lang="en-US" dirty="0"/>
          </a:p>
          <a:p>
            <a:endParaRPr lang="en-US" dirty="0"/>
          </a:p>
          <a:p>
            <a:pPr marL="342900" lvl="1"/>
            <a:endParaRPr lang="en-US" dirty="0"/>
          </a:p>
          <a:p>
            <a:pPr lvl="1"/>
            <a:endParaRPr lang="en-US" dirty="0"/>
          </a:p>
          <a:p>
            <a:pPr marL="214313" indent="-214313">
              <a:buFont typeface="Arial" panose="020B0604020202020204" pitchFamily="34" charset="0"/>
              <a:buChar char="•"/>
            </a:pPr>
            <a:endParaRPr lang="en-US" sz="1350" b="1" dirty="0"/>
          </a:p>
          <a:p>
            <a:pPr marL="557213" lvl="1" indent="-214313">
              <a:buFont typeface="Arial" panose="020B0604020202020204" pitchFamily="34" charset="0"/>
              <a:buChar char="•"/>
            </a:pPr>
            <a:endParaRPr lang="en-US" sz="1350" b="1" dirty="0"/>
          </a:p>
          <a:p>
            <a:pPr marL="214313" indent="-214313">
              <a:buFont typeface="Arial" panose="020B0604020202020204" pitchFamily="34" charset="0"/>
              <a:buChar char="•"/>
            </a:pPr>
            <a:endParaRPr lang="en-US" sz="1350" dirty="0"/>
          </a:p>
        </p:txBody>
      </p:sp>
      <p:sp>
        <p:nvSpPr>
          <p:cNvPr id="4" name="TextBox 3">
            <a:extLst>
              <a:ext uri="{FF2B5EF4-FFF2-40B4-BE49-F238E27FC236}">
                <a16:creationId xmlns:a16="http://schemas.microsoft.com/office/drawing/2014/main" id="{8E2190CD-9D92-D4E1-E886-1BCEE3C98573}"/>
              </a:ext>
            </a:extLst>
          </p:cNvPr>
          <p:cNvSpPr txBox="1"/>
          <p:nvPr/>
        </p:nvSpPr>
        <p:spPr>
          <a:xfrm>
            <a:off x="456459" y="85317"/>
            <a:ext cx="5317645" cy="420628"/>
          </a:xfrm>
          <a:prstGeom prst="rect">
            <a:avLst/>
          </a:prstGeom>
          <a:noFill/>
        </p:spPr>
        <p:txBody>
          <a:bodyPr wrap="square" rtlCol="0">
            <a:spAutoFit/>
          </a:bodyPr>
          <a:lstStyle/>
          <a:p>
            <a:r>
              <a:rPr lang="en-US" sz="3200" dirty="0">
                <a:solidFill>
                  <a:schemeClr val="bg1"/>
                </a:solidFill>
              </a:rPr>
              <a:t>Evaluating Risk</a:t>
            </a:r>
          </a:p>
        </p:txBody>
      </p:sp>
    </p:spTree>
    <p:extLst>
      <p:ext uri="{BB962C8B-B14F-4D97-AF65-F5344CB8AC3E}">
        <p14:creationId xmlns:p14="http://schemas.microsoft.com/office/powerpoint/2010/main" val="3953011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Preliminary Notes </a:t>
            </a:r>
          </a:p>
        </p:txBody>
      </p:sp>
      <p:sp>
        <p:nvSpPr>
          <p:cNvPr id="3" name="Content Placeholder 2"/>
          <p:cNvSpPr>
            <a:spLocks noGrp="1"/>
          </p:cNvSpPr>
          <p:nvPr>
            <p:ph idx="1"/>
          </p:nvPr>
        </p:nvSpPr>
        <p:spPr>
          <a:xfrm>
            <a:off x="381000" y="1143000"/>
            <a:ext cx="8534400" cy="4800600"/>
          </a:xfrm>
        </p:spPr>
        <p:txBody>
          <a:bodyPr/>
          <a:lstStyle/>
          <a:p>
            <a:r>
              <a:rPr lang="en-US" dirty="0"/>
              <a:t>Not all Dealer Compliance Officers are responsible for the same set of responsibilities and duties.</a:t>
            </a:r>
          </a:p>
          <a:p>
            <a:r>
              <a:rPr lang="en-US" dirty="0"/>
              <a:t>This presentation attempts to be modestly comprehensive.</a:t>
            </a:r>
          </a:p>
          <a:p>
            <a:r>
              <a:rPr lang="en-US" dirty="0"/>
              <a:t>You may not have to address these matters but you should be aware of them.</a:t>
            </a:r>
          </a:p>
          <a:p>
            <a:r>
              <a:rPr lang="en-US" dirty="0"/>
              <a:t>You should tailor a checklist to your and your organization’s needs. </a:t>
            </a:r>
          </a:p>
          <a:p>
            <a:r>
              <a:rPr lang="en-US" dirty="0"/>
              <a:t>Redundancy is not a problem.</a:t>
            </a:r>
          </a:p>
          <a:p>
            <a:r>
              <a:rPr lang="en-US" dirty="0"/>
              <a:t>Records and file management is very important. </a:t>
            </a:r>
          </a:p>
          <a:p>
            <a:r>
              <a:rPr lang="en-US" dirty="0"/>
              <a:t>Commit all procedures and explanations in writing: be detailed.</a:t>
            </a:r>
          </a:p>
          <a:p>
            <a:r>
              <a:rPr lang="en-US" dirty="0"/>
              <a:t>Knowing the issues may be all that’s required as a starting point. </a:t>
            </a:r>
          </a:p>
          <a:p>
            <a:r>
              <a:rPr lang="en-US" dirty="0"/>
              <a:t>Many of these issues will also be addressed in the ADCO training session  </a:t>
            </a:r>
            <a:r>
              <a:rPr lang="en-US" i="1" dirty="0"/>
              <a:t>Monitoring &amp; Auditing / Identification of Compliance Risks.</a:t>
            </a:r>
          </a:p>
        </p:txBody>
      </p:sp>
    </p:spTree>
    <p:extLst>
      <p:ext uri="{BB962C8B-B14F-4D97-AF65-F5344CB8AC3E}">
        <p14:creationId xmlns:p14="http://schemas.microsoft.com/office/powerpoint/2010/main" val="70161679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66F619E-FB44-6B49-9C82-CEF217E8DFC8}"/>
              </a:ext>
            </a:extLst>
          </p:cNvPr>
          <p:cNvSpPr>
            <a:spLocks noGrp="1"/>
          </p:cNvSpPr>
          <p:nvPr/>
        </p:nvSpPr>
        <p:spPr bwMode="auto">
          <a:xfrm>
            <a:off x="397355" y="857250"/>
            <a:ext cx="6115050" cy="3330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defTabSz="457200" rtl="0" eaLnBrk="1" latinLnBrk="0" hangingPunct="1">
              <a:spcBef>
                <a:spcPct val="0"/>
              </a:spcBef>
              <a:buNone/>
              <a:defRPr sz="2800" b="0" i="0" kern="1200">
                <a:solidFill>
                  <a:srgbClr val="000000"/>
                </a:solidFill>
                <a:latin typeface="Frutiger LT Std 55 Roman"/>
                <a:ea typeface="+mj-ea"/>
                <a:cs typeface="Frutiger LT Std 55 Roman"/>
              </a:defRPr>
            </a:lvl1pPr>
          </a:lstStyle>
          <a:p>
            <a:r>
              <a:rPr lang="en-US" sz="2700" dirty="0">
                <a:solidFill>
                  <a:schemeClr val="bg1"/>
                </a:solidFill>
              </a:rPr>
              <a:t>AUDITS AND IDENTIFYING RISKS ASSESSMENT</a:t>
            </a:r>
          </a:p>
        </p:txBody>
      </p:sp>
      <p:sp>
        <p:nvSpPr>
          <p:cNvPr id="6" name="Text Placeholder 3">
            <a:extLst>
              <a:ext uri="{FF2B5EF4-FFF2-40B4-BE49-F238E27FC236}">
                <a16:creationId xmlns:a16="http://schemas.microsoft.com/office/drawing/2014/main" id="{B533ED6B-6BF1-4FF8-B5A1-2078D79BD50C}"/>
              </a:ext>
            </a:extLst>
          </p:cNvPr>
          <p:cNvSpPr txBox="1">
            <a:spLocks/>
          </p:cNvSpPr>
          <p:nvPr/>
        </p:nvSpPr>
        <p:spPr>
          <a:xfrm>
            <a:off x="152400" y="6553200"/>
            <a:ext cx="4257370" cy="136115"/>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i-FI" sz="1200" b="1" dirty="0">
                <a:solidFill>
                  <a:schemeClr val="accent1">
                    <a:lumMod val="50000"/>
                  </a:schemeClr>
                </a:solidFill>
                <a:latin typeface="Arial Narrow" panose="020B0604020202020204" pitchFamily="34" charset="0"/>
                <a:cs typeface="Arial Narrow" panose="020B0604020202020204" pitchFamily="34" charset="0"/>
              </a:rPr>
              <a:t>REDUCE RISK, BUILD TRUST, DELIVER VALUE</a:t>
            </a:r>
          </a:p>
        </p:txBody>
      </p:sp>
      <p:pic>
        <p:nvPicPr>
          <p:cNvPr id="1026" name="Picture 2" descr="Risk Tolerance Vs Risk Capacity: Knowing The Difference - Plan Wisely">
            <a:extLst>
              <a:ext uri="{FF2B5EF4-FFF2-40B4-BE49-F238E27FC236}">
                <a16:creationId xmlns:a16="http://schemas.microsoft.com/office/drawing/2014/main" id="{5BD0626B-8E9A-6279-B643-4F12B0D3BC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447" y="682884"/>
            <a:ext cx="3942958" cy="229335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5126856-C8B0-5F0F-134B-6F4328CB702A}"/>
              </a:ext>
            </a:extLst>
          </p:cNvPr>
          <p:cNvSpPr txBox="1"/>
          <p:nvPr/>
        </p:nvSpPr>
        <p:spPr>
          <a:xfrm>
            <a:off x="629188" y="2903044"/>
            <a:ext cx="3530900" cy="2377574"/>
          </a:xfrm>
          <a:prstGeom prst="rect">
            <a:avLst/>
          </a:prstGeom>
          <a:noFill/>
        </p:spPr>
        <p:txBody>
          <a:bodyPr wrap="square">
            <a:spAutoFit/>
          </a:bodyPr>
          <a:lstStyle/>
          <a:p>
            <a:pPr marL="214313" indent="-214313">
              <a:buFont typeface="Wingdings" panose="05000000000000000000" pitchFamily="2" charset="2"/>
              <a:buChar char="ü"/>
            </a:pPr>
            <a:r>
              <a:rPr lang="en-US" sz="2000" b="1" i="0" dirty="0">
                <a:solidFill>
                  <a:srgbClr val="000000"/>
                </a:solidFill>
                <a:effectLst/>
                <a:latin typeface="Arial" panose="020B0604020202020204" pitchFamily="34" charset="0"/>
                <a:cs typeface="Arial" panose="020B0604020202020204" pitchFamily="34" charset="0"/>
              </a:rPr>
              <a:t>Risk Tolerance</a:t>
            </a:r>
          </a:p>
          <a:p>
            <a:pPr lvl="1"/>
            <a:r>
              <a:rPr lang="en-US" sz="2000" b="1" i="0" dirty="0">
                <a:solidFill>
                  <a:srgbClr val="000000"/>
                </a:solidFill>
                <a:effectLst/>
                <a:latin typeface="Arial" panose="020B0604020202020204" pitchFamily="34" charset="0"/>
                <a:cs typeface="Arial" panose="020B0604020202020204" pitchFamily="34" charset="0"/>
              </a:rPr>
              <a:t>Risk tolerance reflects the acceptable level of variation around a particular set of risk-based objectives.</a:t>
            </a:r>
            <a:r>
              <a:rPr lang="en-US" sz="2000" b="0" i="0" dirty="0">
                <a:solidFill>
                  <a:srgbClr val="000000"/>
                </a:solidFill>
                <a:effectLst/>
                <a:latin typeface="Arial" panose="020B0604020202020204" pitchFamily="34" charset="0"/>
                <a:cs typeface="Arial" panose="020B0604020202020204" pitchFamily="34" charset="0"/>
              </a:rPr>
              <a:t> </a:t>
            </a:r>
          </a:p>
          <a:p>
            <a:pPr lvl="1"/>
            <a:r>
              <a:rPr lang="en-US" sz="2000" b="0" i="0" dirty="0">
                <a:solidFill>
                  <a:srgbClr val="000000"/>
                </a:solidFill>
                <a:effectLst/>
                <a:latin typeface="Arial" panose="020B0604020202020204" pitchFamily="34" charset="0"/>
                <a:cs typeface="Arial" panose="020B0604020202020204" pitchFamily="34" charset="0"/>
              </a:rPr>
              <a:t>It’s a measurement of exactly how much of a loss a person (dealer principal) or an organization is willing to experience given their existing assets and the other risks they currently face. </a:t>
            </a:r>
          </a:p>
        </p:txBody>
      </p:sp>
      <p:sp>
        <p:nvSpPr>
          <p:cNvPr id="8" name="TextBox 7">
            <a:extLst>
              <a:ext uri="{FF2B5EF4-FFF2-40B4-BE49-F238E27FC236}">
                <a16:creationId xmlns:a16="http://schemas.microsoft.com/office/drawing/2014/main" id="{F4064B99-7527-1320-C793-9DAF52444BD1}"/>
              </a:ext>
            </a:extLst>
          </p:cNvPr>
          <p:cNvSpPr txBox="1"/>
          <p:nvPr/>
        </p:nvSpPr>
        <p:spPr>
          <a:xfrm>
            <a:off x="5139055" y="2953174"/>
            <a:ext cx="3530899" cy="1754326"/>
          </a:xfrm>
          <a:prstGeom prst="rect">
            <a:avLst/>
          </a:prstGeom>
          <a:noFill/>
        </p:spPr>
        <p:txBody>
          <a:bodyPr wrap="square" rtlCol="0">
            <a:spAutoFit/>
          </a:bodyPr>
          <a:lstStyle/>
          <a:p>
            <a:pPr marL="214313" indent="-214313">
              <a:buFont typeface="Wingdings" panose="05000000000000000000" pitchFamily="2" charset="2"/>
              <a:buChar char="ü"/>
            </a:pPr>
            <a:r>
              <a:rPr lang="en-US" sz="2000" b="1" i="0" dirty="0">
                <a:solidFill>
                  <a:srgbClr val="000000"/>
                </a:solidFill>
                <a:effectLst/>
                <a:cs typeface="Assistant" pitchFamily="2" charset="-79"/>
              </a:rPr>
              <a:t>Risk </a:t>
            </a:r>
            <a:r>
              <a:rPr lang="en-US" sz="2000" b="1" dirty="0">
                <a:solidFill>
                  <a:srgbClr val="000000"/>
                </a:solidFill>
                <a:cs typeface="Assistant" pitchFamily="2" charset="-79"/>
              </a:rPr>
              <a:t>A</a:t>
            </a:r>
            <a:r>
              <a:rPr lang="en-US" sz="2000" b="1" i="0" dirty="0">
                <a:solidFill>
                  <a:srgbClr val="000000"/>
                </a:solidFill>
                <a:effectLst/>
                <a:cs typeface="Assistant" pitchFamily="2" charset="-79"/>
              </a:rPr>
              <a:t>ppetite</a:t>
            </a:r>
          </a:p>
          <a:p>
            <a:pPr lvl="1"/>
            <a:r>
              <a:rPr lang="en-US" sz="2000" b="1" i="0" dirty="0">
                <a:solidFill>
                  <a:srgbClr val="000000"/>
                </a:solidFill>
                <a:effectLst/>
                <a:cs typeface="Assistant" pitchFamily="2" charset="-79"/>
              </a:rPr>
              <a:t>Ris</a:t>
            </a:r>
            <a:r>
              <a:rPr lang="en-US" sz="2000" b="1" dirty="0">
                <a:solidFill>
                  <a:srgbClr val="000000"/>
                </a:solidFill>
                <a:cs typeface="Assistant" pitchFamily="2" charset="-79"/>
              </a:rPr>
              <a:t>k appetite</a:t>
            </a:r>
            <a:r>
              <a:rPr lang="en-US" sz="2000" b="1" i="0" dirty="0">
                <a:solidFill>
                  <a:srgbClr val="000000"/>
                </a:solidFill>
                <a:effectLst/>
                <a:cs typeface="Assistant" pitchFamily="2" charset="-79"/>
              </a:rPr>
              <a:t> is the amount and type of risk that an organization is prepared to pursue, retain or take.</a:t>
            </a:r>
            <a:endParaRPr lang="en-US" sz="2000" dirty="0"/>
          </a:p>
          <a:p>
            <a:pPr lvl="1"/>
            <a:r>
              <a:rPr lang="en-US" sz="2000" i="1" dirty="0"/>
              <a:t>Degree of risk or uncertainty that is acceptable to a dealership - </a:t>
            </a:r>
            <a:r>
              <a:rPr lang="en-US" sz="2000" b="0" i="1" dirty="0">
                <a:solidFill>
                  <a:srgbClr val="000000"/>
                </a:solidFill>
                <a:effectLst/>
                <a:cs typeface="Assistant" pitchFamily="2" charset="-79"/>
              </a:rPr>
              <a:t>relevant to business units on a day-to-day and case by case basis.</a:t>
            </a:r>
            <a:endParaRPr lang="en-US" sz="2000" i="1" dirty="0"/>
          </a:p>
        </p:txBody>
      </p:sp>
      <p:sp>
        <p:nvSpPr>
          <p:cNvPr id="3" name="TextBox 2">
            <a:extLst>
              <a:ext uri="{FF2B5EF4-FFF2-40B4-BE49-F238E27FC236}">
                <a16:creationId xmlns:a16="http://schemas.microsoft.com/office/drawing/2014/main" id="{85C6B37B-669A-E39F-D3D9-0B05C29188B8}"/>
              </a:ext>
            </a:extLst>
          </p:cNvPr>
          <p:cNvSpPr txBox="1"/>
          <p:nvPr/>
        </p:nvSpPr>
        <p:spPr>
          <a:xfrm>
            <a:off x="0" y="45393"/>
            <a:ext cx="5486400" cy="338554"/>
          </a:xfrm>
          <a:prstGeom prst="rect">
            <a:avLst/>
          </a:prstGeom>
          <a:noFill/>
        </p:spPr>
        <p:txBody>
          <a:bodyPr wrap="square">
            <a:spAutoFit/>
          </a:bodyPr>
          <a:lstStyle/>
          <a:p>
            <a:r>
              <a:rPr lang="en-US" sz="2400" b="1" dirty="0">
                <a:solidFill>
                  <a:schemeClr val="bg1"/>
                </a:solidFill>
                <a:latin typeface="+mn-lt"/>
              </a:rPr>
              <a:t>Evaluatin</a:t>
            </a:r>
            <a:r>
              <a:rPr lang="en-US" b="1" dirty="0">
                <a:solidFill>
                  <a:schemeClr val="bg1"/>
                </a:solidFill>
                <a:latin typeface="+mn-lt"/>
              </a:rPr>
              <a:t>g </a:t>
            </a:r>
            <a:r>
              <a:rPr lang="en-US" sz="2400" b="1" dirty="0">
                <a:solidFill>
                  <a:schemeClr val="bg1"/>
                </a:solidFill>
                <a:latin typeface="+mn-lt"/>
              </a:rPr>
              <a:t>Risks</a:t>
            </a:r>
            <a:endParaRPr lang="en-US" dirty="0"/>
          </a:p>
        </p:txBody>
      </p:sp>
    </p:spTree>
    <p:extLst>
      <p:ext uri="{BB962C8B-B14F-4D97-AF65-F5344CB8AC3E}">
        <p14:creationId xmlns:p14="http://schemas.microsoft.com/office/powerpoint/2010/main" val="42467905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66F619E-FB44-6B49-9C82-CEF217E8DFC8}"/>
              </a:ext>
            </a:extLst>
          </p:cNvPr>
          <p:cNvSpPr>
            <a:spLocks noGrp="1"/>
          </p:cNvSpPr>
          <p:nvPr/>
        </p:nvSpPr>
        <p:spPr bwMode="auto">
          <a:xfrm>
            <a:off x="397355" y="857250"/>
            <a:ext cx="6115050" cy="3330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defTabSz="457200" rtl="0" eaLnBrk="1" latinLnBrk="0" hangingPunct="1">
              <a:spcBef>
                <a:spcPct val="0"/>
              </a:spcBef>
              <a:buNone/>
              <a:defRPr sz="2800" b="0" i="0" kern="1200">
                <a:solidFill>
                  <a:srgbClr val="000000"/>
                </a:solidFill>
                <a:latin typeface="Frutiger LT Std 55 Roman"/>
                <a:ea typeface="+mj-ea"/>
                <a:cs typeface="Frutiger LT Std 55 Roman"/>
              </a:defRPr>
            </a:lvl1pPr>
          </a:lstStyle>
          <a:p>
            <a:r>
              <a:rPr lang="en-US" sz="2700" dirty="0">
                <a:solidFill>
                  <a:schemeClr val="bg1"/>
                </a:solidFill>
              </a:rPr>
              <a:t>RISK ASSESSMENT</a:t>
            </a:r>
          </a:p>
        </p:txBody>
      </p:sp>
      <p:sp>
        <p:nvSpPr>
          <p:cNvPr id="6" name="Text Placeholder 3">
            <a:extLst>
              <a:ext uri="{FF2B5EF4-FFF2-40B4-BE49-F238E27FC236}">
                <a16:creationId xmlns:a16="http://schemas.microsoft.com/office/drawing/2014/main" id="{B533ED6B-6BF1-4FF8-B5A1-2078D79BD50C}"/>
              </a:ext>
            </a:extLst>
          </p:cNvPr>
          <p:cNvSpPr txBox="1">
            <a:spLocks/>
          </p:cNvSpPr>
          <p:nvPr/>
        </p:nvSpPr>
        <p:spPr>
          <a:xfrm>
            <a:off x="228600" y="6477000"/>
            <a:ext cx="4257370" cy="136115"/>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fi-FI" sz="1200" b="1" dirty="0">
                <a:solidFill>
                  <a:schemeClr val="accent1">
                    <a:lumMod val="50000"/>
                  </a:schemeClr>
                </a:solidFill>
                <a:latin typeface="Arial Narrow" panose="020B0604020202020204" pitchFamily="34" charset="0"/>
                <a:cs typeface="Arial Narrow" panose="020B0604020202020204" pitchFamily="34" charset="0"/>
              </a:rPr>
              <a:t>REDUCE RISK, BUILD TRUST, DELIVER VALUE</a:t>
            </a:r>
          </a:p>
        </p:txBody>
      </p:sp>
      <p:graphicFrame>
        <p:nvGraphicFramePr>
          <p:cNvPr id="5" name="Table 4">
            <a:extLst>
              <a:ext uri="{FF2B5EF4-FFF2-40B4-BE49-F238E27FC236}">
                <a16:creationId xmlns:a16="http://schemas.microsoft.com/office/drawing/2014/main" id="{0BFD6059-22DB-48D2-91B4-A5EE14D038E1}"/>
              </a:ext>
            </a:extLst>
          </p:cNvPr>
          <p:cNvGraphicFramePr>
            <a:graphicFrameLocks noGrp="1"/>
          </p:cNvGraphicFramePr>
          <p:nvPr>
            <p:extLst>
              <p:ext uri="{D42A27DB-BD31-4B8C-83A1-F6EECF244321}">
                <p14:modId xmlns:p14="http://schemas.microsoft.com/office/powerpoint/2010/main" val="1394693033"/>
              </p:ext>
            </p:extLst>
          </p:nvPr>
        </p:nvGraphicFramePr>
        <p:xfrm>
          <a:off x="1262486" y="1752585"/>
          <a:ext cx="6640393" cy="3604182"/>
        </p:xfrm>
        <a:graphic>
          <a:graphicData uri="http://schemas.openxmlformats.org/drawingml/2006/table">
            <a:tbl>
              <a:tblPr firstRow="1" bandRow="1">
                <a:tableStyleId>{D7AC3CCA-C797-4891-BE02-D94E43425B78}</a:tableStyleId>
              </a:tblPr>
              <a:tblGrid>
                <a:gridCol w="1617030">
                  <a:extLst>
                    <a:ext uri="{9D8B030D-6E8A-4147-A177-3AD203B41FA5}">
                      <a16:colId xmlns:a16="http://schemas.microsoft.com/office/drawing/2014/main" val="20001"/>
                    </a:ext>
                  </a:extLst>
                </a:gridCol>
                <a:gridCol w="1834356">
                  <a:extLst>
                    <a:ext uri="{9D8B030D-6E8A-4147-A177-3AD203B41FA5}">
                      <a16:colId xmlns:a16="http://schemas.microsoft.com/office/drawing/2014/main" val="20002"/>
                    </a:ext>
                  </a:extLst>
                </a:gridCol>
                <a:gridCol w="1745686">
                  <a:extLst>
                    <a:ext uri="{9D8B030D-6E8A-4147-A177-3AD203B41FA5}">
                      <a16:colId xmlns:a16="http://schemas.microsoft.com/office/drawing/2014/main" val="20003"/>
                    </a:ext>
                  </a:extLst>
                </a:gridCol>
                <a:gridCol w="1443321">
                  <a:extLst>
                    <a:ext uri="{9D8B030D-6E8A-4147-A177-3AD203B41FA5}">
                      <a16:colId xmlns:a16="http://schemas.microsoft.com/office/drawing/2014/main" val="20004"/>
                    </a:ext>
                  </a:extLst>
                </a:gridCol>
              </a:tblGrid>
              <a:tr h="1038236">
                <a:tc>
                  <a:txBody>
                    <a:bodyPr/>
                    <a:lstStyle/>
                    <a:p>
                      <a:pPr marL="285750" indent="-285750" algn="l">
                        <a:buFont typeface="Wingdings" panose="05000000000000000000" pitchFamily="2" charset="2"/>
                        <a:buChar char="§"/>
                      </a:pPr>
                      <a:r>
                        <a:rPr lang="en-US" sz="900" b="0" dirty="0">
                          <a:solidFill>
                            <a:schemeClr val="tx1"/>
                          </a:solidFill>
                        </a:rPr>
                        <a:t>Employees</a:t>
                      </a:r>
                    </a:p>
                    <a:p>
                      <a:pPr marL="285750" indent="-285750" algn="l">
                        <a:buFont typeface="Wingdings" panose="05000000000000000000" pitchFamily="2" charset="2"/>
                        <a:buChar char="§"/>
                      </a:pPr>
                      <a:r>
                        <a:rPr lang="en-US" sz="900" b="0" dirty="0">
                          <a:solidFill>
                            <a:schemeClr val="tx1"/>
                          </a:solidFill>
                        </a:rPr>
                        <a:t>Vendors</a:t>
                      </a:r>
                    </a:p>
                    <a:p>
                      <a:pPr marL="285750" indent="-285750" algn="l">
                        <a:buFont typeface="Wingdings" panose="05000000000000000000" pitchFamily="2" charset="2"/>
                        <a:buChar char="§"/>
                      </a:pPr>
                      <a:r>
                        <a:rPr lang="en-US" sz="900" b="0" dirty="0">
                          <a:solidFill>
                            <a:schemeClr val="tx1"/>
                          </a:solidFill>
                        </a:rPr>
                        <a:t>BoD</a:t>
                      </a:r>
                    </a:p>
                    <a:p>
                      <a:pPr marL="285750" indent="-285750" algn="l">
                        <a:buFont typeface="Wingdings" panose="05000000000000000000" pitchFamily="2" charset="2"/>
                        <a:buChar char="§"/>
                      </a:pPr>
                      <a:r>
                        <a:rPr lang="en-US" sz="900" b="0" dirty="0">
                          <a:solidFill>
                            <a:schemeClr val="tx1"/>
                          </a:solidFill>
                        </a:rPr>
                        <a:t>Management style</a:t>
                      </a:r>
                    </a:p>
                    <a:p>
                      <a:pPr marL="285750" indent="-285750" algn="l">
                        <a:buFont typeface="Wingdings" panose="05000000000000000000" pitchFamily="2" charset="2"/>
                        <a:buChar char="§"/>
                      </a:pPr>
                      <a:r>
                        <a:rPr lang="en-US" sz="900" b="0" dirty="0">
                          <a:solidFill>
                            <a:schemeClr val="tx1"/>
                          </a:solidFill>
                        </a:rPr>
                        <a:t>Contract labor</a:t>
                      </a:r>
                    </a:p>
                    <a:p>
                      <a:pPr marL="285750" indent="-285750" algn="l">
                        <a:buFont typeface="Wingdings" panose="05000000000000000000" pitchFamily="2" charset="2"/>
                        <a:buChar char="§"/>
                      </a:pPr>
                      <a:r>
                        <a:rPr lang="en-US" sz="900" b="0" dirty="0">
                          <a:solidFill>
                            <a:schemeClr val="tx1"/>
                          </a:solidFill>
                          <a:latin typeface="Arial" panose="020B0604020202020204" pitchFamily="34" charset="0"/>
                          <a:cs typeface="Arial" panose="020B0604020202020204" pitchFamily="34" charset="0"/>
                        </a:rPr>
                        <a:t>Union employees</a:t>
                      </a:r>
                    </a:p>
                  </a:txBody>
                  <a:tcPr marL="27373" marR="27373" marT="13688" marB="13688"/>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Regulations (Federal &amp; State)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Policies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Accountability</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Consistent practices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Equitable treatment</a:t>
                      </a:r>
                    </a:p>
                  </a:txBody>
                  <a:tcPr marL="75043" marR="75043" marT="37521" marB="37521"/>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In-house IT or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900" b="0" dirty="0">
                          <a:solidFill>
                            <a:schemeClr val="tx1"/>
                          </a:solidFill>
                        </a:rPr>
                        <a:t>       3</a:t>
                      </a:r>
                      <a:r>
                        <a:rPr lang="en-US" sz="900" b="0" baseline="30000" dirty="0">
                          <a:solidFill>
                            <a:schemeClr val="tx1"/>
                          </a:solidFill>
                        </a:rPr>
                        <a:t>rd</a:t>
                      </a:r>
                      <a:r>
                        <a:rPr lang="en-US" sz="900" b="0" dirty="0">
                          <a:solidFill>
                            <a:schemeClr val="tx1"/>
                          </a:solidFill>
                        </a:rPr>
                        <a:t> Party Vendor</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Relevant IT software in place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Leadership open to stay current</a:t>
                      </a:r>
                      <a:endParaRPr lang="en-US" sz="900" b="0" dirty="0">
                        <a:solidFill>
                          <a:schemeClr val="tx1"/>
                        </a:solidFill>
                        <a:latin typeface="Arial" panose="020B0604020202020204" pitchFamily="34" charset="0"/>
                        <a:cs typeface="Arial" panose="020B0604020202020204" pitchFamily="34" charset="0"/>
                      </a:endParaRPr>
                    </a:p>
                  </a:txBody>
                  <a:tcPr marL="75043" marR="75043" marT="37521" marB="37521"/>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Identify &amp; prioritize </a:t>
                      </a:r>
                    </a:p>
                  </a:txBody>
                  <a:tcPr marL="75043" marR="75043" marT="37521" marB="37521"/>
                </a:tc>
                <a:extLst>
                  <a:ext uri="{0D108BD9-81ED-4DB2-BD59-A6C34878D82A}">
                    <a16:rowId xmlns:a16="http://schemas.microsoft.com/office/drawing/2014/main" val="10000"/>
                  </a:ext>
                </a:extLst>
              </a:tr>
              <a:tr h="879657">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On-site - Off-site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Department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Safe environment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latin typeface="Arial" panose="020B0604020202020204" pitchFamily="34" charset="0"/>
                          <a:cs typeface="Arial" panose="020B0604020202020204" pitchFamily="34" charset="0"/>
                        </a:rPr>
                        <a:t>Culture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Communication Style</a:t>
                      </a:r>
                      <a:endParaRPr lang="en-US" sz="900" b="0" dirty="0">
                        <a:solidFill>
                          <a:schemeClr val="tx1"/>
                        </a:solidFill>
                        <a:latin typeface="Arial" panose="020B0604020202020204" pitchFamily="34" charset="0"/>
                        <a:cs typeface="Arial" panose="020B0604020202020204" pitchFamily="34" charset="0"/>
                      </a:endParaRPr>
                    </a:p>
                  </a:txBody>
                  <a:tcPr marL="27373" marR="27373" marT="13688" marB="13688"/>
                </a:tc>
                <a:tc>
                  <a:txBody>
                    <a:bodyPr/>
                    <a:lstStyle/>
                    <a:p>
                      <a:pPr marL="285750" indent="-285750" algn="l">
                        <a:buFont typeface="Wingdings" panose="05000000000000000000" pitchFamily="2" charset="2"/>
                        <a:buChar char="§"/>
                      </a:pPr>
                      <a:r>
                        <a:rPr lang="en-US" sz="900" b="0" dirty="0">
                          <a:solidFill>
                            <a:schemeClr val="tx1"/>
                          </a:solidFill>
                        </a:rPr>
                        <a:t>Hotline</a:t>
                      </a:r>
                    </a:p>
                    <a:p>
                      <a:pPr marL="285750" indent="-285750" algn="l">
                        <a:buFont typeface="Wingdings" panose="05000000000000000000" pitchFamily="2" charset="2"/>
                        <a:buChar char="§"/>
                      </a:pPr>
                      <a:r>
                        <a:rPr lang="en-US" sz="900" b="0" dirty="0">
                          <a:solidFill>
                            <a:schemeClr val="tx1"/>
                          </a:solidFill>
                        </a:rPr>
                        <a:t>Monitoring</a:t>
                      </a:r>
                    </a:p>
                    <a:p>
                      <a:pPr marL="285750" indent="-285750" algn="l">
                        <a:buFont typeface="Wingdings" panose="05000000000000000000" pitchFamily="2" charset="2"/>
                        <a:buChar char="§"/>
                      </a:pPr>
                      <a:r>
                        <a:rPr lang="en-US" sz="900" b="0" dirty="0">
                          <a:solidFill>
                            <a:schemeClr val="tx1"/>
                          </a:solidFill>
                        </a:rPr>
                        <a:t>3</a:t>
                      </a:r>
                      <a:r>
                        <a:rPr lang="en-US" sz="900" b="0" baseline="30000" dirty="0">
                          <a:solidFill>
                            <a:schemeClr val="tx1"/>
                          </a:solidFill>
                        </a:rPr>
                        <a:t>rd</a:t>
                      </a:r>
                      <a:r>
                        <a:rPr lang="en-US" sz="900" b="0" dirty="0">
                          <a:solidFill>
                            <a:schemeClr val="tx1"/>
                          </a:solidFill>
                        </a:rPr>
                        <a:t> party management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Enforcement agency on-site</a:t>
                      </a:r>
                      <a:endParaRPr lang="en-US" sz="900" b="0" dirty="0">
                        <a:solidFill>
                          <a:schemeClr val="tx1"/>
                        </a:solidFill>
                        <a:latin typeface="Arial" panose="020B0604020202020204" pitchFamily="34" charset="0"/>
                        <a:cs typeface="Arial" panose="020B0604020202020204" pitchFamily="34" charset="0"/>
                      </a:endParaRPr>
                    </a:p>
                  </a:txBody>
                  <a:tcPr marL="75043" marR="75043" marT="37521" marB="37521"/>
                </a:tc>
                <a:tc>
                  <a:txBody>
                    <a:bodyPr/>
                    <a:lstStyle/>
                    <a:p>
                      <a:pPr marL="285750" indent="-285750" algn="l">
                        <a:buFont typeface="Wingdings" panose="05000000000000000000" pitchFamily="2" charset="2"/>
                        <a:buChar char="§"/>
                      </a:pPr>
                      <a:r>
                        <a:rPr lang="en-US" sz="900" b="0" dirty="0">
                          <a:solidFill>
                            <a:schemeClr val="tx1"/>
                          </a:solidFill>
                        </a:rPr>
                        <a:t>Understand and follow regulations</a:t>
                      </a:r>
                    </a:p>
                    <a:p>
                      <a:pPr marL="285750" indent="-285750" algn="l">
                        <a:buFont typeface="Wingdings" panose="05000000000000000000" pitchFamily="2" charset="2"/>
                        <a:buChar char="§"/>
                      </a:pPr>
                      <a:r>
                        <a:rPr lang="en-US" sz="900" b="0" dirty="0">
                          <a:solidFill>
                            <a:schemeClr val="tx1"/>
                          </a:solidFill>
                        </a:rPr>
                        <a:t>Part of compliance team</a:t>
                      </a:r>
                    </a:p>
                    <a:p>
                      <a:pPr marL="285750" indent="-285750" algn="l">
                        <a:buFont typeface="Wingdings" panose="05000000000000000000" pitchFamily="2" charset="2"/>
                        <a:buChar char="§"/>
                      </a:pPr>
                      <a:r>
                        <a:rPr lang="en-US" sz="900" b="0" dirty="0">
                          <a:solidFill>
                            <a:schemeClr val="tx1"/>
                          </a:solidFill>
                        </a:rPr>
                        <a:t>Part of data breach response team</a:t>
                      </a:r>
                    </a:p>
                  </a:txBody>
                  <a:tcPr marL="27373" marR="27373" marT="13688" marB="13688"/>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Identify &amp;prioritize </a:t>
                      </a:r>
                    </a:p>
                  </a:txBody>
                  <a:tcPr marL="27373" marR="27373" marT="13688" marB="13688"/>
                </a:tc>
                <a:extLst>
                  <a:ext uri="{0D108BD9-81ED-4DB2-BD59-A6C34878D82A}">
                    <a16:rowId xmlns:a16="http://schemas.microsoft.com/office/drawing/2014/main" val="10001"/>
                  </a:ext>
                </a:extLst>
              </a:tr>
              <a:tr h="861741">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Tasks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Accountabilities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Reporting structure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Controls, i.e., retraining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Job Descriptions</a:t>
                      </a:r>
                    </a:p>
                  </a:txBody>
                  <a:tcPr marL="27373" marR="27373" marT="13688" marB="13688"/>
                </a:tc>
                <a:tc>
                  <a:txBody>
                    <a:bodyPr/>
                    <a:lstStyle/>
                    <a:p>
                      <a:pPr marL="285750" indent="-285750" algn="l">
                        <a:buFont typeface="Wingdings" panose="05000000000000000000" pitchFamily="2" charset="2"/>
                        <a:buChar char="§"/>
                      </a:pPr>
                      <a:r>
                        <a:rPr lang="en-US" sz="900" b="0" dirty="0">
                          <a:solidFill>
                            <a:schemeClr val="tx1"/>
                          </a:solidFill>
                        </a:rPr>
                        <a:t>Tools to do their job adequately</a:t>
                      </a:r>
                    </a:p>
                    <a:p>
                      <a:pPr marL="285750" indent="-285750" algn="l">
                        <a:buFont typeface="Wingdings" panose="05000000000000000000" pitchFamily="2" charset="2"/>
                        <a:buChar char="§"/>
                      </a:pPr>
                      <a:r>
                        <a:rPr lang="en-US" sz="900" b="0" dirty="0">
                          <a:solidFill>
                            <a:schemeClr val="tx1"/>
                          </a:solidFill>
                        </a:rPr>
                        <a:t>Effective training</a:t>
                      </a:r>
                    </a:p>
                    <a:p>
                      <a:pPr marL="285750" indent="-285750" algn="l">
                        <a:buFont typeface="Wingdings" panose="05000000000000000000" pitchFamily="2" charset="2"/>
                        <a:buChar char="§"/>
                      </a:pPr>
                      <a:r>
                        <a:rPr lang="en-US" sz="900" b="0" dirty="0">
                          <a:solidFill>
                            <a:schemeClr val="tx1"/>
                          </a:solidFill>
                        </a:rPr>
                        <a:t>How is training rolled out </a:t>
                      </a:r>
                    </a:p>
                    <a:p>
                      <a:pPr marL="285750" indent="-285750" algn="l">
                        <a:buFont typeface="Wingdings" panose="05000000000000000000" pitchFamily="2" charset="2"/>
                        <a:buChar char="§"/>
                      </a:pPr>
                      <a:r>
                        <a:rPr lang="en-US" sz="900" b="0" dirty="0">
                          <a:solidFill>
                            <a:schemeClr val="tx1"/>
                          </a:solidFill>
                          <a:latin typeface="Arial" panose="020B0604020202020204" pitchFamily="34" charset="0"/>
                          <a:cs typeface="Arial" panose="020B0604020202020204" pitchFamily="34" charset="0"/>
                        </a:rPr>
                        <a:t>Document retention</a:t>
                      </a:r>
                    </a:p>
                  </a:txBody>
                  <a:tcPr marL="27373" marR="27373" marT="13688" marB="13688"/>
                </a:tc>
                <a:tc>
                  <a:txBody>
                    <a:bodyPr/>
                    <a:lstStyle/>
                    <a:p>
                      <a:pPr marL="285750" indent="-285750" algn="l">
                        <a:buFont typeface="Wingdings" panose="05000000000000000000" pitchFamily="2" charset="2"/>
                        <a:buChar char="§"/>
                      </a:pPr>
                      <a:r>
                        <a:rPr lang="en-US" sz="900" b="0" dirty="0">
                          <a:solidFill>
                            <a:schemeClr val="tx1"/>
                          </a:solidFill>
                        </a:rPr>
                        <a:t>Evaluate for re-training</a:t>
                      </a:r>
                    </a:p>
                    <a:p>
                      <a:pPr marL="285750" indent="-285750" algn="l">
                        <a:buFont typeface="Wingdings" panose="05000000000000000000" pitchFamily="2" charset="2"/>
                        <a:buChar char="§"/>
                      </a:pPr>
                      <a:r>
                        <a:rPr lang="en-US" sz="900" b="0" dirty="0">
                          <a:solidFill>
                            <a:schemeClr val="tx1"/>
                          </a:solidFill>
                        </a:rPr>
                        <a:t>Access to all employee</a:t>
                      </a:r>
                    </a:p>
                    <a:p>
                      <a:pPr marL="285750" indent="-285750" algn="l">
                        <a:buFont typeface="Wingdings" panose="05000000000000000000" pitchFamily="2" charset="2"/>
                        <a:buChar char="§"/>
                      </a:pPr>
                      <a:r>
                        <a:rPr lang="en-US" sz="900" b="0" dirty="0">
                          <a:solidFill>
                            <a:schemeClr val="tx1"/>
                          </a:solidFill>
                        </a:rPr>
                        <a:t>Adequate training to employees</a:t>
                      </a:r>
                    </a:p>
                    <a:p>
                      <a:pPr marL="285750" indent="-285750" algn="l">
                        <a:buFont typeface="Wingdings" panose="05000000000000000000" pitchFamily="2" charset="2"/>
                        <a:buChar char="§"/>
                      </a:pPr>
                      <a:endParaRPr lang="en-US" sz="900" b="0" dirty="0">
                        <a:solidFill>
                          <a:schemeClr val="tx1"/>
                        </a:solidFill>
                        <a:latin typeface="Arial" panose="020B0604020202020204" pitchFamily="34" charset="0"/>
                        <a:cs typeface="Arial" panose="020B0604020202020204" pitchFamily="34" charset="0"/>
                      </a:endParaRPr>
                    </a:p>
                  </a:txBody>
                  <a:tcPr marL="27373" marR="27373" marT="13688" marB="13688"/>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Identify and prioritize </a:t>
                      </a:r>
                    </a:p>
                  </a:txBody>
                  <a:tcPr marL="27373" marR="27373" marT="13688" marB="13688"/>
                </a:tc>
                <a:extLst>
                  <a:ext uri="{0D108BD9-81ED-4DB2-BD59-A6C34878D82A}">
                    <a16:rowId xmlns:a16="http://schemas.microsoft.com/office/drawing/2014/main" val="10002"/>
                  </a:ext>
                </a:extLst>
              </a:tr>
              <a:tr h="824548">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Executives engaged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Code of Ethics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Risk Aversion culture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Resistance to barriers</a:t>
                      </a:r>
                      <a:endParaRPr lang="en-US" sz="900" b="0" dirty="0">
                        <a:solidFill>
                          <a:schemeClr val="tx1"/>
                        </a:solidFill>
                        <a:latin typeface="Arial" panose="020B0604020202020204" pitchFamily="34" charset="0"/>
                        <a:cs typeface="Arial" panose="020B0604020202020204" pitchFamily="34" charset="0"/>
                      </a:endParaRPr>
                    </a:p>
                  </a:txBody>
                  <a:tcPr marL="27373" marR="27373" marT="13688" marB="13688"/>
                </a:tc>
                <a:tc>
                  <a:txBody>
                    <a:bodyPr/>
                    <a:lstStyle/>
                    <a:p>
                      <a:pPr marL="285750" indent="-285750" algn="l">
                        <a:buFont typeface="Wingdings" panose="05000000000000000000" pitchFamily="2" charset="2"/>
                        <a:buChar char="§"/>
                      </a:pPr>
                      <a:r>
                        <a:rPr lang="en-US" sz="900" b="0" dirty="0">
                          <a:solidFill>
                            <a:schemeClr val="tx1"/>
                          </a:solidFill>
                        </a:rPr>
                        <a:t>Delegation to do job</a:t>
                      </a:r>
                    </a:p>
                    <a:p>
                      <a:pPr marL="285750" indent="-285750" algn="l">
                        <a:buFont typeface="Wingdings" panose="05000000000000000000" pitchFamily="2" charset="2"/>
                        <a:buChar char="§"/>
                      </a:pPr>
                      <a:r>
                        <a:rPr lang="en-US" sz="900" b="0" dirty="0">
                          <a:solidFill>
                            <a:schemeClr val="tx1"/>
                          </a:solidFill>
                        </a:rPr>
                        <a:t>Lines of authority clear for decision making</a:t>
                      </a:r>
                    </a:p>
                    <a:p>
                      <a:pPr marL="285750" indent="-285750" algn="l">
                        <a:buFont typeface="Wingdings" panose="05000000000000000000" pitchFamily="2" charset="2"/>
                        <a:buChar char="§"/>
                      </a:pPr>
                      <a:r>
                        <a:rPr lang="en-US" sz="900" b="0" dirty="0">
                          <a:solidFill>
                            <a:schemeClr val="tx1"/>
                          </a:solidFill>
                        </a:rPr>
                        <a:t>Vendors vetted</a:t>
                      </a:r>
                    </a:p>
                    <a:p>
                      <a:pPr marL="285750" indent="-285750" algn="l">
                        <a:buFont typeface="Wingdings" panose="05000000000000000000" pitchFamily="2" charset="2"/>
                        <a:buChar char="§"/>
                      </a:pPr>
                      <a:r>
                        <a:rPr lang="en-US" sz="900" b="0">
                          <a:solidFill>
                            <a:schemeClr val="tx1"/>
                          </a:solidFill>
                        </a:rPr>
                        <a:t>Communication plan.</a:t>
                      </a:r>
                      <a:endParaRPr lang="en-US" sz="900" b="0" dirty="0">
                        <a:solidFill>
                          <a:schemeClr val="tx1"/>
                        </a:solidFill>
                        <a:latin typeface="Arial" panose="020B0604020202020204" pitchFamily="34" charset="0"/>
                        <a:cs typeface="Arial" panose="020B0604020202020204" pitchFamily="34" charset="0"/>
                      </a:endParaRPr>
                    </a:p>
                  </a:txBody>
                  <a:tcPr marL="27373" marR="27373" marT="13688" marB="13688"/>
                </a:tc>
                <a:tc>
                  <a:txBody>
                    <a:bodyPr/>
                    <a:lstStyle/>
                    <a:p>
                      <a:pPr marL="285750" indent="-285750" algn="l">
                        <a:buFont typeface="Wingdings" panose="05000000000000000000" pitchFamily="2" charset="2"/>
                        <a:buChar char="§"/>
                      </a:pPr>
                      <a:r>
                        <a:rPr lang="en-US" sz="900" b="0" dirty="0">
                          <a:solidFill>
                            <a:schemeClr val="tx1"/>
                          </a:solidFill>
                        </a:rPr>
                        <a:t>Risk Aversion</a:t>
                      </a:r>
                    </a:p>
                    <a:p>
                      <a:pPr marL="285750" indent="-285750" algn="l">
                        <a:buFont typeface="Wingdings" panose="05000000000000000000" pitchFamily="2" charset="2"/>
                        <a:buChar char="§"/>
                      </a:pPr>
                      <a:r>
                        <a:rPr lang="en-US" sz="900" b="0" dirty="0">
                          <a:solidFill>
                            <a:schemeClr val="tx1"/>
                          </a:solidFill>
                        </a:rPr>
                        <a:t>Money</a:t>
                      </a:r>
                    </a:p>
                    <a:p>
                      <a:pPr marL="285750" indent="-285750" algn="l">
                        <a:buFont typeface="Wingdings" panose="05000000000000000000" pitchFamily="2" charset="2"/>
                        <a:buChar char="§"/>
                      </a:pPr>
                      <a:r>
                        <a:rPr lang="en-US" sz="900" b="0" dirty="0">
                          <a:solidFill>
                            <a:schemeClr val="tx1"/>
                          </a:solidFill>
                        </a:rPr>
                        <a:t>Priorities</a:t>
                      </a:r>
                      <a:endParaRPr lang="en-US" sz="900" b="0" dirty="0">
                        <a:solidFill>
                          <a:schemeClr val="tx1"/>
                        </a:solidFill>
                        <a:latin typeface="Arial" panose="020B0604020202020204" pitchFamily="34" charset="0"/>
                        <a:cs typeface="Arial" panose="020B0604020202020204" pitchFamily="34" charset="0"/>
                      </a:endParaRPr>
                    </a:p>
                  </a:txBody>
                  <a:tcPr marL="27373" marR="27373" marT="13688" marB="13688"/>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900" b="0" dirty="0">
                          <a:solidFill>
                            <a:schemeClr val="tx1"/>
                          </a:solidFill>
                        </a:rPr>
                        <a:t>Identify and prioritize </a:t>
                      </a:r>
                    </a:p>
                    <a:p>
                      <a:pPr marL="0" indent="0" algn="l">
                        <a:buFont typeface="Wingdings" panose="05000000000000000000" pitchFamily="2" charset="2"/>
                        <a:buNone/>
                      </a:pPr>
                      <a:endParaRPr lang="en-US" sz="900" b="0" dirty="0">
                        <a:solidFill>
                          <a:schemeClr val="tx1"/>
                        </a:solidFill>
                        <a:latin typeface="Arial" panose="020B0604020202020204" pitchFamily="34" charset="0"/>
                        <a:cs typeface="Arial" panose="020B0604020202020204" pitchFamily="34" charset="0"/>
                      </a:endParaRPr>
                    </a:p>
                  </a:txBody>
                  <a:tcPr marL="27373" marR="27373" marT="13688" marB="13688"/>
                </a:tc>
                <a:extLst>
                  <a:ext uri="{0D108BD9-81ED-4DB2-BD59-A6C34878D82A}">
                    <a16:rowId xmlns:a16="http://schemas.microsoft.com/office/drawing/2014/main" val="10004"/>
                  </a:ext>
                </a:extLst>
              </a:tr>
            </a:tbl>
          </a:graphicData>
        </a:graphic>
      </p:graphicFrame>
      <p:sp>
        <p:nvSpPr>
          <p:cNvPr id="8" name="Chevron 34">
            <a:extLst>
              <a:ext uri="{FF2B5EF4-FFF2-40B4-BE49-F238E27FC236}">
                <a16:creationId xmlns:a16="http://schemas.microsoft.com/office/drawing/2014/main" id="{98D1A8AD-8E93-40A6-A2D5-F4E3C4BCD487}"/>
              </a:ext>
            </a:extLst>
          </p:cNvPr>
          <p:cNvSpPr/>
          <p:nvPr/>
        </p:nvSpPr>
        <p:spPr>
          <a:xfrm rot="10800000" flipH="1">
            <a:off x="1307526" y="981891"/>
            <a:ext cx="1650438" cy="416874"/>
          </a:xfrm>
          <a:prstGeom prst="chevron">
            <a:avLst>
              <a:gd name="adj" fmla="val 30373"/>
            </a:avLst>
          </a:prstGeom>
          <a:solidFill>
            <a:srgbClr val="0066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a:endParaRPr>
          </a:p>
        </p:txBody>
      </p:sp>
      <p:sp>
        <p:nvSpPr>
          <p:cNvPr id="9" name="Chevron 34">
            <a:extLst>
              <a:ext uri="{FF2B5EF4-FFF2-40B4-BE49-F238E27FC236}">
                <a16:creationId xmlns:a16="http://schemas.microsoft.com/office/drawing/2014/main" id="{C4F0EB67-7CA7-49DA-9B37-BE122F514305}"/>
              </a:ext>
            </a:extLst>
          </p:cNvPr>
          <p:cNvSpPr/>
          <p:nvPr/>
        </p:nvSpPr>
        <p:spPr>
          <a:xfrm rot="10800000" flipH="1">
            <a:off x="3003928" y="990059"/>
            <a:ext cx="1728414" cy="416874"/>
          </a:xfrm>
          <a:prstGeom prst="chevron">
            <a:avLst>
              <a:gd name="adj" fmla="val 30373"/>
            </a:avLst>
          </a:prstGeom>
          <a:solidFill>
            <a:srgbClr val="00999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a:endParaRPr>
          </a:p>
        </p:txBody>
      </p:sp>
      <p:sp>
        <p:nvSpPr>
          <p:cNvPr id="10" name="Chevron 34">
            <a:extLst>
              <a:ext uri="{FF2B5EF4-FFF2-40B4-BE49-F238E27FC236}">
                <a16:creationId xmlns:a16="http://schemas.microsoft.com/office/drawing/2014/main" id="{382C1B60-C67E-4FB2-A767-F39E7DEDD4AA}"/>
              </a:ext>
            </a:extLst>
          </p:cNvPr>
          <p:cNvSpPr/>
          <p:nvPr/>
        </p:nvSpPr>
        <p:spPr>
          <a:xfrm rot="10800000" flipH="1">
            <a:off x="4758166" y="981891"/>
            <a:ext cx="1728414" cy="416874"/>
          </a:xfrm>
          <a:prstGeom prst="chevron">
            <a:avLst>
              <a:gd name="adj" fmla="val 30373"/>
            </a:avLst>
          </a:prstGeom>
          <a:solidFill>
            <a:srgbClr val="00B0AC"/>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a:endParaRPr>
          </a:p>
        </p:txBody>
      </p:sp>
      <p:sp>
        <p:nvSpPr>
          <p:cNvPr id="11" name="Chevron 34">
            <a:extLst>
              <a:ext uri="{FF2B5EF4-FFF2-40B4-BE49-F238E27FC236}">
                <a16:creationId xmlns:a16="http://schemas.microsoft.com/office/drawing/2014/main" id="{BD1D19D3-CE6B-447E-B857-69A9726F3702}"/>
              </a:ext>
            </a:extLst>
          </p:cNvPr>
          <p:cNvSpPr/>
          <p:nvPr/>
        </p:nvSpPr>
        <p:spPr>
          <a:xfrm rot="10800000" flipH="1">
            <a:off x="6487638" y="981867"/>
            <a:ext cx="1435039" cy="416874"/>
          </a:xfrm>
          <a:prstGeom prst="chevron">
            <a:avLst>
              <a:gd name="adj" fmla="val 30373"/>
            </a:avLst>
          </a:prstGeom>
          <a:solidFill>
            <a:schemeClr val="accent2">
              <a:lumMod val="75000"/>
            </a:scheme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Arial" panose="020B0604020202020204"/>
            </a:endParaRPr>
          </a:p>
        </p:txBody>
      </p:sp>
      <p:sp>
        <p:nvSpPr>
          <p:cNvPr id="12" name="Rectangle 11">
            <a:extLst>
              <a:ext uri="{FF2B5EF4-FFF2-40B4-BE49-F238E27FC236}">
                <a16:creationId xmlns:a16="http://schemas.microsoft.com/office/drawing/2014/main" id="{78BC80AD-E3F4-4902-B018-98EF6420BD19}"/>
              </a:ext>
            </a:extLst>
          </p:cNvPr>
          <p:cNvSpPr/>
          <p:nvPr/>
        </p:nvSpPr>
        <p:spPr>
          <a:xfrm>
            <a:off x="1418846" y="1026428"/>
            <a:ext cx="1174841" cy="288541"/>
          </a:xfrm>
          <a:prstGeom prst="rect">
            <a:avLst/>
          </a:prstGeom>
        </p:spPr>
        <p:txBody>
          <a:bodyPr wrap="square" anchor="ctr">
            <a:spAutoFit/>
          </a:bodyPr>
          <a:lstStyle/>
          <a:p>
            <a:pPr algn="ctr"/>
            <a:r>
              <a:rPr lang="en-US" sz="1275" b="1" dirty="0">
                <a:solidFill>
                  <a:schemeClr val="bg2"/>
                </a:solidFill>
                <a:latin typeface="Arial" panose="020B0604020202020204" pitchFamily="34" charset="0"/>
                <a:cs typeface="Arial" panose="020B0604020202020204" pitchFamily="34" charset="0"/>
              </a:rPr>
              <a:t>People</a:t>
            </a:r>
          </a:p>
        </p:txBody>
      </p:sp>
      <p:sp>
        <p:nvSpPr>
          <p:cNvPr id="13" name="Rectangle 12">
            <a:extLst>
              <a:ext uri="{FF2B5EF4-FFF2-40B4-BE49-F238E27FC236}">
                <a16:creationId xmlns:a16="http://schemas.microsoft.com/office/drawing/2014/main" id="{70C9FD63-145F-4D4C-9660-2A4B3196981C}"/>
              </a:ext>
            </a:extLst>
          </p:cNvPr>
          <p:cNvSpPr/>
          <p:nvPr/>
        </p:nvSpPr>
        <p:spPr>
          <a:xfrm>
            <a:off x="3326418" y="913993"/>
            <a:ext cx="959638" cy="484748"/>
          </a:xfrm>
          <a:prstGeom prst="rect">
            <a:avLst/>
          </a:prstGeom>
        </p:spPr>
        <p:txBody>
          <a:bodyPr wrap="square" anchor="ctr">
            <a:spAutoFit/>
          </a:bodyPr>
          <a:lstStyle/>
          <a:p>
            <a:pPr algn="ctr"/>
            <a:r>
              <a:rPr lang="en-US" sz="1275" b="1" dirty="0">
                <a:solidFill>
                  <a:schemeClr val="bg2"/>
                </a:solidFill>
                <a:latin typeface="Arial" panose="020B0604020202020204" pitchFamily="34" charset="0"/>
                <a:cs typeface="Arial" panose="020B0604020202020204" pitchFamily="34" charset="0"/>
              </a:rPr>
              <a:t>Processes</a:t>
            </a:r>
          </a:p>
        </p:txBody>
      </p:sp>
      <p:sp>
        <p:nvSpPr>
          <p:cNvPr id="14" name="Rectangle 13">
            <a:extLst>
              <a:ext uri="{FF2B5EF4-FFF2-40B4-BE49-F238E27FC236}">
                <a16:creationId xmlns:a16="http://schemas.microsoft.com/office/drawing/2014/main" id="{8801DDE3-FDA6-4468-AB3B-CAE10EBCA1A5}"/>
              </a:ext>
            </a:extLst>
          </p:cNvPr>
          <p:cNvSpPr/>
          <p:nvPr/>
        </p:nvSpPr>
        <p:spPr>
          <a:xfrm>
            <a:off x="5180665" y="989193"/>
            <a:ext cx="858649" cy="288541"/>
          </a:xfrm>
          <a:prstGeom prst="rect">
            <a:avLst/>
          </a:prstGeom>
        </p:spPr>
        <p:txBody>
          <a:bodyPr wrap="square" anchor="ctr">
            <a:spAutoFit/>
          </a:bodyPr>
          <a:lstStyle/>
          <a:p>
            <a:pPr algn="ctr"/>
            <a:r>
              <a:rPr lang="en-US" sz="1275" b="1" dirty="0">
                <a:solidFill>
                  <a:schemeClr val="bg2"/>
                </a:solidFill>
                <a:latin typeface="Arial" panose="020B0604020202020204" pitchFamily="34" charset="0"/>
                <a:cs typeface="Arial" panose="020B0604020202020204" pitchFamily="34" charset="0"/>
              </a:rPr>
              <a:t>Systems </a:t>
            </a:r>
          </a:p>
        </p:txBody>
      </p:sp>
      <p:sp>
        <p:nvSpPr>
          <p:cNvPr id="15" name="Rectangle 14">
            <a:extLst>
              <a:ext uri="{FF2B5EF4-FFF2-40B4-BE49-F238E27FC236}">
                <a16:creationId xmlns:a16="http://schemas.microsoft.com/office/drawing/2014/main" id="{830E5F29-66C1-4ABF-B12C-03109AE68E5D}"/>
              </a:ext>
            </a:extLst>
          </p:cNvPr>
          <p:cNvSpPr/>
          <p:nvPr/>
        </p:nvSpPr>
        <p:spPr>
          <a:xfrm>
            <a:off x="6676240" y="1021895"/>
            <a:ext cx="1057833" cy="223138"/>
          </a:xfrm>
          <a:prstGeom prst="rect">
            <a:avLst/>
          </a:prstGeom>
          <a:solidFill>
            <a:schemeClr val="accent2">
              <a:lumMod val="75000"/>
            </a:schemeClr>
          </a:solidFill>
        </p:spPr>
        <p:txBody>
          <a:bodyPr wrap="square" anchor="ctr">
            <a:spAutoFit/>
          </a:bodyPr>
          <a:lstStyle/>
          <a:p>
            <a:pPr algn="ctr"/>
            <a:r>
              <a:rPr lang="en-US" sz="1275" b="1" dirty="0">
                <a:solidFill>
                  <a:schemeClr val="bg2"/>
                </a:solidFill>
                <a:latin typeface="Arial" panose="020B0604020202020204" pitchFamily="34" charset="0"/>
                <a:cs typeface="Arial" panose="020B0604020202020204" pitchFamily="34" charset="0"/>
              </a:rPr>
              <a:t>GAP</a:t>
            </a:r>
          </a:p>
        </p:txBody>
      </p:sp>
      <p:sp>
        <p:nvSpPr>
          <p:cNvPr id="16" name="TextBox 15">
            <a:extLst>
              <a:ext uri="{FF2B5EF4-FFF2-40B4-BE49-F238E27FC236}">
                <a16:creationId xmlns:a16="http://schemas.microsoft.com/office/drawing/2014/main" id="{536A7C83-B2C5-E5B5-2805-2DE53549FF8C}"/>
              </a:ext>
            </a:extLst>
          </p:cNvPr>
          <p:cNvSpPr txBox="1"/>
          <p:nvPr/>
        </p:nvSpPr>
        <p:spPr>
          <a:xfrm>
            <a:off x="434166" y="69372"/>
            <a:ext cx="4572000" cy="338554"/>
          </a:xfrm>
          <a:prstGeom prst="rect">
            <a:avLst/>
          </a:prstGeom>
          <a:noFill/>
        </p:spPr>
        <p:txBody>
          <a:bodyPr wrap="square">
            <a:spAutoFit/>
          </a:bodyPr>
          <a:lstStyle/>
          <a:p>
            <a:r>
              <a:rPr lang="en-US" sz="2400" dirty="0">
                <a:solidFill>
                  <a:schemeClr val="bg1"/>
                </a:solidFill>
              </a:rPr>
              <a:t>Evaluating Risk</a:t>
            </a:r>
          </a:p>
        </p:txBody>
      </p:sp>
    </p:spTree>
    <p:extLst>
      <p:ext uri="{BB962C8B-B14F-4D97-AF65-F5344CB8AC3E}">
        <p14:creationId xmlns:p14="http://schemas.microsoft.com/office/powerpoint/2010/main" val="171900325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62B98-CFBC-447C-BF05-AC1996B4195F}"/>
              </a:ext>
            </a:extLst>
          </p:cNvPr>
          <p:cNvSpPr>
            <a:spLocks noGrp="1"/>
          </p:cNvSpPr>
          <p:nvPr>
            <p:ph type="title"/>
          </p:nvPr>
        </p:nvSpPr>
        <p:spPr>
          <a:xfrm>
            <a:off x="325719" y="959644"/>
            <a:ext cx="7886699" cy="699516"/>
          </a:xfrm>
        </p:spPr>
        <p:txBody>
          <a:bodyPr vert="horz" lIns="68580" tIns="34290" rIns="68580" bIns="34290" rtlCol="0" anchor="b">
            <a:normAutofit/>
          </a:bodyPr>
          <a:lstStyle/>
          <a:p>
            <a:r>
              <a:rPr lang="en-US" sz="4050" b="1" kern="1200" dirty="0">
                <a:solidFill>
                  <a:schemeClr val="bg1"/>
                </a:solidFill>
                <a:latin typeface="+mj-lt"/>
                <a:ea typeface="+mj-ea"/>
                <a:cs typeface="+mj-cs"/>
              </a:rPr>
              <a:t>Prioritize Risk</a:t>
            </a:r>
          </a:p>
        </p:txBody>
      </p:sp>
      <p:sp>
        <p:nvSpPr>
          <p:cNvPr id="4" name="Slide Number Placeholder 3">
            <a:extLst>
              <a:ext uri="{FF2B5EF4-FFF2-40B4-BE49-F238E27FC236}">
                <a16:creationId xmlns:a16="http://schemas.microsoft.com/office/drawing/2014/main" id="{487B0F07-EC7A-4FD8-8954-99B2DA8F0D0F}"/>
              </a:ext>
            </a:extLst>
          </p:cNvPr>
          <p:cNvSpPr>
            <a:spLocks noGrp="1"/>
          </p:cNvSpPr>
          <p:nvPr>
            <p:ph type="sldNum" sz="quarter" idx="4"/>
          </p:nvPr>
        </p:nvSpPr>
        <p:spPr>
          <a:xfrm>
            <a:off x="6457950" y="5624513"/>
            <a:ext cx="2057400" cy="273844"/>
          </a:xfrm>
        </p:spPr>
        <p:txBody>
          <a:bodyPr vert="horz" lIns="68580" tIns="34290" rIns="68580" bIns="34290" rtlCol="0" anchor="ctr">
            <a:normAutofit/>
          </a:bodyPr>
          <a:lstStyle/>
          <a:p>
            <a:pPr algn="r">
              <a:spcAft>
                <a:spcPts val="450"/>
              </a:spcAft>
            </a:pPr>
            <a:fld id="{4E743779-FB01-4E1A-A01D-1D5F67ECDE20}" type="slidenum">
              <a:rPr lang="en-US" sz="900">
                <a:solidFill>
                  <a:schemeClr val="tx1">
                    <a:tint val="75000"/>
                  </a:schemeClr>
                </a:solidFill>
                <a:latin typeface="+mn-lt"/>
                <a:cs typeface="+mn-cs"/>
              </a:rPr>
              <a:pPr algn="r">
                <a:spcAft>
                  <a:spcPts val="450"/>
                </a:spcAft>
              </a:pPr>
              <a:t>72</a:t>
            </a:fld>
            <a:endParaRPr lang="en-US" sz="900" dirty="0">
              <a:solidFill>
                <a:schemeClr val="tx1">
                  <a:tint val="75000"/>
                </a:schemeClr>
              </a:solidFill>
              <a:latin typeface="+mn-lt"/>
              <a:cs typeface="+mn-cs"/>
            </a:endParaRPr>
          </a:p>
        </p:txBody>
      </p:sp>
      <p:graphicFrame>
        <p:nvGraphicFramePr>
          <p:cNvPr id="5" name="Table 4">
            <a:extLst>
              <a:ext uri="{FF2B5EF4-FFF2-40B4-BE49-F238E27FC236}">
                <a16:creationId xmlns:a16="http://schemas.microsoft.com/office/drawing/2014/main" id="{E5256C2A-49D7-4928-9A8E-DAAE7BDC1477}"/>
              </a:ext>
            </a:extLst>
          </p:cNvPr>
          <p:cNvGraphicFramePr>
            <a:graphicFrameLocks noGrp="1"/>
          </p:cNvGraphicFramePr>
          <p:nvPr/>
        </p:nvGraphicFramePr>
        <p:xfrm>
          <a:off x="499017" y="1659160"/>
          <a:ext cx="8145967" cy="3576263"/>
        </p:xfrm>
        <a:graphic>
          <a:graphicData uri="http://schemas.openxmlformats.org/drawingml/2006/table">
            <a:tbl>
              <a:tblPr firstRow="1" bandRow="1"/>
              <a:tblGrid>
                <a:gridCol w="699616">
                  <a:extLst>
                    <a:ext uri="{9D8B030D-6E8A-4147-A177-3AD203B41FA5}">
                      <a16:colId xmlns:a16="http://schemas.microsoft.com/office/drawing/2014/main" val="3622071362"/>
                    </a:ext>
                  </a:extLst>
                </a:gridCol>
                <a:gridCol w="699527">
                  <a:extLst>
                    <a:ext uri="{9D8B030D-6E8A-4147-A177-3AD203B41FA5}">
                      <a16:colId xmlns:a16="http://schemas.microsoft.com/office/drawing/2014/main" val="439293241"/>
                    </a:ext>
                  </a:extLst>
                </a:gridCol>
                <a:gridCol w="2955409">
                  <a:extLst>
                    <a:ext uri="{9D8B030D-6E8A-4147-A177-3AD203B41FA5}">
                      <a16:colId xmlns:a16="http://schemas.microsoft.com/office/drawing/2014/main" val="1097027594"/>
                    </a:ext>
                  </a:extLst>
                </a:gridCol>
                <a:gridCol w="914400">
                  <a:extLst>
                    <a:ext uri="{9D8B030D-6E8A-4147-A177-3AD203B41FA5}">
                      <a16:colId xmlns:a16="http://schemas.microsoft.com/office/drawing/2014/main" val="2059098904"/>
                    </a:ext>
                  </a:extLst>
                </a:gridCol>
                <a:gridCol w="1061357">
                  <a:extLst>
                    <a:ext uri="{9D8B030D-6E8A-4147-A177-3AD203B41FA5}">
                      <a16:colId xmlns:a16="http://schemas.microsoft.com/office/drawing/2014/main" val="1282239871"/>
                    </a:ext>
                  </a:extLst>
                </a:gridCol>
                <a:gridCol w="857250">
                  <a:extLst>
                    <a:ext uri="{9D8B030D-6E8A-4147-A177-3AD203B41FA5}">
                      <a16:colId xmlns:a16="http://schemas.microsoft.com/office/drawing/2014/main" val="3220600252"/>
                    </a:ext>
                  </a:extLst>
                </a:gridCol>
                <a:gridCol w="958408">
                  <a:extLst>
                    <a:ext uri="{9D8B030D-6E8A-4147-A177-3AD203B41FA5}">
                      <a16:colId xmlns:a16="http://schemas.microsoft.com/office/drawing/2014/main" val="4221598190"/>
                    </a:ext>
                  </a:extLst>
                </a:gridCol>
              </a:tblGrid>
              <a:tr h="313812">
                <a:tc gridSpan="7">
                  <a:txBody>
                    <a:bodyPr/>
                    <a:lstStyle/>
                    <a:p>
                      <a:pPr algn="ctr" fontAlgn="b">
                        <a:spcBef>
                          <a:spcPts val="0"/>
                        </a:spcBef>
                        <a:spcAft>
                          <a:spcPts val="0"/>
                        </a:spcAft>
                      </a:pPr>
                      <a:r>
                        <a:rPr lang="en-US" sz="1400" b="1" i="0" u="none" strike="noStrike" dirty="0">
                          <a:effectLst/>
                          <a:latin typeface="Arial" panose="020B0604020202020204" pitchFamily="34" charset="0"/>
                        </a:rPr>
                        <a:t>Prioritize Risk</a:t>
                      </a:r>
                    </a:p>
                  </a:txBody>
                  <a:tcPr marL="68580" marR="68580" marT="34290" marB="3429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40705250"/>
                  </a:ext>
                </a:extLst>
              </a:tr>
              <a:tr h="449867">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Federal Regulation</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Requirement</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Risk</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FF0000"/>
                          </a:solidFill>
                          <a:effectLst/>
                          <a:latin typeface="Calibri" panose="020F0502020204030204" pitchFamily="34" charset="0"/>
                        </a:rPr>
                        <a:t>Impact of Risk Score (1-10)</a:t>
                      </a:r>
                      <a:endParaRPr lang="en-US" sz="1000" b="0" i="0" u="none" strike="noStrike" dirty="0">
                        <a:solidFill>
                          <a:srgbClr val="FF0000"/>
                        </a:solidFill>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Probability </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FF0000"/>
                          </a:solidFill>
                          <a:effectLst/>
                          <a:latin typeface="Calibri" panose="020F0502020204030204" pitchFamily="34" charset="0"/>
                        </a:rPr>
                        <a:t>Probability of Risk Score (1-10)</a:t>
                      </a:r>
                      <a:endParaRPr lang="en-US" sz="1000" b="0" i="0" u="none" strike="noStrike" dirty="0">
                        <a:solidFill>
                          <a:srgbClr val="FF0000"/>
                        </a:solidFill>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Risk Assessment Score</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525610"/>
                  </a:ext>
                </a:extLst>
              </a:tr>
              <a:tr h="1638587">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Gramm-Leach-Bliley Act</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Safeguards Rule</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indent="-342900" algn="l" fontAlgn="t">
                        <a:spcBef>
                          <a:spcPts val="0"/>
                        </a:spcBef>
                        <a:spcAft>
                          <a:spcPts val="0"/>
                        </a:spcAft>
                        <a:buAutoNum type="arabicParenR"/>
                      </a:pPr>
                      <a:r>
                        <a:rPr lang="en-US" sz="1000" b="0" i="0" u="none" strike="noStrike" dirty="0">
                          <a:solidFill>
                            <a:srgbClr val="000000"/>
                          </a:solidFill>
                          <a:effectLst/>
                          <a:latin typeface="Calibri" panose="020F0502020204030204" pitchFamily="34" charset="0"/>
                        </a:rPr>
                        <a:t>Up to </a:t>
                      </a:r>
                      <a:r>
                        <a:rPr lang="en-US" sz="1000" b="0" i="0" kern="1200" dirty="0">
                          <a:solidFill>
                            <a:schemeClr val="tx1"/>
                          </a:solidFill>
                          <a:effectLst/>
                          <a:latin typeface="+mn-lt"/>
                          <a:ea typeface="+mn-ea"/>
                          <a:cs typeface="+mn-cs"/>
                        </a:rPr>
                        <a:t>$46,517</a:t>
                      </a:r>
                      <a:r>
                        <a:rPr lang="en-US" sz="1000" b="0" i="0" u="none" strike="noStrike" dirty="0">
                          <a:solidFill>
                            <a:srgbClr val="000000"/>
                          </a:solidFill>
                          <a:effectLst/>
                          <a:latin typeface="+mn-lt"/>
                        </a:rPr>
                        <a:t> </a:t>
                      </a:r>
                      <a:r>
                        <a:rPr lang="en-US" sz="1000" b="0" i="0" u="none" strike="noStrike" dirty="0">
                          <a:solidFill>
                            <a:srgbClr val="000000"/>
                          </a:solidFill>
                          <a:effectLst/>
                          <a:latin typeface="Calibri" panose="020F0502020204030204" pitchFamily="34" charset="0"/>
                        </a:rPr>
                        <a:t>for financial institution (dealership is considered a financial Institution)</a:t>
                      </a:r>
                    </a:p>
                    <a:p>
                      <a:pPr marL="342900" indent="-342900" algn="l" fontAlgn="t">
                        <a:spcBef>
                          <a:spcPts val="0"/>
                        </a:spcBef>
                        <a:spcAft>
                          <a:spcPts val="0"/>
                        </a:spcAft>
                        <a:buAutoNum type="arabicParenR"/>
                      </a:pPr>
                      <a:r>
                        <a:rPr lang="en-US" sz="1000" b="0" i="0" u="none" strike="noStrike" dirty="0">
                          <a:solidFill>
                            <a:srgbClr val="000000"/>
                          </a:solidFill>
                          <a:effectLst/>
                          <a:latin typeface="Calibri" panose="020F0502020204030204" pitchFamily="34" charset="0"/>
                        </a:rPr>
                        <a:t>Criminal penalties include prison up to five years and fines.</a:t>
                      </a:r>
                    </a:p>
                    <a:p>
                      <a:pPr marL="342900" indent="-342900" algn="l" fontAlgn="t">
                        <a:spcBef>
                          <a:spcPts val="0"/>
                        </a:spcBef>
                        <a:spcAft>
                          <a:spcPts val="0"/>
                        </a:spcAft>
                        <a:buAutoNum type="arabicParenR"/>
                      </a:pPr>
                      <a:r>
                        <a:rPr lang="en-US" sz="1000" b="0" i="0" u="none" strike="noStrike" dirty="0">
                          <a:solidFill>
                            <a:srgbClr val="000000"/>
                          </a:solidFill>
                          <a:effectLst/>
                          <a:latin typeface="Calibri" panose="020F0502020204030204" pitchFamily="34" charset="0"/>
                        </a:rPr>
                        <a:t>Stolen NPI may result in:</a:t>
                      </a:r>
                    </a:p>
                    <a:p>
                      <a:pPr marL="742950" lvl="1" indent="-285750" algn="l" fontAlgn="t">
                        <a:spcBef>
                          <a:spcPts val="0"/>
                        </a:spcBef>
                        <a:spcAft>
                          <a:spcPts val="0"/>
                        </a:spcAft>
                        <a:buFont typeface="Arial" panose="020B0604020202020204" pitchFamily="34" charset="0"/>
                        <a:buChar char="•"/>
                      </a:pPr>
                      <a:r>
                        <a:rPr lang="en-US" sz="1000" b="0" i="0" u="none" strike="noStrike" dirty="0">
                          <a:solidFill>
                            <a:srgbClr val="000000"/>
                          </a:solidFill>
                          <a:effectLst/>
                          <a:latin typeface="Calibri" panose="020F0502020204030204" pitchFamily="34" charset="0"/>
                        </a:rPr>
                        <a:t>regional and national news</a:t>
                      </a:r>
                    </a:p>
                    <a:p>
                      <a:pPr marL="742950" lvl="1" indent="-285750" algn="l" fontAlgn="t">
                        <a:spcBef>
                          <a:spcPts val="0"/>
                        </a:spcBef>
                        <a:spcAft>
                          <a:spcPts val="0"/>
                        </a:spcAft>
                        <a:buFont typeface="Arial" panose="020B0604020202020204" pitchFamily="34" charset="0"/>
                        <a:buChar char="•"/>
                      </a:pPr>
                      <a:r>
                        <a:rPr lang="en-US" sz="1000" b="0" i="0" u="none" strike="noStrike" dirty="0">
                          <a:solidFill>
                            <a:srgbClr val="000000"/>
                          </a:solidFill>
                          <a:effectLst/>
                          <a:latin typeface="Calibri" panose="020F0502020204030204" pitchFamily="34" charset="0"/>
                        </a:rPr>
                        <a:t>loss of reputation</a:t>
                      </a:r>
                    </a:p>
                    <a:p>
                      <a:pPr marL="742950" lvl="1" indent="-285750" algn="l" fontAlgn="t">
                        <a:spcBef>
                          <a:spcPts val="0"/>
                        </a:spcBef>
                        <a:spcAft>
                          <a:spcPts val="0"/>
                        </a:spcAft>
                        <a:buFont typeface="Arial" panose="020B0604020202020204" pitchFamily="34" charset="0"/>
                        <a:buChar char="•"/>
                      </a:pPr>
                      <a:r>
                        <a:rPr lang="en-US" sz="1000" b="0" i="0" u="none" strike="noStrike" dirty="0">
                          <a:solidFill>
                            <a:srgbClr val="000000"/>
                          </a:solidFill>
                          <a:effectLst/>
                          <a:latin typeface="Calibri" panose="020F0502020204030204" pitchFamily="34" charset="0"/>
                        </a:rPr>
                        <a:t>loss of business</a:t>
                      </a:r>
                    </a:p>
                    <a:p>
                      <a:pPr marL="742950" lvl="1" indent="-285750" algn="l" fontAlgn="t">
                        <a:spcBef>
                          <a:spcPts val="0"/>
                        </a:spcBef>
                        <a:spcAft>
                          <a:spcPts val="0"/>
                        </a:spcAft>
                        <a:buFont typeface="Arial" panose="020B0604020202020204" pitchFamily="34" charset="0"/>
                        <a:buChar char="•"/>
                      </a:pPr>
                      <a:r>
                        <a:rPr lang="en-US" sz="1000" b="0" i="0" u="none" strike="noStrike" dirty="0">
                          <a:solidFill>
                            <a:srgbClr val="000000"/>
                          </a:solidFill>
                          <a:effectLst/>
                          <a:latin typeface="Calibri" panose="020F0502020204030204" pitchFamily="34" charset="0"/>
                        </a:rPr>
                        <a:t>lay off employees</a:t>
                      </a:r>
                    </a:p>
                    <a:p>
                      <a:pPr marL="742950" lvl="1" indent="-285750" algn="l" fontAlgn="t">
                        <a:spcBef>
                          <a:spcPts val="0"/>
                        </a:spcBef>
                        <a:spcAft>
                          <a:spcPts val="0"/>
                        </a:spcAft>
                        <a:buFont typeface="Arial" panose="020B0604020202020204" pitchFamily="34" charset="0"/>
                        <a:buChar char="•"/>
                      </a:pPr>
                      <a:r>
                        <a:rPr lang="en-US" sz="1000" b="0" i="0" u="none" strike="noStrike" dirty="0">
                          <a:solidFill>
                            <a:srgbClr val="000000"/>
                          </a:solidFill>
                          <a:effectLst/>
                          <a:latin typeface="Calibri" panose="020F0502020204030204" pitchFamily="34" charset="0"/>
                        </a:rPr>
                        <a:t>cost of PR firm to management reputation.</a:t>
                      </a:r>
                    </a:p>
                    <a:p>
                      <a:pPr marL="342900" indent="-342900" algn="l" fontAlgn="t">
                        <a:spcBef>
                          <a:spcPts val="0"/>
                        </a:spcBef>
                        <a:spcAft>
                          <a:spcPts val="0"/>
                        </a:spcAft>
                        <a:buAutoNum type="arabicParenR"/>
                      </a:pPr>
                      <a:r>
                        <a:rPr lang="en-US" sz="1000" b="0" i="0" u="none" strike="noStrike" dirty="0">
                          <a:solidFill>
                            <a:srgbClr val="000000"/>
                          </a:solidFill>
                          <a:effectLst/>
                          <a:latin typeface="Calibri" panose="020F0502020204030204" pitchFamily="34" charset="0"/>
                        </a:rPr>
                        <a:t>Government intervention in store.  </a:t>
                      </a:r>
                    </a:p>
                  </a:txBody>
                  <a:tcPr marL="4097" marR="4097" marT="409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0" i="0" u="none" strike="noStrike" dirty="0">
                          <a:solidFill>
                            <a:srgbClr val="000000"/>
                          </a:solidFill>
                          <a:effectLst/>
                          <a:latin typeface="Calibri" panose="020F0502020204030204" pitchFamily="34" charset="0"/>
                        </a:rPr>
                        <a:t>Extreme = 10</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spcBef>
                          <a:spcPts val="0"/>
                        </a:spcBef>
                        <a:spcAft>
                          <a:spcPts val="0"/>
                        </a:spcAft>
                      </a:pPr>
                      <a:r>
                        <a:rPr lang="en-US" sz="1000" b="0" i="0" u="none" strike="noStrike" dirty="0">
                          <a:solidFill>
                            <a:srgbClr val="000000"/>
                          </a:solidFill>
                          <a:effectLst/>
                          <a:latin typeface="Calibri" panose="020F0502020204030204" pitchFamily="34" charset="0"/>
                        </a:rPr>
                        <a:t>No action or training has been implemented.  </a:t>
                      </a:r>
                      <a:endParaRPr lang="en-US" sz="1000" b="0" i="0" u="none" strike="noStrike" dirty="0">
                        <a:effectLst/>
                        <a:latin typeface="Arial" panose="020B0604020202020204" pitchFamily="34" charset="0"/>
                      </a:endParaRPr>
                    </a:p>
                  </a:txBody>
                  <a:tcPr marL="4097" marR="4097" marT="409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0" i="0" u="none" strike="noStrike" dirty="0">
                          <a:solidFill>
                            <a:srgbClr val="000000"/>
                          </a:solidFill>
                          <a:effectLst/>
                          <a:latin typeface="Calibri" panose="020F0502020204030204" pitchFamily="34" charset="0"/>
                        </a:rPr>
                        <a:t>Highly Likely = 9</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1" i="0" u="none" strike="noStrike" dirty="0">
                          <a:solidFill>
                            <a:srgbClr val="000000"/>
                          </a:solidFill>
                          <a:effectLst/>
                          <a:latin typeface="Calibri" panose="020F0502020204030204" pitchFamily="34" charset="0"/>
                        </a:rPr>
                        <a:t>90</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107143484"/>
                  </a:ext>
                </a:extLst>
              </a:tr>
              <a:tr h="968257">
                <a:tc>
                  <a:txBody>
                    <a:bodyPr/>
                    <a:lstStyle/>
                    <a:p>
                      <a:pPr algn="ctr" fontAlgn="b">
                        <a:spcBef>
                          <a:spcPts val="0"/>
                        </a:spcBef>
                        <a:spcAft>
                          <a:spcPts val="0"/>
                        </a:spcAft>
                      </a:pPr>
                      <a:r>
                        <a:rPr lang="en-US" sz="1000" b="1" i="0" u="none" strike="noStrike" dirty="0">
                          <a:solidFill>
                            <a:srgbClr val="000000"/>
                          </a:solidFill>
                          <a:effectLst/>
                          <a:latin typeface="Calibri" panose="020F0502020204030204" pitchFamily="34" charset="0"/>
                        </a:rPr>
                        <a:t>OSHA</a:t>
                      </a:r>
                      <a:endParaRPr lang="en-US" sz="1000" b="0" i="0" u="none" strike="noStrike" dirty="0">
                        <a:effectLst/>
                        <a:latin typeface="Arial" panose="020B0604020202020204" pitchFamily="34" charset="0"/>
                      </a:endParaRPr>
                    </a:p>
                  </a:txBody>
                  <a:tcPr marL="4097" marR="4097" marT="409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spcBef>
                          <a:spcPts val="0"/>
                        </a:spcBef>
                        <a:spcAft>
                          <a:spcPts val="0"/>
                        </a:spcAft>
                      </a:pPr>
                      <a:r>
                        <a:rPr lang="en-US" sz="1000" b="1" i="0" u="none" strike="noStrike" dirty="0">
                          <a:solidFill>
                            <a:srgbClr val="000000"/>
                          </a:solidFill>
                          <a:effectLst/>
                          <a:latin typeface="Calibri" panose="020F0502020204030204" pitchFamily="34" charset="0"/>
                        </a:rPr>
                        <a:t>Employee Health and Safety</a:t>
                      </a:r>
                      <a:endParaRPr lang="en-US" sz="1000" b="0" i="0" u="none" strike="noStrike" dirty="0">
                        <a:effectLst/>
                        <a:latin typeface="Arial" panose="020B0604020202020204" pitchFamily="34" charset="0"/>
                      </a:endParaRPr>
                    </a:p>
                  </a:txBody>
                  <a:tcPr marL="4097" marR="4097" marT="409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spcAft>
                          <a:spcPts val="0"/>
                        </a:spcAft>
                      </a:pPr>
                      <a:r>
                        <a:rPr lang="en-US" sz="1000" b="0" i="0" u="none" strike="noStrike" dirty="0">
                          <a:solidFill>
                            <a:srgbClr val="333333"/>
                          </a:solidFill>
                          <a:effectLst/>
                          <a:latin typeface="Calibri" panose="020F0502020204030204" pitchFamily="34" charset="0"/>
                        </a:rPr>
                        <a:t>Dealership are not usually regularly audited by OSHA.  If a dealership is audited and found in violation of OSHA’s  mandates, fines can be high, up to $90,000 per violation.</a:t>
                      </a:r>
                      <a:endParaRPr lang="en-US" sz="1000" b="0" i="0" u="none" strike="noStrike" dirty="0">
                        <a:effectLst/>
                        <a:latin typeface="Arial" panose="020B0604020202020204" pitchFamily="34" charset="0"/>
                      </a:endParaRPr>
                    </a:p>
                  </a:txBody>
                  <a:tcPr marL="4097" marR="4097" marT="409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0" i="0" u="none" strike="noStrike" dirty="0">
                          <a:solidFill>
                            <a:srgbClr val="000000"/>
                          </a:solidFill>
                          <a:effectLst/>
                          <a:latin typeface="Calibri" panose="020F0502020204030204" pitchFamily="34" charset="0"/>
                        </a:rPr>
                        <a:t> Low = 4</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spcBef>
                          <a:spcPts val="0"/>
                        </a:spcBef>
                        <a:spcAft>
                          <a:spcPts val="0"/>
                        </a:spcAft>
                      </a:pPr>
                      <a:r>
                        <a:rPr lang="en-US" sz="1000" b="0" i="0" u="none" strike="noStrike" dirty="0">
                          <a:solidFill>
                            <a:srgbClr val="333333"/>
                          </a:solidFill>
                          <a:effectLst/>
                          <a:latin typeface="Calibri" panose="020F0502020204030204" pitchFamily="34" charset="0"/>
                        </a:rPr>
                        <a:t>Outdated fire extinguishers (by 2 months), but properly marked and located where easily visible.</a:t>
                      </a:r>
                      <a:endParaRPr lang="en-US" sz="1000" b="0" i="0" u="none" strike="noStrike" dirty="0">
                        <a:effectLst/>
                        <a:latin typeface="Arial" panose="020B0604020202020204" pitchFamily="34" charset="0"/>
                      </a:endParaRPr>
                    </a:p>
                  </a:txBody>
                  <a:tcPr marL="4097" marR="4097" marT="409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0" i="0" u="none" strike="noStrike" dirty="0">
                          <a:solidFill>
                            <a:srgbClr val="000000"/>
                          </a:solidFill>
                          <a:effectLst/>
                          <a:latin typeface="Calibri" panose="020F0502020204030204" pitchFamily="34" charset="0"/>
                        </a:rPr>
                        <a:t>Low = 2</a:t>
                      </a:r>
                      <a:endParaRPr lang="en-US" sz="1000" b="0" i="0" u="none" strike="noStrike" dirty="0">
                        <a:effectLst/>
                        <a:latin typeface="Arial" panose="020B0604020202020204" pitchFamily="34" charset="0"/>
                      </a:endParaRP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spcBef>
                          <a:spcPts val="0"/>
                        </a:spcBef>
                        <a:spcAft>
                          <a:spcPts val="0"/>
                        </a:spcAft>
                      </a:pPr>
                      <a:r>
                        <a:rPr lang="en-US" sz="1000" b="0" i="0" u="none" strike="noStrike" dirty="0">
                          <a:effectLst/>
                          <a:latin typeface="Arial" panose="020B0604020202020204" pitchFamily="34" charset="0"/>
                        </a:rPr>
                        <a:t>8</a:t>
                      </a:r>
                    </a:p>
                  </a:txBody>
                  <a:tcPr marL="4097" marR="4097" marT="40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291819632"/>
                  </a:ext>
                </a:extLst>
              </a:tr>
            </a:tbl>
          </a:graphicData>
        </a:graphic>
      </p:graphicFrame>
      <p:sp>
        <p:nvSpPr>
          <p:cNvPr id="6" name="TextBox 5">
            <a:extLst>
              <a:ext uri="{FF2B5EF4-FFF2-40B4-BE49-F238E27FC236}">
                <a16:creationId xmlns:a16="http://schemas.microsoft.com/office/drawing/2014/main" id="{3E4C4C46-7C5F-4D8D-BB76-D8CC394739B5}"/>
              </a:ext>
            </a:extLst>
          </p:cNvPr>
          <p:cNvSpPr txBox="1"/>
          <p:nvPr/>
        </p:nvSpPr>
        <p:spPr>
          <a:xfrm>
            <a:off x="0" y="0"/>
            <a:ext cx="9144000" cy="369332"/>
          </a:xfrm>
          <a:prstGeom prst="rect">
            <a:avLst/>
          </a:prstGeom>
          <a:solidFill>
            <a:schemeClr val="accent4">
              <a:lumMod val="50000"/>
            </a:schemeClr>
          </a:solidFill>
        </p:spPr>
        <p:txBody>
          <a:bodyPr wrap="square" rtlCol="0">
            <a:spAutoFit/>
          </a:bodyPr>
          <a:lstStyle/>
          <a:p>
            <a:r>
              <a:rPr lang="en-US" sz="1800" b="1" dirty="0">
                <a:solidFill>
                  <a:schemeClr val="bg1"/>
                </a:solidFill>
                <a:cs typeface="Lucida Sans Unicode" panose="020B0602030504020204" pitchFamily="34" charset="0"/>
              </a:rPr>
              <a:t> Prioritizing Risk</a:t>
            </a:r>
          </a:p>
        </p:txBody>
      </p:sp>
    </p:spTree>
    <p:extLst>
      <p:ext uri="{BB962C8B-B14F-4D97-AF65-F5344CB8AC3E}">
        <p14:creationId xmlns:p14="http://schemas.microsoft.com/office/powerpoint/2010/main" val="30622108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2">
            <a:extLst>
              <a:ext uri="{FF2B5EF4-FFF2-40B4-BE49-F238E27FC236}">
                <a16:creationId xmlns:a16="http://schemas.microsoft.com/office/drawing/2014/main" id="{594D6AA1-A0E1-45F9-8E25-BAB809229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85725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Title 6">
            <a:extLst>
              <a:ext uri="{FF2B5EF4-FFF2-40B4-BE49-F238E27FC236}">
                <a16:creationId xmlns:a16="http://schemas.microsoft.com/office/drawing/2014/main" id="{F446723D-CF6D-4FBE-AB49-3883087ED6FF}"/>
              </a:ext>
            </a:extLst>
          </p:cNvPr>
          <p:cNvSpPr>
            <a:spLocks noGrp="1"/>
          </p:cNvSpPr>
          <p:nvPr>
            <p:ph type="title"/>
          </p:nvPr>
        </p:nvSpPr>
        <p:spPr>
          <a:xfrm>
            <a:off x="12358" y="16991"/>
            <a:ext cx="9143999" cy="339755"/>
          </a:xfrm>
          <a:solidFill>
            <a:schemeClr val="accent4">
              <a:lumMod val="50000"/>
            </a:schemeClr>
          </a:solidFill>
        </p:spPr>
        <p:txBody>
          <a:bodyPr vert="horz" lIns="68580" tIns="34290" rIns="68580" bIns="34290" rtlCol="0" anchor="b">
            <a:normAutofit/>
          </a:bodyPr>
          <a:lstStyle/>
          <a:p>
            <a:r>
              <a:rPr lang="en-US" sz="1800" b="1" dirty="0">
                <a:solidFill>
                  <a:schemeClr val="bg1"/>
                </a:solidFill>
                <a:latin typeface="+mn-lt"/>
              </a:rPr>
              <a:t>Prioritize Risks</a:t>
            </a:r>
            <a:endParaRPr lang="en-US" sz="1800" b="1" kern="1200" dirty="0">
              <a:solidFill>
                <a:schemeClr val="bg1"/>
              </a:solidFill>
              <a:latin typeface="+mn-lt"/>
              <a:ea typeface="+mj-ea"/>
              <a:cs typeface="+mj-cs"/>
            </a:endParaRPr>
          </a:p>
        </p:txBody>
      </p:sp>
      <p:sp>
        <p:nvSpPr>
          <p:cNvPr id="4" name="Slide Number Placeholder 3">
            <a:extLst>
              <a:ext uri="{FF2B5EF4-FFF2-40B4-BE49-F238E27FC236}">
                <a16:creationId xmlns:a16="http://schemas.microsoft.com/office/drawing/2014/main" id="{487B0F07-EC7A-4FD8-8954-99B2DA8F0D0F}"/>
              </a:ext>
            </a:extLst>
          </p:cNvPr>
          <p:cNvSpPr>
            <a:spLocks noGrp="1"/>
          </p:cNvSpPr>
          <p:nvPr>
            <p:ph type="sldNum" sz="quarter" idx="4"/>
          </p:nvPr>
        </p:nvSpPr>
        <p:spPr>
          <a:xfrm>
            <a:off x="6457950" y="5624513"/>
            <a:ext cx="2057400" cy="273844"/>
          </a:xfrm>
        </p:spPr>
        <p:txBody>
          <a:bodyPr vert="horz" lIns="68580" tIns="34290" rIns="68580" bIns="34290" rtlCol="0" anchor="ctr">
            <a:normAutofit/>
          </a:bodyPr>
          <a:lstStyle/>
          <a:p>
            <a:pPr algn="r">
              <a:spcAft>
                <a:spcPts val="450"/>
              </a:spcAft>
            </a:pPr>
            <a:fld id="{4E743779-FB01-4E1A-A01D-1D5F67ECDE20}" type="slidenum">
              <a:rPr lang="en-US" sz="900" smtClean="0">
                <a:solidFill>
                  <a:schemeClr val="tx1">
                    <a:tint val="75000"/>
                  </a:schemeClr>
                </a:solidFill>
              </a:rPr>
              <a:pPr algn="r">
                <a:spcAft>
                  <a:spcPts val="450"/>
                </a:spcAft>
              </a:pPr>
              <a:t>73</a:t>
            </a:fld>
            <a:endParaRPr lang="en-US" sz="900" dirty="0">
              <a:solidFill>
                <a:schemeClr val="tx1">
                  <a:tint val="75000"/>
                </a:schemeClr>
              </a:solidFill>
            </a:endParaRPr>
          </a:p>
        </p:txBody>
      </p:sp>
      <p:graphicFrame>
        <p:nvGraphicFramePr>
          <p:cNvPr id="8" name="Table 7">
            <a:extLst>
              <a:ext uri="{FF2B5EF4-FFF2-40B4-BE49-F238E27FC236}">
                <a16:creationId xmlns:a16="http://schemas.microsoft.com/office/drawing/2014/main" id="{EC2613E4-5ED6-46C0-971B-F9BCD7A106ED}"/>
              </a:ext>
            </a:extLst>
          </p:cNvPr>
          <p:cNvGraphicFramePr>
            <a:graphicFrameLocks noGrp="1"/>
          </p:cNvGraphicFramePr>
          <p:nvPr/>
        </p:nvGraphicFramePr>
        <p:xfrm>
          <a:off x="1528893" y="1505360"/>
          <a:ext cx="4253220" cy="3222357"/>
        </p:xfrm>
        <a:graphic>
          <a:graphicData uri="http://schemas.openxmlformats.org/drawingml/2006/table">
            <a:tbl>
              <a:tblPr firstRow="1" firstCol="1" bandRow="1"/>
              <a:tblGrid>
                <a:gridCol w="559966">
                  <a:extLst>
                    <a:ext uri="{9D8B030D-6E8A-4147-A177-3AD203B41FA5}">
                      <a16:colId xmlns:a16="http://schemas.microsoft.com/office/drawing/2014/main" val="1169294977"/>
                    </a:ext>
                  </a:extLst>
                </a:gridCol>
                <a:gridCol w="553673">
                  <a:extLst>
                    <a:ext uri="{9D8B030D-6E8A-4147-A177-3AD203B41FA5}">
                      <a16:colId xmlns:a16="http://schemas.microsoft.com/office/drawing/2014/main" val="1040212572"/>
                    </a:ext>
                  </a:extLst>
                </a:gridCol>
                <a:gridCol w="591424">
                  <a:extLst>
                    <a:ext uri="{9D8B030D-6E8A-4147-A177-3AD203B41FA5}">
                      <a16:colId xmlns:a16="http://schemas.microsoft.com/office/drawing/2014/main" val="3554745302"/>
                    </a:ext>
                  </a:extLst>
                </a:gridCol>
                <a:gridCol w="572549">
                  <a:extLst>
                    <a:ext uri="{9D8B030D-6E8A-4147-A177-3AD203B41FA5}">
                      <a16:colId xmlns:a16="http://schemas.microsoft.com/office/drawing/2014/main" val="3560895258"/>
                    </a:ext>
                  </a:extLst>
                </a:gridCol>
                <a:gridCol w="673217">
                  <a:extLst>
                    <a:ext uri="{9D8B030D-6E8A-4147-A177-3AD203B41FA5}">
                      <a16:colId xmlns:a16="http://schemas.microsoft.com/office/drawing/2014/main" val="3581577350"/>
                    </a:ext>
                  </a:extLst>
                </a:gridCol>
                <a:gridCol w="622883">
                  <a:extLst>
                    <a:ext uri="{9D8B030D-6E8A-4147-A177-3AD203B41FA5}">
                      <a16:colId xmlns:a16="http://schemas.microsoft.com/office/drawing/2014/main" val="2850537757"/>
                    </a:ext>
                  </a:extLst>
                </a:gridCol>
                <a:gridCol w="679508">
                  <a:extLst>
                    <a:ext uri="{9D8B030D-6E8A-4147-A177-3AD203B41FA5}">
                      <a16:colId xmlns:a16="http://schemas.microsoft.com/office/drawing/2014/main" val="1641108147"/>
                    </a:ext>
                  </a:extLst>
                </a:gridCol>
              </a:tblGrid>
              <a:tr h="491780">
                <a:tc rowSpan="7">
                  <a:txBody>
                    <a:bodyPr/>
                    <a:lstStyle/>
                    <a:p>
                      <a:pPr marL="0" marR="0" algn="ctr" fontAlgn="ctr">
                        <a:lnSpc>
                          <a:spcPct val="107000"/>
                        </a:lnSpc>
                        <a:spcBef>
                          <a:spcPts val="0"/>
                        </a:spcBef>
                        <a:spcAft>
                          <a:spcPts val="0"/>
                        </a:spcAft>
                      </a:pPr>
                      <a:r>
                        <a:rPr lang="en-US" sz="1300" b="1" i="0" u="none" strike="noStrike" dirty="0">
                          <a:solidFill>
                            <a:schemeClr val="bg1"/>
                          </a:solidFill>
                          <a:effectLst/>
                          <a:latin typeface="+mn-lt"/>
                        </a:rPr>
                        <a:t>Probability</a:t>
                      </a:r>
                    </a:p>
                  </a:txBody>
                  <a:tcPr marL="68580" marR="68580" marT="34290" marB="34290" vert="vert27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666"/>
                    </a:solidFill>
                  </a:tcPr>
                </a:tc>
                <a:tc gridSpan="6">
                  <a:txBody>
                    <a:bodyPr/>
                    <a:lstStyle/>
                    <a:p>
                      <a:pPr marL="0" marR="0" algn="ctr" fontAlgn="ctr">
                        <a:lnSpc>
                          <a:spcPct val="107000"/>
                        </a:lnSpc>
                        <a:spcBef>
                          <a:spcPts val="0"/>
                        </a:spcBef>
                        <a:spcAft>
                          <a:spcPts val="0"/>
                        </a:spcAft>
                      </a:pPr>
                      <a:r>
                        <a:rPr lang="en-US" sz="8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300" b="1" i="0" u="none" strike="noStrike"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Consequences</a:t>
                      </a:r>
                      <a:endParaRPr lang="en-US" sz="1300" b="0" i="0" u="none" strike="noStrike" dirty="0">
                        <a:effectLst/>
                        <a:latin typeface="Arial" panose="020B0604020202020204" pitchFamily="34" charset="0"/>
                      </a:endParaRPr>
                    </a:p>
                  </a:txBody>
                  <a:tcPr marL="68580" marR="68580" marT="34290" marB="3429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6666"/>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89414889"/>
                  </a:ext>
                </a:extLst>
              </a:tr>
              <a:tr h="483623">
                <a:tc vMerge="1">
                  <a:txBody>
                    <a:bodyPr/>
                    <a:lstStyle/>
                    <a:p>
                      <a:endParaRPr lang="en-US"/>
                    </a:p>
                  </a:txBody>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300" b="0" i="0" u="none" strike="noStrike" dirty="0">
                        <a:effectLst/>
                        <a:latin typeface="Arial" panose="020B0604020202020204" pitchFamily="34" charset="0"/>
                      </a:endParaRPr>
                    </a:p>
                  </a:txBody>
                  <a:tcPr marL="48285" marR="48285" marT="6707"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Insignificant</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Minor</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Moderate</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Major</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Severe</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7FFF9"/>
                    </a:solidFill>
                  </a:tcPr>
                </a:tc>
                <a:extLst>
                  <a:ext uri="{0D108BD9-81ED-4DB2-BD59-A6C34878D82A}">
                    <a16:rowId xmlns:a16="http://schemas.microsoft.com/office/drawing/2014/main" val="543332177"/>
                  </a:ext>
                </a:extLst>
              </a:tr>
              <a:tr h="483623">
                <a:tc vMerge="1">
                  <a:txBody>
                    <a:bodyPr/>
                    <a:lstStyle/>
                    <a:p>
                      <a:endParaRPr lang="en-US"/>
                    </a:p>
                  </a:txBody>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Almost Certain</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en-US" sz="1300" b="0" i="0" u="none" strike="noStrike" dirty="0">
                        <a:effectLst/>
                        <a:latin typeface="Arial" panose="020B0604020202020204" pitchFamily="34" charset="0"/>
                      </a:endParaRPr>
                    </a:p>
                  </a:txBody>
                  <a:tcPr marL="48285" marR="48285" marT="670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Extreme</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9</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Extreme</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10</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577991737"/>
                  </a:ext>
                </a:extLst>
              </a:tr>
              <a:tr h="453664">
                <a:tc vMerge="1">
                  <a:txBody>
                    <a:bodyPr/>
                    <a:lstStyle/>
                    <a:p>
                      <a:endParaRPr lang="en-US"/>
                    </a:p>
                  </a:txBody>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Likely</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en-US" sz="1300" b="0" i="0" u="none" strike="noStrike" dirty="0">
                        <a:effectLst/>
                        <a:latin typeface="Arial" panose="020B0604020202020204" pitchFamily="34" charset="0"/>
                      </a:endParaRPr>
                    </a:p>
                  </a:txBody>
                  <a:tcPr marL="48285" marR="48285" marT="670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Extreme</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9</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891282470"/>
                  </a:ext>
                </a:extLst>
              </a:tr>
              <a:tr h="471881">
                <a:tc vMerge="1">
                  <a:txBody>
                    <a:bodyPr/>
                    <a:lstStyle/>
                    <a:p>
                      <a:endParaRPr lang="en-US"/>
                    </a:p>
                  </a:txBody>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Possible</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en-US" sz="1300" b="0" i="0" u="none" strike="noStrike" dirty="0">
                        <a:effectLst/>
                        <a:latin typeface="Arial" panose="020B0604020202020204" pitchFamily="34" charset="0"/>
                      </a:endParaRPr>
                    </a:p>
                  </a:txBody>
                  <a:tcPr marL="48285" marR="48285" marT="670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4016174302"/>
                  </a:ext>
                </a:extLst>
              </a:tr>
              <a:tr h="459298">
                <a:tc vMerge="1">
                  <a:txBody>
                    <a:bodyPr/>
                    <a:lstStyle/>
                    <a:p>
                      <a:endParaRPr lang="en-US"/>
                    </a:p>
                  </a:txBody>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Unlikely</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en-US" sz="1300" b="0" i="0" u="none" strike="noStrike" dirty="0">
                        <a:effectLst/>
                        <a:latin typeface="Arial" panose="020B0604020202020204" pitchFamily="34" charset="0"/>
                      </a:endParaRPr>
                    </a:p>
                  </a:txBody>
                  <a:tcPr marL="48285" marR="48285" marT="670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High</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4067682867"/>
                  </a:ext>
                </a:extLst>
              </a:tr>
              <a:tr h="353912">
                <a:tc vMerge="1">
                  <a:txBody>
                    <a:bodyPr/>
                    <a:lstStyle/>
                    <a:p>
                      <a:endParaRPr lang="en-US"/>
                    </a:p>
                  </a:txBody>
                  <a:tcPr/>
                </a:tc>
                <a:tc>
                  <a:txBody>
                    <a:bodyPr/>
                    <a:lstStyle/>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Seldom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10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en-US" sz="1300" b="0" i="0" u="none" strike="noStrike" dirty="0">
                        <a:effectLst/>
                        <a:latin typeface="Arial" panose="020B0604020202020204" pitchFamily="34" charset="0"/>
                      </a:endParaRPr>
                    </a:p>
                  </a:txBody>
                  <a:tcPr marL="48285" marR="48285" marT="670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FFF9"/>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Low</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Medium</a:t>
                      </a:r>
                      <a:endParaRPr lang="en-US" sz="1300" b="0" i="0" u="none" strike="noStrike" dirty="0">
                        <a:effectLst/>
                        <a:latin typeface="Arial" panose="020B0604020202020204" pitchFamily="34" charset="0"/>
                      </a:endParaRPr>
                    </a:p>
                    <a:p>
                      <a:pPr marL="0" marR="0" algn="ctr" fontAlgn="ctr">
                        <a:lnSpc>
                          <a:spcPct val="107000"/>
                        </a:lnSpc>
                        <a:spcBef>
                          <a:spcPts val="0"/>
                        </a:spcBef>
                        <a:spcAft>
                          <a:spcPts val="0"/>
                        </a:spcAft>
                      </a:pPr>
                      <a:r>
                        <a:rPr lang="en-US" sz="800" b="1"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a:t>
                      </a:r>
                      <a:endParaRPr lang="en-US" sz="1300" b="0" i="0" u="none" strike="noStrike" dirty="0">
                        <a:effectLst/>
                        <a:latin typeface="Arial" panose="020B0604020202020204" pitchFamily="34" charset="0"/>
                      </a:endParaRPr>
                    </a:p>
                  </a:txBody>
                  <a:tcPr marL="48285" marR="48285" marT="670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793670246"/>
                  </a:ext>
                </a:extLst>
              </a:tr>
            </a:tbl>
          </a:graphicData>
        </a:graphic>
      </p:graphicFrame>
      <p:sp>
        <p:nvSpPr>
          <p:cNvPr id="12" name="Callout: Bent Line 11">
            <a:extLst>
              <a:ext uri="{FF2B5EF4-FFF2-40B4-BE49-F238E27FC236}">
                <a16:creationId xmlns:a16="http://schemas.microsoft.com/office/drawing/2014/main" id="{56C444D2-BCF3-469E-92C0-94F56D40043A}"/>
              </a:ext>
            </a:extLst>
          </p:cNvPr>
          <p:cNvSpPr/>
          <p:nvPr/>
        </p:nvSpPr>
        <p:spPr>
          <a:xfrm>
            <a:off x="6322547" y="2212181"/>
            <a:ext cx="714375" cy="685800"/>
          </a:xfrm>
          <a:prstGeom prst="borderCallout2">
            <a:avLst>
              <a:gd name="adj1" fmla="val 18750"/>
              <a:gd name="adj2" fmla="val -8333"/>
              <a:gd name="adj3" fmla="val 18750"/>
              <a:gd name="adj4" fmla="val -16667"/>
              <a:gd name="adj5" fmla="val 85042"/>
              <a:gd name="adj6" fmla="val -58600"/>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825" dirty="0">
                <a:effectLst/>
                <a:ea typeface="Calibri" panose="020F0502020204030204" pitchFamily="34" charset="0"/>
                <a:cs typeface="Times New Roman" panose="02020603050405020304" pitchFamily="18" charset="0"/>
              </a:rPr>
              <a:t>Risk of Dealership</a:t>
            </a:r>
          </a:p>
          <a:p>
            <a:pPr marL="0" marR="0" algn="ctr">
              <a:lnSpc>
                <a:spcPct val="107000"/>
              </a:lnSpc>
              <a:spcBef>
                <a:spcPts val="0"/>
              </a:spcBef>
              <a:spcAft>
                <a:spcPts val="0"/>
              </a:spcAft>
            </a:pPr>
            <a:r>
              <a:rPr lang="en-US" sz="825" dirty="0">
                <a:effectLst/>
                <a:ea typeface="Calibri" panose="020F0502020204030204" pitchFamily="34" charset="0"/>
                <a:cs typeface="Times New Roman" panose="02020603050405020304" pitchFamily="18" charset="0"/>
              </a:rPr>
              <a:t>Closure</a:t>
            </a:r>
          </a:p>
        </p:txBody>
      </p:sp>
      <p:sp>
        <p:nvSpPr>
          <p:cNvPr id="14" name="Callout: Bent Line 13">
            <a:extLst>
              <a:ext uri="{FF2B5EF4-FFF2-40B4-BE49-F238E27FC236}">
                <a16:creationId xmlns:a16="http://schemas.microsoft.com/office/drawing/2014/main" id="{C00ACCA2-AEF6-4D59-B325-9176455735A1}"/>
              </a:ext>
            </a:extLst>
          </p:cNvPr>
          <p:cNvSpPr/>
          <p:nvPr/>
        </p:nvSpPr>
        <p:spPr>
          <a:xfrm>
            <a:off x="6336834" y="3313113"/>
            <a:ext cx="685800" cy="685800"/>
          </a:xfrm>
          <a:prstGeom prst="borderCallout2">
            <a:avLst>
              <a:gd name="adj1" fmla="val 18750"/>
              <a:gd name="adj2" fmla="val -8333"/>
              <a:gd name="adj3" fmla="val 18750"/>
              <a:gd name="adj4" fmla="val -16667"/>
              <a:gd name="adj5" fmla="val 80170"/>
              <a:gd name="adj6" fmla="val -65750"/>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marL="0" marR="0" algn="ctr">
              <a:lnSpc>
                <a:spcPct val="107000"/>
              </a:lnSpc>
              <a:spcBef>
                <a:spcPts val="0"/>
              </a:spcBef>
              <a:spcAft>
                <a:spcPts val="600"/>
              </a:spcAft>
            </a:pPr>
            <a:r>
              <a:rPr lang="en-US" sz="825" dirty="0">
                <a:effectLst/>
                <a:ea typeface="Calibri" panose="020F0502020204030204" pitchFamily="34" charset="0"/>
                <a:cs typeface="Times New Roman" panose="02020603050405020304" pitchFamily="18" charset="0"/>
              </a:rPr>
              <a:t>Risk of High Fines &amp; Jail Time</a:t>
            </a:r>
          </a:p>
        </p:txBody>
      </p:sp>
      <p:sp>
        <p:nvSpPr>
          <p:cNvPr id="16" name="Callout: Bent Line 15">
            <a:extLst>
              <a:ext uri="{FF2B5EF4-FFF2-40B4-BE49-F238E27FC236}">
                <a16:creationId xmlns:a16="http://schemas.microsoft.com/office/drawing/2014/main" id="{9425AE8F-F973-4D06-9F24-B1A553F37458}"/>
              </a:ext>
            </a:extLst>
          </p:cNvPr>
          <p:cNvSpPr/>
          <p:nvPr/>
        </p:nvSpPr>
        <p:spPr>
          <a:xfrm>
            <a:off x="5288197" y="5098494"/>
            <a:ext cx="882968" cy="662940"/>
          </a:xfrm>
          <a:prstGeom prst="borderCallout2">
            <a:avLst>
              <a:gd name="adj1" fmla="val 18750"/>
              <a:gd name="adj2" fmla="val -8333"/>
              <a:gd name="adj3" fmla="val 18750"/>
              <a:gd name="adj4" fmla="val -16667"/>
              <a:gd name="adj5" fmla="val -41546"/>
              <a:gd name="adj6" fmla="val -61250"/>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marL="0" marR="0" algn="ctr">
              <a:lnSpc>
                <a:spcPct val="107000"/>
              </a:lnSpc>
              <a:spcBef>
                <a:spcPts val="0"/>
              </a:spcBef>
              <a:spcAft>
                <a:spcPts val="600"/>
              </a:spcAft>
            </a:pPr>
            <a:r>
              <a:rPr lang="en-US" sz="825" dirty="0">
                <a:effectLst/>
                <a:ea typeface="Calibri" panose="020F0502020204030204" pitchFamily="34" charset="0"/>
                <a:cs typeface="Times New Roman" panose="02020603050405020304" pitchFamily="18" charset="0"/>
              </a:rPr>
              <a:t>Risk of Ruined or Disgraced Reputation</a:t>
            </a:r>
          </a:p>
        </p:txBody>
      </p:sp>
      <p:sp>
        <p:nvSpPr>
          <p:cNvPr id="18" name="Callout: Bent Line 17">
            <a:extLst>
              <a:ext uri="{FF2B5EF4-FFF2-40B4-BE49-F238E27FC236}">
                <a16:creationId xmlns:a16="http://schemas.microsoft.com/office/drawing/2014/main" id="{12FDD4CF-E5FE-4B7C-B801-88038C5A4664}"/>
              </a:ext>
            </a:extLst>
          </p:cNvPr>
          <p:cNvSpPr/>
          <p:nvPr/>
        </p:nvSpPr>
        <p:spPr>
          <a:xfrm>
            <a:off x="3408605" y="5098494"/>
            <a:ext cx="894398" cy="651510"/>
          </a:xfrm>
          <a:prstGeom prst="borderCallout2">
            <a:avLst>
              <a:gd name="adj1" fmla="val 18750"/>
              <a:gd name="adj2" fmla="val -8333"/>
              <a:gd name="adj3" fmla="val 18750"/>
              <a:gd name="adj4" fmla="val -16667"/>
              <a:gd name="adj5" fmla="val -42887"/>
              <a:gd name="adj6" fmla="val -61873"/>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825" dirty="0">
                <a:effectLst/>
                <a:ea typeface="Calibri" panose="020F0502020204030204" pitchFamily="34" charset="0"/>
                <a:cs typeface="Times New Roman" panose="02020603050405020304" pitchFamily="18" charset="0"/>
              </a:rPr>
              <a:t>Controllable</a:t>
            </a:r>
          </a:p>
          <a:p>
            <a:pPr marL="0" marR="0" algn="ctr">
              <a:lnSpc>
                <a:spcPct val="107000"/>
              </a:lnSpc>
              <a:spcBef>
                <a:spcPts val="0"/>
              </a:spcBef>
              <a:spcAft>
                <a:spcPts val="0"/>
              </a:spcAft>
            </a:pPr>
            <a:r>
              <a:rPr lang="en-US" sz="825" dirty="0">
                <a:effectLst/>
                <a:ea typeface="Calibri" panose="020F0502020204030204" pitchFamily="34" charset="0"/>
                <a:cs typeface="Times New Roman" panose="02020603050405020304" pitchFamily="18" charset="0"/>
              </a:rPr>
              <a:t>or Use Resources in High-Risk Areas.</a:t>
            </a:r>
          </a:p>
        </p:txBody>
      </p:sp>
    </p:spTree>
    <p:extLst>
      <p:ext uri="{BB962C8B-B14F-4D97-AF65-F5344CB8AC3E}">
        <p14:creationId xmlns:p14="http://schemas.microsoft.com/office/powerpoint/2010/main" val="179933601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203688" y="3133114"/>
            <a:ext cx="8707105" cy="0"/>
          </a:xfrm>
          <a:prstGeom prst="line">
            <a:avLst/>
          </a:prstGeom>
          <a:ln>
            <a:solidFill>
              <a:schemeClr val="accent6">
                <a:lumMod val="20000"/>
                <a:lumOff val="80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30107" y="3974565"/>
            <a:ext cx="8680685" cy="0"/>
          </a:xfrm>
          <a:prstGeom prst="line">
            <a:avLst/>
          </a:prstGeom>
          <a:ln>
            <a:solidFill>
              <a:schemeClr val="accent6">
                <a:lumMod val="20000"/>
                <a:lumOff val="80000"/>
                <a:alpha val="2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49525" y="4816016"/>
            <a:ext cx="8661267" cy="0"/>
          </a:xfrm>
          <a:prstGeom prst="line">
            <a:avLst/>
          </a:prstGeom>
          <a:ln>
            <a:solidFill>
              <a:schemeClr val="accent6">
                <a:lumMod val="20000"/>
                <a:lumOff val="80000"/>
                <a:alpha val="20000"/>
              </a:schemeClr>
            </a:solidFill>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4"/>
          </p:nvPr>
        </p:nvSpPr>
        <p:spPr>
          <a:xfrm>
            <a:off x="8826505" y="5707599"/>
            <a:ext cx="314325" cy="205743"/>
          </a:xfrm>
        </p:spPr>
        <p:txBody>
          <a:bodyPr/>
          <a:lstStyle/>
          <a:p>
            <a:fld id="{4E743779-FB01-4E1A-A01D-1D5F67ECDE20}" type="slidenum">
              <a:rPr lang="en-US" smtClean="0"/>
              <a:pPr/>
              <a:t>74</a:t>
            </a:fld>
            <a:endParaRPr lang="en-US" dirty="0"/>
          </a:p>
        </p:txBody>
      </p:sp>
      <p:sp>
        <p:nvSpPr>
          <p:cNvPr id="152" name="TextBox 151">
            <a:extLst>
              <a:ext uri="{FF2B5EF4-FFF2-40B4-BE49-F238E27FC236}">
                <a16:creationId xmlns:a16="http://schemas.microsoft.com/office/drawing/2014/main" id="{5404D03B-01EF-4598-BD30-43591036283D}"/>
              </a:ext>
            </a:extLst>
          </p:cNvPr>
          <p:cNvSpPr txBox="1"/>
          <p:nvPr/>
        </p:nvSpPr>
        <p:spPr>
          <a:xfrm>
            <a:off x="-17425" y="4142"/>
            <a:ext cx="9140830" cy="338554"/>
          </a:xfrm>
          <a:prstGeom prst="rect">
            <a:avLst/>
          </a:prstGeom>
          <a:solidFill>
            <a:schemeClr val="accent4">
              <a:lumMod val="50000"/>
            </a:schemeClr>
          </a:solidFill>
        </p:spPr>
        <p:txBody>
          <a:bodyPr wrap="square" rtlCol="0">
            <a:spAutoFit/>
          </a:bodyPr>
          <a:lstStyle/>
          <a:p>
            <a:r>
              <a:rPr lang="en-US" b="1" dirty="0">
                <a:solidFill>
                  <a:schemeClr val="bg1"/>
                </a:solidFill>
                <a:cs typeface="Lucida Sans Unicode" panose="020B0602030504020204" pitchFamily="34" charset="0"/>
              </a:rPr>
              <a:t>Risk Mitigation Plan</a:t>
            </a:r>
          </a:p>
        </p:txBody>
      </p:sp>
      <p:graphicFrame>
        <p:nvGraphicFramePr>
          <p:cNvPr id="11" name="Table 12">
            <a:extLst>
              <a:ext uri="{FF2B5EF4-FFF2-40B4-BE49-F238E27FC236}">
                <a16:creationId xmlns:a16="http://schemas.microsoft.com/office/drawing/2014/main" id="{4434EE0F-8C84-4FA1-8C6E-B30DE8EAAC68}"/>
              </a:ext>
            </a:extLst>
          </p:cNvPr>
          <p:cNvGraphicFramePr>
            <a:graphicFrameLocks noGrp="1"/>
          </p:cNvGraphicFramePr>
          <p:nvPr/>
        </p:nvGraphicFramePr>
        <p:xfrm>
          <a:off x="963762" y="2692917"/>
          <a:ext cx="7186958" cy="3166816"/>
        </p:xfrm>
        <a:graphic>
          <a:graphicData uri="http://schemas.openxmlformats.org/drawingml/2006/table">
            <a:tbl>
              <a:tblPr firstRow="1" bandRow="1">
                <a:tableStyleId>{D7AC3CCA-C797-4891-BE02-D94E43425B78}</a:tableStyleId>
              </a:tblPr>
              <a:tblGrid>
                <a:gridCol w="356924">
                  <a:extLst>
                    <a:ext uri="{9D8B030D-6E8A-4147-A177-3AD203B41FA5}">
                      <a16:colId xmlns:a16="http://schemas.microsoft.com/office/drawing/2014/main" val="1656543650"/>
                    </a:ext>
                  </a:extLst>
                </a:gridCol>
                <a:gridCol w="463490">
                  <a:extLst>
                    <a:ext uri="{9D8B030D-6E8A-4147-A177-3AD203B41FA5}">
                      <a16:colId xmlns:a16="http://schemas.microsoft.com/office/drawing/2014/main" val="473529655"/>
                    </a:ext>
                  </a:extLst>
                </a:gridCol>
                <a:gridCol w="1055726">
                  <a:extLst>
                    <a:ext uri="{9D8B030D-6E8A-4147-A177-3AD203B41FA5}">
                      <a16:colId xmlns:a16="http://schemas.microsoft.com/office/drawing/2014/main" val="1160596937"/>
                    </a:ext>
                  </a:extLst>
                </a:gridCol>
                <a:gridCol w="373366">
                  <a:extLst>
                    <a:ext uri="{9D8B030D-6E8A-4147-A177-3AD203B41FA5}">
                      <a16:colId xmlns:a16="http://schemas.microsoft.com/office/drawing/2014/main" val="118668354"/>
                    </a:ext>
                  </a:extLst>
                </a:gridCol>
                <a:gridCol w="373366">
                  <a:extLst>
                    <a:ext uri="{9D8B030D-6E8A-4147-A177-3AD203B41FA5}">
                      <a16:colId xmlns:a16="http://schemas.microsoft.com/office/drawing/2014/main" val="2306419879"/>
                    </a:ext>
                  </a:extLst>
                </a:gridCol>
                <a:gridCol w="334742">
                  <a:extLst>
                    <a:ext uri="{9D8B030D-6E8A-4147-A177-3AD203B41FA5}">
                      <a16:colId xmlns:a16="http://schemas.microsoft.com/office/drawing/2014/main" val="3685474557"/>
                    </a:ext>
                  </a:extLst>
                </a:gridCol>
                <a:gridCol w="360492">
                  <a:extLst>
                    <a:ext uri="{9D8B030D-6E8A-4147-A177-3AD203B41FA5}">
                      <a16:colId xmlns:a16="http://schemas.microsoft.com/office/drawing/2014/main" val="671954922"/>
                    </a:ext>
                  </a:extLst>
                </a:gridCol>
                <a:gridCol w="1166784">
                  <a:extLst>
                    <a:ext uri="{9D8B030D-6E8A-4147-A177-3AD203B41FA5}">
                      <a16:colId xmlns:a16="http://schemas.microsoft.com/office/drawing/2014/main" val="2943420390"/>
                    </a:ext>
                  </a:extLst>
                </a:gridCol>
                <a:gridCol w="375760">
                  <a:extLst>
                    <a:ext uri="{9D8B030D-6E8A-4147-A177-3AD203B41FA5}">
                      <a16:colId xmlns:a16="http://schemas.microsoft.com/office/drawing/2014/main" val="786436301"/>
                    </a:ext>
                  </a:extLst>
                </a:gridCol>
                <a:gridCol w="581577">
                  <a:extLst>
                    <a:ext uri="{9D8B030D-6E8A-4147-A177-3AD203B41FA5}">
                      <a16:colId xmlns:a16="http://schemas.microsoft.com/office/drawing/2014/main" val="2825911157"/>
                    </a:ext>
                  </a:extLst>
                </a:gridCol>
                <a:gridCol w="581577">
                  <a:extLst>
                    <a:ext uri="{9D8B030D-6E8A-4147-A177-3AD203B41FA5}">
                      <a16:colId xmlns:a16="http://schemas.microsoft.com/office/drawing/2014/main" val="2604130351"/>
                    </a:ext>
                  </a:extLst>
                </a:gridCol>
                <a:gridCol w="581577">
                  <a:extLst>
                    <a:ext uri="{9D8B030D-6E8A-4147-A177-3AD203B41FA5}">
                      <a16:colId xmlns:a16="http://schemas.microsoft.com/office/drawing/2014/main" val="2183513275"/>
                    </a:ext>
                  </a:extLst>
                </a:gridCol>
                <a:gridCol w="581577">
                  <a:extLst>
                    <a:ext uri="{9D8B030D-6E8A-4147-A177-3AD203B41FA5}">
                      <a16:colId xmlns:a16="http://schemas.microsoft.com/office/drawing/2014/main" val="2964062579"/>
                    </a:ext>
                  </a:extLst>
                </a:gridCol>
              </a:tblGrid>
              <a:tr h="824126">
                <a:tc>
                  <a:txBody>
                    <a:bodyPr/>
                    <a:lstStyle/>
                    <a:p>
                      <a:pPr algn="l"/>
                      <a:r>
                        <a:rPr lang="en-US" sz="900" dirty="0">
                          <a:latin typeface="Raavi" panose="020B0502040204020203" pitchFamily="34" charset="0"/>
                          <a:cs typeface="Raavi" panose="020B0502040204020203" pitchFamily="34" charset="0"/>
                        </a:rPr>
                        <a:t>Risk #</a:t>
                      </a:r>
                    </a:p>
                  </a:txBody>
                  <a:tcPr marL="68580" marR="68580" marT="34290" marB="34290" vert="vert" anchor="ctr"/>
                </a:tc>
                <a:tc>
                  <a:txBody>
                    <a:bodyPr/>
                    <a:lstStyle/>
                    <a:p>
                      <a:pPr algn="l"/>
                      <a:r>
                        <a:rPr lang="en-US" sz="900" dirty="0">
                          <a:latin typeface="Raavi" panose="020B0502040204020203" pitchFamily="34" charset="0"/>
                          <a:cs typeface="Raavi" panose="020B0502040204020203" pitchFamily="34" charset="0"/>
                        </a:rPr>
                        <a:t>Date of Event/</a:t>
                      </a:r>
                    </a:p>
                    <a:p>
                      <a:pPr algn="l"/>
                      <a:r>
                        <a:rPr lang="en-US" sz="900" dirty="0">
                          <a:latin typeface="Raavi" panose="020B0502040204020203" pitchFamily="34" charset="0"/>
                          <a:cs typeface="Raavi" panose="020B0502040204020203" pitchFamily="34" charset="0"/>
                        </a:rPr>
                        <a:t>Audit</a:t>
                      </a:r>
                    </a:p>
                  </a:txBody>
                  <a:tcPr marL="68580" marR="68580" marT="34290" marB="34290" vert="vert" anchor="ctr"/>
                </a:tc>
                <a:tc>
                  <a:txBody>
                    <a:bodyPr/>
                    <a:lstStyle/>
                    <a:p>
                      <a:pPr algn="l"/>
                      <a:r>
                        <a:rPr lang="en-US" sz="900" dirty="0">
                          <a:latin typeface="Raavi" panose="020B0502040204020203" pitchFamily="34" charset="0"/>
                          <a:cs typeface="Raavi" panose="020B0502040204020203" pitchFamily="34" charset="0"/>
                        </a:rPr>
                        <a:t>Description of Risk/Audit</a:t>
                      </a:r>
                    </a:p>
                  </a:txBody>
                  <a:tcPr marL="68580" marR="68580" marT="34290" marB="34290" vert="vert" anchor="ctr"/>
                </a:tc>
                <a:tc>
                  <a:txBody>
                    <a:bodyPr/>
                    <a:lstStyle/>
                    <a:p>
                      <a:endParaRPr lang="en-US" sz="900" dirty="0">
                        <a:latin typeface="Raavi" panose="020B0502040204020203" pitchFamily="34" charset="0"/>
                        <a:cs typeface="Raavi" panose="020B0502040204020203" pitchFamily="34" charset="0"/>
                      </a:endParaRPr>
                    </a:p>
                    <a:p>
                      <a:r>
                        <a:rPr lang="en-US" sz="900" dirty="0">
                          <a:latin typeface="Raavi" panose="020B0502040204020203" pitchFamily="34" charset="0"/>
                          <a:cs typeface="Raavi" panose="020B0502040204020203" pitchFamily="34" charset="0"/>
                        </a:rPr>
                        <a:t>Low</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Medium</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High</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Extreme</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Mitigation Plan Details</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Cost </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Resources</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Training Required</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Time Frame</a:t>
                      </a:r>
                    </a:p>
                  </a:txBody>
                  <a:tcPr marL="68580" marR="68580" marT="34290" marB="34290" vert="vert" anchor="ctr"/>
                </a:tc>
                <a:tc>
                  <a:txBody>
                    <a:bodyPr/>
                    <a:lstStyle/>
                    <a:p>
                      <a:r>
                        <a:rPr lang="en-US" sz="900" dirty="0">
                          <a:latin typeface="Raavi" panose="020B0502040204020203" pitchFamily="34" charset="0"/>
                          <a:cs typeface="Raavi" panose="020B0502040204020203" pitchFamily="34" charset="0"/>
                        </a:rPr>
                        <a:t>Approved</a:t>
                      </a:r>
                    </a:p>
                  </a:txBody>
                  <a:tcPr marL="68580" marR="68580" marT="34290" marB="34290" vert="vert" anchor="ctr"/>
                </a:tc>
                <a:extLst>
                  <a:ext uri="{0D108BD9-81ED-4DB2-BD59-A6C34878D82A}">
                    <a16:rowId xmlns:a16="http://schemas.microsoft.com/office/drawing/2014/main" val="3127132489"/>
                  </a:ext>
                </a:extLst>
              </a:tr>
              <a:tr h="421640">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pPr marL="0" indent="0" algn="l">
                        <a:buFont typeface="Wingdings" panose="05000000000000000000" pitchFamily="2" charset="2"/>
                        <a:buNone/>
                      </a:pPr>
                      <a:endParaRPr lang="en-US" sz="800" b="1" dirty="0">
                        <a:solidFill>
                          <a:schemeClr val="tx1"/>
                        </a:solidFill>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tc>
                  <a:txBody>
                    <a:bodyPr/>
                    <a:lstStyle/>
                    <a:p>
                      <a:endParaRPr lang="en-US" sz="1400" dirty="0">
                        <a:latin typeface="Raavi" panose="020B0502040204020203" pitchFamily="34" charset="0"/>
                        <a:cs typeface="Raavi" panose="020B0502040204020203" pitchFamily="34" charset="0"/>
                      </a:endParaRPr>
                    </a:p>
                  </a:txBody>
                  <a:tcPr marL="68580" marR="68580" marT="34290" marB="34290"/>
                </a:tc>
                <a:extLst>
                  <a:ext uri="{0D108BD9-81ED-4DB2-BD59-A6C34878D82A}">
                    <a16:rowId xmlns:a16="http://schemas.microsoft.com/office/drawing/2014/main" val="1304808831"/>
                  </a:ext>
                </a:extLst>
              </a:tr>
              <a:tr h="384210">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pPr algn="ctr"/>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3023194405"/>
                  </a:ext>
                </a:extLst>
              </a:tr>
              <a:tr h="384210">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pPr algn="ctr"/>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3483700620"/>
                  </a:ext>
                </a:extLst>
              </a:tr>
              <a:tr h="384210">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pPr algn="ctr"/>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2599631042"/>
                  </a:ext>
                </a:extLst>
              </a:tr>
              <a:tr h="384210">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pPr algn="ctr"/>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2538013469"/>
                  </a:ext>
                </a:extLst>
              </a:tr>
              <a:tr h="384210">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pPr algn="ctr"/>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3475408932"/>
                  </a:ext>
                </a:extLst>
              </a:tr>
            </a:tbl>
          </a:graphicData>
        </a:graphic>
      </p:graphicFrame>
      <p:grpSp>
        <p:nvGrpSpPr>
          <p:cNvPr id="153" name="Group 152">
            <a:extLst>
              <a:ext uri="{FF2B5EF4-FFF2-40B4-BE49-F238E27FC236}">
                <a16:creationId xmlns:a16="http://schemas.microsoft.com/office/drawing/2014/main" id="{1858EE17-11D0-4228-AB62-C4E8BF556060}"/>
              </a:ext>
            </a:extLst>
          </p:cNvPr>
          <p:cNvGrpSpPr/>
          <p:nvPr/>
        </p:nvGrpSpPr>
        <p:grpSpPr>
          <a:xfrm>
            <a:off x="2902206" y="3292498"/>
            <a:ext cx="257423" cy="140903"/>
            <a:chOff x="6049338" y="2231642"/>
            <a:chExt cx="356616" cy="169631"/>
          </a:xfrm>
          <a:solidFill>
            <a:srgbClr val="0AF067"/>
          </a:solidFill>
        </p:grpSpPr>
        <p:sp>
          <p:nvSpPr>
            <p:cNvPr id="154" name="Rectangle 153">
              <a:extLst>
                <a:ext uri="{FF2B5EF4-FFF2-40B4-BE49-F238E27FC236}">
                  <a16:creationId xmlns:a16="http://schemas.microsoft.com/office/drawing/2014/main" id="{A49BF1A9-31F5-4AFB-85AD-D1434AB0A3F7}"/>
                </a:ext>
              </a:extLst>
            </p:cNvPr>
            <p:cNvSpPr/>
            <p:nvPr/>
          </p:nvSpPr>
          <p:spPr>
            <a:xfrm>
              <a:off x="6279973" y="2231642"/>
              <a:ext cx="56834" cy="16575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55" name="Rectangle 154">
              <a:extLst>
                <a:ext uri="{FF2B5EF4-FFF2-40B4-BE49-F238E27FC236}">
                  <a16:creationId xmlns:a16="http://schemas.microsoft.com/office/drawing/2014/main" id="{92EC2323-43B6-4D65-A4B2-3FC4804EDE69}"/>
                </a:ext>
              </a:extLst>
            </p:cNvPr>
            <p:cNvSpPr/>
            <p:nvPr/>
          </p:nvSpPr>
          <p:spPr>
            <a:xfrm>
              <a:off x="6199229" y="2261299"/>
              <a:ext cx="56834" cy="1357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56" name="Rectangle 155">
              <a:extLst>
                <a:ext uri="{FF2B5EF4-FFF2-40B4-BE49-F238E27FC236}">
                  <a16:creationId xmlns:a16="http://schemas.microsoft.com/office/drawing/2014/main" id="{19F180C6-DE4C-4C86-9673-E209E5A1030C}"/>
                </a:ext>
              </a:extLst>
            </p:cNvPr>
            <p:cNvSpPr/>
            <p:nvPr/>
          </p:nvSpPr>
          <p:spPr>
            <a:xfrm>
              <a:off x="6118485" y="2231974"/>
              <a:ext cx="56834" cy="1650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57" name="Rectangle 156">
              <a:extLst>
                <a:ext uri="{FF2B5EF4-FFF2-40B4-BE49-F238E27FC236}">
                  <a16:creationId xmlns:a16="http://schemas.microsoft.com/office/drawing/2014/main" id="{9686987B-5AA1-4CD4-AE8E-AFA90CFA60D8}"/>
                </a:ext>
              </a:extLst>
            </p:cNvPr>
            <p:cNvSpPr/>
            <p:nvPr/>
          </p:nvSpPr>
          <p:spPr>
            <a:xfrm rot="16200000">
              <a:off x="6223437" y="2218757"/>
              <a:ext cx="8417" cy="35661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grpSp>
      <p:grpSp>
        <p:nvGrpSpPr>
          <p:cNvPr id="158" name="Group 157">
            <a:extLst>
              <a:ext uri="{FF2B5EF4-FFF2-40B4-BE49-F238E27FC236}">
                <a16:creationId xmlns:a16="http://schemas.microsoft.com/office/drawing/2014/main" id="{C69B5C3B-2916-46FB-B4B6-F45D5EC25EBD}"/>
              </a:ext>
            </a:extLst>
          </p:cNvPr>
          <p:cNvGrpSpPr/>
          <p:nvPr/>
        </p:nvGrpSpPr>
        <p:grpSpPr>
          <a:xfrm>
            <a:off x="3625500" y="3252499"/>
            <a:ext cx="257423" cy="205076"/>
            <a:chOff x="6582257" y="2605948"/>
            <a:chExt cx="1138797" cy="791301"/>
          </a:xfrm>
          <a:solidFill>
            <a:srgbClr val="FFC000"/>
          </a:solidFill>
        </p:grpSpPr>
        <p:sp>
          <p:nvSpPr>
            <p:cNvPr id="159" name="Rectangle 158">
              <a:extLst>
                <a:ext uri="{FF2B5EF4-FFF2-40B4-BE49-F238E27FC236}">
                  <a16:creationId xmlns:a16="http://schemas.microsoft.com/office/drawing/2014/main" id="{2123A503-0A87-4168-8D34-BBF084A38719}"/>
                </a:ext>
              </a:extLst>
            </p:cNvPr>
            <p:cNvSpPr/>
            <p:nvPr/>
          </p:nvSpPr>
          <p:spPr>
            <a:xfrm>
              <a:off x="7318758" y="2605948"/>
              <a:ext cx="181489" cy="7778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0" name="Rectangle 159">
              <a:extLst>
                <a:ext uri="{FF2B5EF4-FFF2-40B4-BE49-F238E27FC236}">
                  <a16:creationId xmlns:a16="http://schemas.microsoft.com/office/drawing/2014/main" id="{C2A0F7CC-54A0-4315-96E4-42435CEBB9D8}"/>
                </a:ext>
              </a:extLst>
            </p:cNvPr>
            <p:cNvSpPr/>
            <p:nvPr/>
          </p:nvSpPr>
          <p:spPr>
            <a:xfrm>
              <a:off x="7060912" y="2948614"/>
              <a:ext cx="181489" cy="43514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1" name="Rectangle 160">
              <a:extLst>
                <a:ext uri="{FF2B5EF4-FFF2-40B4-BE49-F238E27FC236}">
                  <a16:creationId xmlns:a16="http://schemas.microsoft.com/office/drawing/2014/main" id="{5898A1BE-43AB-4101-BD98-D8EF7D492C92}"/>
                </a:ext>
              </a:extLst>
            </p:cNvPr>
            <p:cNvSpPr/>
            <p:nvPr/>
          </p:nvSpPr>
          <p:spPr>
            <a:xfrm>
              <a:off x="6803069" y="2854626"/>
              <a:ext cx="181489" cy="5291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2" name="Rectangle 161">
              <a:extLst>
                <a:ext uri="{FF2B5EF4-FFF2-40B4-BE49-F238E27FC236}">
                  <a16:creationId xmlns:a16="http://schemas.microsoft.com/office/drawing/2014/main" id="{3DCAC678-8F9F-46AB-8445-832ADC6DD137}"/>
                </a:ext>
              </a:extLst>
            </p:cNvPr>
            <p:cNvSpPr/>
            <p:nvPr/>
          </p:nvSpPr>
          <p:spPr>
            <a:xfrm rot="16200000">
              <a:off x="7138167" y="2814361"/>
              <a:ext cx="26978" cy="11387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grpSp>
      <p:grpSp>
        <p:nvGrpSpPr>
          <p:cNvPr id="163" name="Group 162">
            <a:extLst>
              <a:ext uri="{FF2B5EF4-FFF2-40B4-BE49-F238E27FC236}">
                <a16:creationId xmlns:a16="http://schemas.microsoft.com/office/drawing/2014/main" id="{A07F43D7-0742-42BE-BC2B-D6FA0E6961B6}"/>
              </a:ext>
            </a:extLst>
          </p:cNvPr>
          <p:cNvGrpSpPr/>
          <p:nvPr/>
        </p:nvGrpSpPr>
        <p:grpSpPr>
          <a:xfrm>
            <a:off x="4006235" y="3280564"/>
            <a:ext cx="257991" cy="167629"/>
            <a:chOff x="7368205" y="4087073"/>
            <a:chExt cx="1929759" cy="1340907"/>
          </a:xfrm>
          <a:solidFill>
            <a:srgbClr val="FF0000"/>
          </a:solidFill>
        </p:grpSpPr>
        <p:sp>
          <p:nvSpPr>
            <p:cNvPr id="164" name="Rectangle 163">
              <a:extLst>
                <a:ext uri="{FF2B5EF4-FFF2-40B4-BE49-F238E27FC236}">
                  <a16:creationId xmlns:a16="http://schemas.microsoft.com/office/drawing/2014/main" id="{AA28AA6F-DDDF-49DF-A3A7-F83AC94F04A6}"/>
                </a:ext>
              </a:extLst>
            </p:cNvPr>
            <p:cNvSpPr/>
            <p:nvPr/>
          </p:nvSpPr>
          <p:spPr>
            <a:xfrm>
              <a:off x="8616245" y="4087073"/>
              <a:ext cx="307542" cy="13180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5" name="Rectangle 164">
              <a:extLst>
                <a:ext uri="{FF2B5EF4-FFF2-40B4-BE49-F238E27FC236}">
                  <a16:creationId xmlns:a16="http://schemas.microsoft.com/office/drawing/2014/main" id="{D04D1A0B-753E-40B5-96FC-4DE35FCE1612}"/>
                </a:ext>
              </a:extLst>
            </p:cNvPr>
            <p:cNvSpPr/>
            <p:nvPr/>
          </p:nvSpPr>
          <p:spPr>
            <a:xfrm>
              <a:off x="8179314" y="4087073"/>
              <a:ext cx="307542" cy="13180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6" name="Rectangle 165">
              <a:extLst>
                <a:ext uri="{FF2B5EF4-FFF2-40B4-BE49-F238E27FC236}">
                  <a16:creationId xmlns:a16="http://schemas.microsoft.com/office/drawing/2014/main" id="{ACA3A629-2612-4929-A37C-574CE7C180FA}"/>
                </a:ext>
              </a:extLst>
            </p:cNvPr>
            <p:cNvSpPr/>
            <p:nvPr/>
          </p:nvSpPr>
          <p:spPr>
            <a:xfrm>
              <a:off x="7742384" y="4094693"/>
              <a:ext cx="307542" cy="131043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7" name="Rectangle 166">
              <a:extLst>
                <a:ext uri="{FF2B5EF4-FFF2-40B4-BE49-F238E27FC236}">
                  <a16:creationId xmlns:a16="http://schemas.microsoft.com/office/drawing/2014/main" id="{33585736-2072-4198-AEA2-21C0A7AE5BF5}"/>
                </a:ext>
              </a:extLst>
            </p:cNvPr>
            <p:cNvSpPr/>
            <p:nvPr/>
          </p:nvSpPr>
          <p:spPr>
            <a:xfrm rot="16200000">
              <a:off x="8310228" y="4440243"/>
              <a:ext cx="45714" cy="19297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grpSp>
      <p:sp>
        <p:nvSpPr>
          <p:cNvPr id="13" name="TextBox 12">
            <a:extLst>
              <a:ext uri="{FF2B5EF4-FFF2-40B4-BE49-F238E27FC236}">
                <a16:creationId xmlns:a16="http://schemas.microsoft.com/office/drawing/2014/main" id="{95E6D15D-5211-403F-BAD2-7C882E32C65F}"/>
              </a:ext>
            </a:extLst>
          </p:cNvPr>
          <p:cNvSpPr txBox="1"/>
          <p:nvPr/>
        </p:nvSpPr>
        <p:spPr>
          <a:xfrm>
            <a:off x="381000" y="489765"/>
            <a:ext cx="4624431" cy="379591"/>
          </a:xfrm>
          <a:prstGeom prst="rect">
            <a:avLst/>
          </a:prstGeom>
          <a:noFill/>
        </p:spPr>
        <p:txBody>
          <a:bodyPr wrap="square" rtlCol="0">
            <a:spAutoFit/>
          </a:bodyPr>
          <a:lstStyle/>
          <a:p>
            <a:r>
              <a:rPr lang="en-US" sz="2800" b="1" dirty="0"/>
              <a:t>Risk Mitigation Plan</a:t>
            </a:r>
          </a:p>
        </p:txBody>
      </p:sp>
      <p:grpSp>
        <p:nvGrpSpPr>
          <p:cNvPr id="24" name="Group 23">
            <a:extLst>
              <a:ext uri="{FF2B5EF4-FFF2-40B4-BE49-F238E27FC236}">
                <a16:creationId xmlns:a16="http://schemas.microsoft.com/office/drawing/2014/main" id="{405C8A73-2A54-40A3-899D-93B2C1F53CE8}"/>
              </a:ext>
            </a:extLst>
          </p:cNvPr>
          <p:cNvGrpSpPr/>
          <p:nvPr/>
        </p:nvGrpSpPr>
        <p:grpSpPr>
          <a:xfrm>
            <a:off x="3291766" y="3249003"/>
            <a:ext cx="257423" cy="205076"/>
            <a:chOff x="6582257" y="2605948"/>
            <a:chExt cx="1138797" cy="791301"/>
          </a:xfrm>
          <a:solidFill>
            <a:srgbClr val="FFFF00"/>
          </a:solidFill>
        </p:grpSpPr>
        <p:sp>
          <p:nvSpPr>
            <p:cNvPr id="25" name="Rectangle 24">
              <a:extLst>
                <a:ext uri="{FF2B5EF4-FFF2-40B4-BE49-F238E27FC236}">
                  <a16:creationId xmlns:a16="http://schemas.microsoft.com/office/drawing/2014/main" id="{6DC952E0-050A-4528-AE5E-AD468C485369}"/>
                </a:ext>
              </a:extLst>
            </p:cNvPr>
            <p:cNvSpPr/>
            <p:nvPr/>
          </p:nvSpPr>
          <p:spPr>
            <a:xfrm>
              <a:off x="7318758" y="2605948"/>
              <a:ext cx="181489" cy="7778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6" name="Rectangle 25">
              <a:extLst>
                <a:ext uri="{FF2B5EF4-FFF2-40B4-BE49-F238E27FC236}">
                  <a16:creationId xmlns:a16="http://schemas.microsoft.com/office/drawing/2014/main" id="{E010858C-9C26-498D-A428-1469525C2BBA}"/>
                </a:ext>
              </a:extLst>
            </p:cNvPr>
            <p:cNvSpPr/>
            <p:nvPr/>
          </p:nvSpPr>
          <p:spPr>
            <a:xfrm>
              <a:off x="7060912" y="2948614"/>
              <a:ext cx="181489" cy="43514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7" name="Rectangle 26">
              <a:extLst>
                <a:ext uri="{FF2B5EF4-FFF2-40B4-BE49-F238E27FC236}">
                  <a16:creationId xmlns:a16="http://schemas.microsoft.com/office/drawing/2014/main" id="{224A9EDA-302C-4CC3-9C95-20DBA0A0A050}"/>
                </a:ext>
              </a:extLst>
            </p:cNvPr>
            <p:cNvSpPr/>
            <p:nvPr/>
          </p:nvSpPr>
          <p:spPr>
            <a:xfrm>
              <a:off x="6803069" y="2854626"/>
              <a:ext cx="181489" cy="5291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28" name="Rectangle 27">
              <a:extLst>
                <a:ext uri="{FF2B5EF4-FFF2-40B4-BE49-F238E27FC236}">
                  <a16:creationId xmlns:a16="http://schemas.microsoft.com/office/drawing/2014/main" id="{91EA1755-AC09-4168-9DCE-7225FE320B16}"/>
                </a:ext>
              </a:extLst>
            </p:cNvPr>
            <p:cNvSpPr/>
            <p:nvPr/>
          </p:nvSpPr>
          <p:spPr>
            <a:xfrm rot="16200000">
              <a:off x="7138167" y="2814361"/>
              <a:ext cx="26978" cy="11387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grpSp>
      <p:sp>
        <p:nvSpPr>
          <p:cNvPr id="34" name="TextBox 33">
            <a:extLst>
              <a:ext uri="{FF2B5EF4-FFF2-40B4-BE49-F238E27FC236}">
                <a16:creationId xmlns:a16="http://schemas.microsoft.com/office/drawing/2014/main" id="{4701BD27-761C-4238-BDF7-05A42861277E}"/>
              </a:ext>
            </a:extLst>
          </p:cNvPr>
          <p:cNvSpPr txBox="1"/>
          <p:nvPr/>
        </p:nvSpPr>
        <p:spPr>
          <a:xfrm>
            <a:off x="1146035" y="952516"/>
            <a:ext cx="4624431" cy="1528624"/>
          </a:xfrm>
          <a:prstGeom prst="rect">
            <a:avLst/>
          </a:prstGeom>
          <a:noFill/>
        </p:spPr>
        <p:txBody>
          <a:bodyPr wrap="square">
            <a:spAutoFit/>
          </a:bodyPr>
          <a:lstStyle/>
          <a:p>
            <a:pPr algn="l"/>
            <a:r>
              <a:rPr lang="en-US" sz="2000" b="1" dirty="0">
                <a:solidFill>
                  <a:schemeClr val="tx1"/>
                </a:solidFill>
                <a:latin typeface="Raavi" panose="020B0502040204020203" pitchFamily="34" charset="0"/>
                <a:cs typeface="Raavi" panose="020B0502040204020203" pitchFamily="34" charset="0"/>
              </a:rPr>
              <a:t>Identify the risk.</a:t>
            </a:r>
          </a:p>
          <a:p>
            <a:pPr algn="l"/>
            <a:r>
              <a:rPr lang="en-US" sz="2000" b="1" dirty="0">
                <a:solidFill>
                  <a:schemeClr val="tx1"/>
                </a:solidFill>
                <a:latin typeface="Raavi" panose="020B0502040204020203" pitchFamily="34" charset="0"/>
                <a:cs typeface="Raavi" panose="020B0502040204020203" pitchFamily="34" charset="0"/>
              </a:rPr>
              <a:t>Assess the likelihood of a risk or illegal activity occurring.</a:t>
            </a:r>
          </a:p>
          <a:p>
            <a:pPr algn="l"/>
            <a:r>
              <a:rPr lang="en-US" sz="2000" b="1" dirty="0">
                <a:latin typeface="Raavi" panose="020B0502040204020203" pitchFamily="34" charset="0"/>
                <a:cs typeface="Raavi" panose="020B0502040204020203" pitchFamily="34" charset="0"/>
              </a:rPr>
              <a:t>What is the s</a:t>
            </a:r>
            <a:r>
              <a:rPr lang="en-US" sz="2000" b="1" dirty="0">
                <a:solidFill>
                  <a:schemeClr val="tx1"/>
                </a:solidFill>
                <a:latin typeface="Raavi" panose="020B0502040204020203" pitchFamily="34" charset="0"/>
                <a:cs typeface="Raavi" panose="020B0502040204020203" pitchFamily="34" charset="0"/>
              </a:rPr>
              <a:t>ignificance of non-compliance?</a:t>
            </a:r>
          </a:p>
          <a:p>
            <a:pPr algn="l"/>
            <a:r>
              <a:rPr lang="en-US" sz="2000" b="1" dirty="0">
                <a:solidFill>
                  <a:schemeClr val="tx1"/>
                </a:solidFill>
                <a:latin typeface="Raavi" panose="020B0502040204020203" pitchFamily="34" charset="0"/>
                <a:cs typeface="Raavi" panose="020B0502040204020203" pitchFamily="34" charset="0"/>
              </a:rPr>
              <a:t>Is a contingency plan required?</a:t>
            </a:r>
          </a:p>
          <a:p>
            <a:pPr algn="l"/>
            <a:r>
              <a:rPr lang="en-US" sz="2000" b="1" dirty="0">
                <a:latin typeface="Raavi" panose="020B0502040204020203" pitchFamily="34" charset="0"/>
                <a:cs typeface="Raavi" panose="020B0502040204020203" pitchFamily="34" charset="0"/>
              </a:rPr>
              <a:t>Create mitigation plan and identify available resources.</a:t>
            </a:r>
            <a:r>
              <a:rPr lang="en-US" sz="2000" b="1" dirty="0">
                <a:solidFill>
                  <a:schemeClr val="tx1"/>
                </a:solidFill>
                <a:latin typeface="Raavi" panose="020B0502040204020203" pitchFamily="34" charset="0"/>
                <a:cs typeface="Raavi" panose="020B0502040204020203" pitchFamily="34" charset="0"/>
              </a:rPr>
              <a:t> </a:t>
            </a:r>
          </a:p>
          <a:p>
            <a:pPr algn="l"/>
            <a:r>
              <a:rPr lang="en-US" sz="2000" b="1" dirty="0">
                <a:latin typeface="Raavi" panose="020B0502040204020203" pitchFamily="34" charset="0"/>
                <a:cs typeface="Raavi" panose="020B0502040204020203" pitchFamily="34" charset="0"/>
              </a:rPr>
              <a:t>I</a:t>
            </a:r>
            <a:r>
              <a:rPr lang="en-US" sz="2000" b="1" dirty="0">
                <a:solidFill>
                  <a:schemeClr val="tx1"/>
                </a:solidFill>
                <a:latin typeface="Raavi" panose="020B0502040204020203" pitchFamily="34" charset="0"/>
                <a:cs typeface="Raavi" panose="020B0502040204020203" pitchFamily="34" charset="0"/>
              </a:rPr>
              <a:t>mplement mitigation strategy.</a:t>
            </a:r>
          </a:p>
          <a:p>
            <a:pPr algn="l"/>
            <a:r>
              <a:rPr lang="en-US" sz="2000" b="1" dirty="0">
                <a:latin typeface="Raavi" panose="020B0502040204020203" pitchFamily="34" charset="0"/>
                <a:cs typeface="Raavi" panose="020B0502040204020203" pitchFamily="34" charset="0"/>
              </a:rPr>
              <a:t>Be flexible.</a:t>
            </a:r>
            <a:endParaRPr lang="en-US" sz="2000" b="1" dirty="0">
              <a:solidFill>
                <a:schemeClr val="tx1"/>
              </a:solidFill>
              <a:latin typeface="Raavi" panose="020B0502040204020203" pitchFamily="34" charset="0"/>
              <a:cs typeface="Raavi" panose="020B0502040204020203" pitchFamily="34" charset="0"/>
            </a:endParaRPr>
          </a:p>
        </p:txBody>
      </p:sp>
    </p:spTree>
    <p:extLst>
      <p:ext uri="{BB962C8B-B14F-4D97-AF65-F5344CB8AC3E}">
        <p14:creationId xmlns:p14="http://schemas.microsoft.com/office/powerpoint/2010/main" val="383618611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rgbClr val="00B0F0"/>
                </a:solidFill>
              </a:rPr>
              <a:t>HELPFUL WEBSITES</a:t>
            </a:r>
            <a:endParaRPr lang="en-US" dirty="0">
              <a:solidFill>
                <a:srgbClr val="00B0F0"/>
              </a:solidFill>
            </a:endParaRPr>
          </a:p>
        </p:txBody>
      </p:sp>
      <p:sp>
        <p:nvSpPr>
          <p:cNvPr id="3" name="Content Placeholder 2"/>
          <p:cNvSpPr>
            <a:spLocks noGrp="1"/>
          </p:cNvSpPr>
          <p:nvPr>
            <p:ph sz="half" idx="1"/>
          </p:nvPr>
        </p:nvSpPr>
        <p:spPr>
          <a:xfrm>
            <a:off x="410096" y="1219200"/>
            <a:ext cx="4114800" cy="4572000"/>
          </a:xfrm>
        </p:spPr>
        <p:txBody>
          <a:bodyPr/>
          <a:lstStyle/>
          <a:p>
            <a:r>
              <a:rPr lang="en-US" sz="400" dirty="0"/>
              <a:t>FRB Consumer Compliance Manual: Section 5 of the FTC Act</a:t>
            </a:r>
          </a:p>
          <a:p>
            <a:r>
              <a:rPr lang="en-US" sz="400" dirty="0"/>
              <a:t>www.federal reserve.gov/</a:t>
            </a:r>
            <a:r>
              <a:rPr lang="en-US" sz="400" dirty="0" err="1"/>
              <a:t>boarddocs</a:t>
            </a:r>
            <a:r>
              <a:rPr lang="en-US" sz="400" dirty="0"/>
              <a:t>/</a:t>
            </a:r>
            <a:r>
              <a:rPr lang="en-US" sz="400" dirty="0" err="1"/>
              <a:t>supmanual</a:t>
            </a:r>
            <a:r>
              <a:rPr lang="en-US" sz="400" dirty="0"/>
              <a:t>/</a:t>
            </a:r>
            <a:r>
              <a:rPr lang="en-US" sz="400" dirty="0" err="1"/>
              <a:t>cch</a:t>
            </a:r>
            <a:r>
              <a:rPr lang="en-US" sz="400" dirty="0"/>
              <a:t>/200806/ftca.pdf</a:t>
            </a:r>
          </a:p>
          <a:p>
            <a:r>
              <a:rPr lang="en-US" sz="400" dirty="0"/>
              <a:t>FTC Guidelines to Advertising</a:t>
            </a:r>
          </a:p>
          <a:p>
            <a:r>
              <a:rPr lang="en-US" sz="400" u="sng" dirty="0">
                <a:hlinkClick r:id="rId2"/>
              </a:rPr>
              <a:t>www.ftc.gov/tips-advice/business-center/guidance/advertising-faqs-guide-small-business</a:t>
            </a:r>
            <a:endParaRPr lang="en-US" sz="400" dirty="0"/>
          </a:p>
          <a:p>
            <a:r>
              <a:rPr lang="en-US" sz="400" dirty="0"/>
              <a:t>FTC Guidelines to Advertising and Marketing on the Internet</a:t>
            </a:r>
          </a:p>
          <a:p>
            <a:r>
              <a:rPr lang="en-US" sz="400" u="sng" dirty="0">
                <a:hlinkClick r:id="rId3"/>
              </a:rPr>
              <a:t>www.business.ftc.gov/documents/bus28-advertising-and-marketing-internet-rules-road</a:t>
            </a:r>
            <a:endParaRPr lang="en-US" sz="400" dirty="0"/>
          </a:p>
          <a:p>
            <a:r>
              <a:rPr lang="en-US" sz="400" dirty="0"/>
              <a:t>A Dealer’s Guide to the Used Car Rule</a:t>
            </a:r>
          </a:p>
          <a:p>
            <a:r>
              <a:rPr lang="en-US" sz="400" u="sng" dirty="0">
                <a:hlinkClick r:id="rId4"/>
              </a:rPr>
              <a:t>www.business.ftc.gov/documents/bus13-dealers-guide-used-car-rule</a:t>
            </a:r>
            <a:endParaRPr lang="en-US" sz="400" dirty="0"/>
          </a:p>
          <a:p>
            <a:r>
              <a:rPr lang="en-US" sz="400" u="sng" dirty="0">
                <a:hlinkClick r:id="rId5"/>
              </a:rPr>
              <a:t>www.aboutads.info/principles/</a:t>
            </a:r>
            <a:endParaRPr lang="en-US" sz="400" dirty="0"/>
          </a:p>
          <a:p>
            <a:r>
              <a:rPr lang="en-US" sz="400" dirty="0"/>
              <a:t>FTC: Complying with the FTC Telemarketing Sales Rule</a:t>
            </a:r>
          </a:p>
          <a:p>
            <a:r>
              <a:rPr lang="en-US" sz="400" u="sng" dirty="0">
                <a:hlinkClick r:id="rId6"/>
              </a:rPr>
              <a:t>www.business.ftc.gov/documents/bus27-complying-telemarketingp-sales rule</a:t>
            </a:r>
            <a:endParaRPr lang="en-US" sz="400" dirty="0"/>
          </a:p>
          <a:p>
            <a:r>
              <a:rPr lang="en-US" sz="400" u="sng" dirty="0">
                <a:hlinkClick r:id="rId7"/>
              </a:rPr>
              <a:t>www.business.ftc.gov/opa/2013/09/autoads.shtm</a:t>
            </a:r>
            <a:endParaRPr lang="en-US" sz="400" dirty="0"/>
          </a:p>
          <a:p>
            <a:r>
              <a:rPr lang="en-US" sz="400" dirty="0"/>
              <a:t>State UDAP Laws</a:t>
            </a:r>
          </a:p>
          <a:p>
            <a:r>
              <a:rPr lang="en-US" sz="400" u="sng" dirty="0">
                <a:hlinkClick r:id="rId8"/>
              </a:rPr>
              <a:t>www.nclc.org/images/pdf/udap/analysis-state-summaries.pdf</a:t>
            </a:r>
            <a:endParaRPr lang="en-US" sz="400" dirty="0"/>
          </a:p>
          <a:p>
            <a:r>
              <a:rPr lang="en-US" sz="400" dirty="0"/>
              <a:t>Guide to Federal Warranty Law</a:t>
            </a:r>
          </a:p>
          <a:p>
            <a:r>
              <a:rPr lang="en-US" sz="400" u="sng" dirty="0">
                <a:hlinkClick r:id="rId9"/>
              </a:rPr>
              <a:t>www.business.ftc.gov/documents/bus01-businesspersons-guide-federal-warranty-law</a:t>
            </a:r>
            <a:endParaRPr lang="en-US" sz="400" dirty="0"/>
          </a:p>
          <a:p>
            <a:r>
              <a:rPr lang="en-US" sz="400" dirty="0"/>
              <a:t>FTC Guidelines for Advertising Warranties and Guaranties</a:t>
            </a:r>
          </a:p>
          <a:p>
            <a:r>
              <a:rPr lang="en-US" sz="400" u="sng" dirty="0">
                <a:hlinkClick r:id="rId10"/>
              </a:rPr>
              <a:t>www.ecfr.gpoaccess-gov/cgi/t/text/textdx?c=ecfr&amp;rgn=div8&amp;view=text&amp;node=16:1.0.1</a:t>
            </a:r>
            <a:endParaRPr lang="en-US" sz="400" dirty="0"/>
          </a:p>
          <a:p>
            <a:r>
              <a:rPr lang="en-US" sz="400" dirty="0"/>
              <a:t>FTC Guide to Complying with the CANSPAM Act </a:t>
            </a:r>
          </a:p>
          <a:p>
            <a:r>
              <a:rPr lang="en-US" sz="400" u="sng" dirty="0">
                <a:hlinkClick r:id="rId11"/>
              </a:rPr>
              <a:t>www.business.ftc.gov/documents/bus61-can-spam-act-compliance-guide-business</a:t>
            </a:r>
            <a:endParaRPr lang="en-US" sz="400" dirty="0"/>
          </a:p>
          <a:p>
            <a:r>
              <a:rPr lang="en-US" sz="400" dirty="0"/>
              <a:t>FCC on the TCPA</a:t>
            </a:r>
          </a:p>
          <a:p>
            <a:r>
              <a:rPr lang="en-US" sz="400" u="sng" dirty="0">
                <a:hlinkClick r:id="rId12"/>
              </a:rPr>
              <a:t>www.fcc.gov/blog/tcpa-it-time-provide-clarity</a:t>
            </a:r>
            <a:endParaRPr lang="en-US" sz="400" dirty="0"/>
          </a:p>
          <a:p>
            <a:r>
              <a:rPr lang="en-US" sz="400" dirty="0"/>
              <a:t>FTC’s Guide to Advertising on the Internet</a:t>
            </a:r>
          </a:p>
          <a:p>
            <a:r>
              <a:rPr lang="en-US" sz="400" u="sng" dirty="0">
                <a:hlinkClick r:id="rId13"/>
              </a:rPr>
              <a:t>www.business.ftc.gov/documents/bus41-dot-com-disclosures-information-about-online-advertising</a:t>
            </a:r>
            <a:endParaRPr lang="en-US" sz="400" dirty="0"/>
          </a:p>
          <a:p>
            <a:r>
              <a:rPr lang="en-US" sz="400" u="sng" dirty="0">
                <a:hlinkClick r:id="rId14"/>
              </a:rPr>
              <a:t>www.business.ftc.gov/sites/default/files/attachments/press-releases/ftc-staff-revises-online-advertising-disclosure-guidelines/130312dotcomdisclosures.pdf</a:t>
            </a:r>
            <a:endParaRPr lang="en-US" sz="400" dirty="0"/>
          </a:p>
          <a:p>
            <a:r>
              <a:rPr lang="en-US" sz="400" dirty="0"/>
              <a:t>Guidelines for Advertising</a:t>
            </a:r>
          </a:p>
          <a:p>
            <a:r>
              <a:rPr lang="en-US" sz="400" u="sng" dirty="0">
                <a:hlinkClick r:id="rId15"/>
              </a:rPr>
              <a:t>www.ahbbo.com/adsftc.html</a:t>
            </a:r>
            <a:endParaRPr lang="en-US" sz="400" dirty="0"/>
          </a:p>
          <a:p>
            <a:r>
              <a:rPr lang="en-US" sz="400" dirty="0"/>
              <a:t>Department of the Treasury: Information and the OFAC SND List  </a:t>
            </a:r>
          </a:p>
          <a:p>
            <a:r>
              <a:rPr lang="en-US" sz="400" u="sng" dirty="0">
                <a:hlinkClick r:id="rId16"/>
              </a:rPr>
              <a:t>http://www.treasury.gov/about/organizational-structure/offices/Pages/Office-of-Foreign-Assets-Control.aspx</a:t>
            </a:r>
            <a:endParaRPr lang="en-US" sz="400" dirty="0"/>
          </a:p>
          <a:p>
            <a:r>
              <a:rPr lang="en-US" sz="400" dirty="0"/>
              <a:t>OFAC – When A Match Occurs</a:t>
            </a:r>
          </a:p>
          <a:p>
            <a:r>
              <a:rPr lang="en-US" sz="400" u="sng" dirty="0">
                <a:hlinkClick r:id="rId17"/>
              </a:rPr>
              <a:t>www.treasury.gov/offices/enforcement/ofac/faq/answer.shtml</a:t>
            </a:r>
            <a:endParaRPr lang="en-US" sz="400" dirty="0"/>
          </a:p>
          <a:p>
            <a:r>
              <a:rPr lang="en-US" sz="400" dirty="0"/>
              <a:t>FTC Safeguards Rule</a:t>
            </a:r>
          </a:p>
          <a:p>
            <a:r>
              <a:rPr lang="en-US" sz="400" u="sng" dirty="0">
                <a:hlinkClick r:id="rId18"/>
              </a:rPr>
              <a:t>www.ftc.govbcp/edu/pubs/business/idtheft/bus54.shtm</a:t>
            </a:r>
            <a:endParaRPr lang="en-US" sz="400" dirty="0"/>
          </a:p>
          <a:p>
            <a:r>
              <a:rPr lang="en-US" sz="400" dirty="0"/>
              <a:t>A Guide to Identity Theft</a:t>
            </a:r>
          </a:p>
          <a:p>
            <a:r>
              <a:rPr lang="en-US" sz="400" u="sng" dirty="0">
                <a:hlinkClick r:id="rId19"/>
              </a:rPr>
              <a:t>www.business.ftc.gov/documents/bus59-information-compromise-and-risk-id-theft-guidance-your-business</a:t>
            </a:r>
            <a:endParaRPr lang="en-US" sz="400" dirty="0"/>
          </a:p>
          <a:p>
            <a:r>
              <a:rPr lang="en-US" sz="400" dirty="0"/>
              <a:t>Social Security Numbers by State (up to 2011)</a:t>
            </a:r>
          </a:p>
          <a:p>
            <a:r>
              <a:rPr lang="en-US" sz="400" u="sng" dirty="0">
                <a:hlinkClick r:id="rId20"/>
              </a:rPr>
              <a:t>www.socialsecurity.gov/employer.stateweb.htm</a:t>
            </a:r>
            <a:endParaRPr lang="en-US" sz="400" dirty="0"/>
          </a:p>
          <a:p>
            <a:r>
              <a:rPr lang="en-US" sz="400" dirty="0"/>
              <a:t>GLB Financial Privacy Requirements</a:t>
            </a:r>
          </a:p>
          <a:p>
            <a:r>
              <a:rPr lang="en-US" sz="400" u="sng" dirty="0">
                <a:hlinkClick r:id="rId21"/>
              </a:rPr>
              <a:t>www.business.ftc.gov/documents/bus53-brief-financial-privacy-requirements-gramm-leach-bliley-act</a:t>
            </a:r>
            <a:endParaRPr lang="en-US" sz="400" dirty="0"/>
          </a:p>
          <a:p>
            <a:r>
              <a:rPr lang="en-US" sz="400" dirty="0"/>
              <a:t>FTC’s Privacy Rule and Auto Dealers</a:t>
            </a:r>
          </a:p>
          <a:p>
            <a:r>
              <a:rPr lang="en-US" sz="400" u="sng" dirty="0">
                <a:hlinkClick r:id="rId22"/>
              </a:rPr>
              <a:t>www.business.ftc.gov/documents/bus64-ftcs-privacy-rule-and-auto-dealers-faqs</a:t>
            </a:r>
            <a:endParaRPr lang="en-US" sz="400" dirty="0"/>
          </a:p>
          <a:p>
            <a:r>
              <a:rPr lang="en-US" sz="400" dirty="0"/>
              <a:t>FTC Online Privacy Notice Form Builder </a:t>
            </a:r>
          </a:p>
          <a:p>
            <a:r>
              <a:rPr lang="en-US" sz="400" u="sng" dirty="0">
                <a:hlinkClick r:id="rId23"/>
              </a:rPr>
              <a:t>www.federalreserve.gov/bankinforeg/privacy_notice_instructions.pdf</a:t>
            </a:r>
            <a:r>
              <a:rPr lang="en-US" sz="400" dirty="0"/>
              <a:t> FTC </a:t>
            </a:r>
          </a:p>
          <a:p>
            <a:r>
              <a:rPr lang="en-US" sz="400" dirty="0"/>
              <a:t>Online Privacy Notice Form Builder – Line by Line Builder</a:t>
            </a:r>
          </a:p>
          <a:p>
            <a:r>
              <a:rPr lang="en-US" sz="400" u="sng" dirty="0">
                <a:hlinkClick r:id="rId24"/>
              </a:rPr>
              <a:t>www.gpo.gov/fdsys/pkg?FR-2009-12-Q1/html/E9-27882.htm</a:t>
            </a:r>
            <a:endParaRPr lang="en-US" sz="400" dirty="0"/>
          </a:p>
          <a:p>
            <a:r>
              <a:rPr lang="en-US" sz="400" dirty="0"/>
              <a:t>Explanation of the FCRA</a:t>
            </a:r>
          </a:p>
          <a:p>
            <a:r>
              <a:rPr lang="en-US" sz="400" u="sng" dirty="0">
                <a:hlinkClick r:id="rId25"/>
              </a:rPr>
              <a:t>www.epic.org/privacy/fcra</a:t>
            </a:r>
            <a:endParaRPr lang="en-US" sz="400" dirty="0"/>
          </a:p>
          <a:p>
            <a:r>
              <a:rPr lang="en-US" sz="400" dirty="0"/>
              <a:t>Explanation of the DPPA</a:t>
            </a:r>
          </a:p>
          <a:p>
            <a:r>
              <a:rPr lang="en-US" sz="400" u="sng" dirty="0">
                <a:hlinkClick r:id="rId26"/>
              </a:rPr>
              <a:t>www.accessreports.com/statutes/DPPA1.htm</a:t>
            </a:r>
            <a:endParaRPr lang="en-US" sz="400" dirty="0"/>
          </a:p>
          <a:p>
            <a:r>
              <a:rPr lang="en-US" sz="400" dirty="0"/>
              <a:t> </a:t>
            </a:r>
          </a:p>
          <a:p>
            <a:endParaRPr lang="en-US" sz="400" dirty="0"/>
          </a:p>
        </p:txBody>
      </p:sp>
      <p:sp>
        <p:nvSpPr>
          <p:cNvPr id="4" name="Content Placeholder 3"/>
          <p:cNvSpPr>
            <a:spLocks noGrp="1"/>
          </p:cNvSpPr>
          <p:nvPr>
            <p:ph sz="half" idx="2"/>
          </p:nvPr>
        </p:nvSpPr>
        <p:spPr>
          <a:xfrm>
            <a:off x="4664825" y="1227513"/>
            <a:ext cx="4267200" cy="4572000"/>
          </a:xfrm>
        </p:spPr>
        <p:txBody>
          <a:bodyPr/>
          <a:lstStyle/>
          <a:p>
            <a:r>
              <a:rPr lang="en-US" sz="400" dirty="0"/>
              <a:t>FCRA</a:t>
            </a:r>
          </a:p>
          <a:p>
            <a:r>
              <a:rPr lang="en-US" sz="400" u="sng" dirty="0">
                <a:hlinkClick r:id="rId27"/>
              </a:rPr>
              <a:t>www.consumer.ftc.gov/articles/pdf-0111-fair-credit-reporting-act.pdf</a:t>
            </a:r>
            <a:endParaRPr lang="en-US" sz="400" dirty="0"/>
          </a:p>
          <a:p>
            <a:r>
              <a:rPr lang="en-US" sz="400" dirty="0"/>
              <a:t>ECOA and Regulation B</a:t>
            </a:r>
          </a:p>
          <a:p>
            <a:r>
              <a:rPr lang="en-US" sz="400" u="sng" dirty="0">
                <a:hlinkClick r:id="rId28"/>
              </a:rPr>
              <a:t>www.fdic.gov/regulations/laws/rules/6500-2900.html</a:t>
            </a:r>
            <a:endParaRPr lang="en-US" sz="400" dirty="0"/>
          </a:p>
          <a:p>
            <a:r>
              <a:rPr lang="en-US" sz="400" dirty="0"/>
              <a:t>OCC’s Handbook on the Truth-in Lending Act (TILA) </a:t>
            </a:r>
          </a:p>
          <a:p>
            <a:r>
              <a:rPr lang="en-US" sz="400" u="sng" dirty="0">
                <a:hlinkClick r:id="rId29"/>
              </a:rPr>
              <a:t>www.occ.treas.gov/handbook/til.pdf</a:t>
            </a:r>
            <a:endParaRPr lang="en-US" sz="400" dirty="0"/>
          </a:p>
          <a:p>
            <a:r>
              <a:rPr lang="en-US" sz="400" dirty="0"/>
              <a:t>California Car Buyer’s Bill of Rights</a:t>
            </a:r>
          </a:p>
          <a:p>
            <a:r>
              <a:rPr lang="en-US" sz="400" u="sng" dirty="0">
                <a:hlinkClick r:id="rId30"/>
              </a:rPr>
              <a:t>www.consumer.ca.gov/publications/car_buyer_rights.shtml</a:t>
            </a:r>
            <a:endParaRPr lang="en-US" sz="400" dirty="0"/>
          </a:p>
          <a:p>
            <a:r>
              <a:rPr lang="en-US" sz="400" dirty="0" err="1"/>
              <a:t>Servicemembers</a:t>
            </a:r>
            <a:r>
              <a:rPr lang="en-US" sz="400" dirty="0"/>
              <a:t> Civil Relief Act</a:t>
            </a:r>
          </a:p>
          <a:p>
            <a:r>
              <a:rPr lang="en-US" sz="400" u="sng" dirty="0">
                <a:hlinkClick r:id="rId31"/>
              </a:rPr>
              <a:t>www.military.com/benefits/content/military-legal-matters/scra/servicemembers-civil-relief-act-overview-html</a:t>
            </a:r>
            <a:endParaRPr lang="en-US" sz="400" dirty="0"/>
          </a:p>
          <a:p>
            <a:r>
              <a:rPr lang="en-US" sz="400" dirty="0"/>
              <a:t>Risk-Based Pricing Rule</a:t>
            </a:r>
          </a:p>
          <a:p>
            <a:r>
              <a:rPr lang="en-US" sz="400" u="sng" dirty="0">
                <a:hlinkClick r:id="rId32"/>
              </a:rPr>
              <a:t>www.nada.org</a:t>
            </a:r>
            <a:r>
              <a:rPr lang="en-US" sz="400" dirty="0"/>
              <a:t> (FRB and FTC Issue Final Risk-Based Pricing Rule)</a:t>
            </a:r>
          </a:p>
          <a:p>
            <a:r>
              <a:rPr lang="en-US" sz="400" dirty="0"/>
              <a:t>IRS Form 8300</a:t>
            </a:r>
          </a:p>
          <a:p>
            <a:r>
              <a:rPr lang="en-US" sz="400" u="sng" dirty="0">
                <a:hlinkClick r:id="rId33"/>
              </a:rPr>
              <a:t>www.irs.gov/pub/irs-pdf/p1544.pdf</a:t>
            </a:r>
            <a:endParaRPr lang="en-US" sz="400" dirty="0"/>
          </a:p>
          <a:p>
            <a:r>
              <a:rPr lang="en-US" sz="400" dirty="0"/>
              <a:t>Review of the FTC and UDAP</a:t>
            </a:r>
          </a:p>
          <a:p>
            <a:r>
              <a:rPr lang="en-US" sz="400" u="sng" dirty="0">
                <a:hlinkClick r:id="rId34"/>
              </a:rPr>
              <a:t>www.federalreserve.gov/boarddocs/supmanual/cch/ftca.pdf</a:t>
            </a:r>
            <a:endParaRPr lang="en-US" sz="400" dirty="0"/>
          </a:p>
          <a:p>
            <a:r>
              <a:rPr lang="en-US" sz="400" dirty="0"/>
              <a:t>Federal UDAP Explained</a:t>
            </a:r>
          </a:p>
          <a:p>
            <a:r>
              <a:rPr lang="en-US" sz="400" u="sng" dirty="0">
                <a:hlinkClick r:id="rId35"/>
              </a:rPr>
              <a:t>www.fdic.gov/regulations/compliance/manual/pdf/VII-1.1.pdf</a:t>
            </a:r>
            <a:endParaRPr lang="en-US" sz="400" dirty="0"/>
          </a:p>
          <a:p>
            <a:r>
              <a:rPr lang="en-US" sz="400" dirty="0"/>
              <a:t>FTC – Using the word “free” in Advertising</a:t>
            </a:r>
          </a:p>
          <a:p>
            <a:r>
              <a:rPr lang="en-US" sz="400" u="sng" dirty="0">
                <a:hlinkClick r:id="rId36"/>
              </a:rPr>
              <a:t>www.law.cornell.edu/cfr/text/16/251.1</a:t>
            </a:r>
            <a:r>
              <a:rPr lang="en-US" sz="400" dirty="0"/>
              <a:t> </a:t>
            </a:r>
          </a:p>
          <a:p>
            <a:r>
              <a:rPr lang="en-US" sz="400" dirty="0"/>
              <a:t>FTC Summary of the Used Car Rule</a:t>
            </a:r>
          </a:p>
          <a:p>
            <a:r>
              <a:rPr lang="en-US" sz="400" u="sng" dirty="0">
                <a:hlinkClick r:id="rId4"/>
              </a:rPr>
              <a:t>www.business.ftc.gov/documents/bus13-dealers-guide-used-car-rule</a:t>
            </a:r>
            <a:endParaRPr lang="en-US" sz="400" dirty="0"/>
          </a:p>
          <a:p>
            <a:r>
              <a:rPr lang="en-US" sz="400" dirty="0"/>
              <a:t>FTC Compliance Publications</a:t>
            </a:r>
          </a:p>
          <a:p>
            <a:r>
              <a:rPr lang="en-US" sz="400" u="sng" dirty="0">
                <a:hlinkClick r:id="rId37"/>
              </a:rPr>
              <a:t>www.consumerfraudreporting.org/pubs_business.htm</a:t>
            </a:r>
            <a:endParaRPr lang="en-US" sz="400" dirty="0"/>
          </a:p>
          <a:p>
            <a:r>
              <a:rPr lang="en-US" sz="400" dirty="0"/>
              <a:t>Study of the UDAP Statutes in the Fifty States</a:t>
            </a:r>
          </a:p>
          <a:p>
            <a:r>
              <a:rPr lang="en-US" sz="400" u="sng" dirty="0">
                <a:hlinkClick r:id="rId38"/>
              </a:rPr>
              <a:t>www.nclc.org/images/pdf/udap/report_50_states.pdf</a:t>
            </a:r>
            <a:endParaRPr lang="en-US" sz="400" dirty="0"/>
          </a:p>
          <a:p>
            <a:r>
              <a:rPr lang="en-US" sz="400" dirty="0"/>
              <a:t>State UDAP Laws</a:t>
            </a:r>
          </a:p>
          <a:p>
            <a:r>
              <a:rPr lang="en-US" sz="400" u="sng" dirty="0">
                <a:hlinkClick r:id="rId39"/>
              </a:rPr>
              <a:t>www.scribd.com/doc/14473414/50-State-Report-on-Unfair-and-Deceptive-Acts-and-Practices</a:t>
            </a:r>
            <a:endParaRPr lang="en-US" sz="400" dirty="0"/>
          </a:p>
          <a:p>
            <a:r>
              <a:rPr lang="en-US" sz="400" dirty="0"/>
              <a:t>CFPB’s Consumer Complaint Line</a:t>
            </a:r>
          </a:p>
          <a:p>
            <a:r>
              <a:rPr lang="en-US" sz="400" u="sng" dirty="0">
                <a:hlinkClick r:id="rId40"/>
              </a:rPr>
              <a:t>www.consumerfinance.gov/complaint/</a:t>
            </a:r>
            <a:endParaRPr lang="en-US" sz="400" dirty="0"/>
          </a:p>
          <a:p>
            <a:r>
              <a:rPr lang="en-US" sz="400" dirty="0"/>
              <a:t>A Guide to the FTC Telemarketing Rule</a:t>
            </a:r>
          </a:p>
          <a:p>
            <a:r>
              <a:rPr lang="en-US" sz="400" u="sng" dirty="0">
                <a:hlinkClick r:id="rId41"/>
              </a:rPr>
              <a:t>www.business.ftc.gov/documents/bus27-complying-telemarketing-sales-rule</a:t>
            </a:r>
            <a:endParaRPr lang="en-US" sz="400" dirty="0"/>
          </a:p>
          <a:p>
            <a:r>
              <a:rPr lang="en-US" sz="400" dirty="0"/>
              <a:t>Guide to the Federal Warranty Law</a:t>
            </a:r>
          </a:p>
          <a:p>
            <a:r>
              <a:rPr lang="en-US" sz="400" u="sng" dirty="0">
                <a:hlinkClick r:id="rId41"/>
              </a:rPr>
              <a:t>www.business.ftc.gov/documents/bus27-complying-telemarketing-sales-rule</a:t>
            </a:r>
            <a:endParaRPr lang="en-US" sz="400" dirty="0"/>
          </a:p>
          <a:p>
            <a:r>
              <a:rPr lang="en-US" sz="400" dirty="0"/>
              <a:t>Advertising Warranties and Guaranties</a:t>
            </a:r>
          </a:p>
          <a:p>
            <a:r>
              <a:rPr lang="en-US" sz="400" u="sng" dirty="0">
                <a:hlinkClick r:id="rId9"/>
              </a:rPr>
              <a:t>www.business.ftc.gov/documents/bus01-businesspersons-guide-federal-warranty-law</a:t>
            </a:r>
            <a:endParaRPr lang="en-US" sz="400" dirty="0"/>
          </a:p>
          <a:p>
            <a:r>
              <a:rPr lang="en-US" sz="400" dirty="0"/>
              <a:t>A Guide to Arbitration by JAMS</a:t>
            </a:r>
          </a:p>
          <a:p>
            <a:r>
              <a:rPr lang="en-US" sz="400" u="sng" dirty="0">
                <a:hlinkClick r:id="rId42"/>
              </a:rPr>
              <a:t>www.jamsadr.com/consumer-arbitration/</a:t>
            </a:r>
            <a:endParaRPr lang="en-US" sz="400" dirty="0"/>
          </a:p>
          <a:p>
            <a:r>
              <a:rPr lang="en-US" sz="400" dirty="0"/>
              <a:t>AFSA Guide to Arbitration</a:t>
            </a:r>
          </a:p>
          <a:p>
            <a:r>
              <a:rPr lang="en-US" sz="400" u="sng" dirty="0">
                <a:hlinkClick r:id="rId43"/>
              </a:rPr>
              <a:t>www.americanfinsvcs.com/CMS/fileREPOSITORY/Mandatory%20Arbitration%20Report%20AFSA%20KSE%20June-July%202005.pdf</a:t>
            </a:r>
            <a:endParaRPr lang="en-US" sz="400" dirty="0"/>
          </a:p>
          <a:p>
            <a:r>
              <a:rPr lang="en-US" sz="400" dirty="0"/>
              <a:t>AAA Website</a:t>
            </a:r>
          </a:p>
          <a:p>
            <a:r>
              <a:rPr lang="en-US" sz="400" dirty="0"/>
              <a:t>www.adr.org</a:t>
            </a:r>
          </a:p>
          <a:p>
            <a:r>
              <a:rPr lang="en-US" sz="400" dirty="0"/>
              <a:t>Guides to Dealer Record Retention</a:t>
            </a:r>
          </a:p>
          <a:p>
            <a:r>
              <a:rPr lang="en-US" sz="400" u="sng" dirty="0">
                <a:hlinkClick r:id="rId44"/>
              </a:rPr>
              <a:t>www.mercadien.com/PDF/Issue%205%20-%20Guide%20to%20Record%20Retention.pdf</a:t>
            </a:r>
            <a:endParaRPr lang="en-US" sz="400" dirty="0"/>
          </a:p>
          <a:p>
            <a:r>
              <a:rPr lang="en-US" sz="400" u="sng" dirty="0">
                <a:hlinkClick r:id="rId45"/>
              </a:rPr>
              <a:t>www.packerthomas.com/services/links/AutoRecordRetention.pdf</a:t>
            </a:r>
            <a:endParaRPr lang="en-US" sz="400" dirty="0"/>
          </a:p>
          <a:p>
            <a:r>
              <a:rPr lang="en-US" sz="400" u="sng" dirty="0">
                <a:hlinkClick r:id="rId46"/>
              </a:rPr>
              <a:t>www.computerworld.com/s/article/9114882/When_to_shred_Purging_data_saves_money_ccuts_legal_risk</a:t>
            </a:r>
            <a:endParaRPr lang="en-US" sz="400" dirty="0"/>
          </a:p>
          <a:p>
            <a:r>
              <a:rPr lang="en-US" sz="400" u="sng" dirty="0">
                <a:hlinkClick r:id="rId47"/>
              </a:rPr>
              <a:t>www.mercadien.com/PDF/issue%205%20-%20Guide%20to%20Record%20Retention.pdf</a:t>
            </a:r>
            <a:endParaRPr lang="en-US" sz="400" dirty="0"/>
          </a:p>
          <a:p>
            <a:r>
              <a:rPr lang="en-US" sz="400" u="sng" dirty="0">
                <a:hlinkClick r:id="rId48"/>
              </a:rPr>
              <a:t>www.autodealercfo.com/Computer_Records_Retention.pdf</a:t>
            </a:r>
            <a:endParaRPr lang="en-US" sz="400" dirty="0"/>
          </a:p>
          <a:p>
            <a:r>
              <a:rPr lang="en-US" sz="400" u="sng" dirty="0">
                <a:hlinkClick r:id="rId49"/>
              </a:rPr>
              <a:t>http://www.arma.org/r2/how-do-i--/how-to-build-a-retention-schedule</a:t>
            </a:r>
            <a:endParaRPr lang="en-US" sz="400" dirty="0"/>
          </a:p>
          <a:p>
            <a:r>
              <a:rPr lang="en-US" sz="400" dirty="0"/>
              <a:t> </a:t>
            </a:r>
          </a:p>
          <a:p>
            <a:endParaRPr lang="en-US" sz="400" dirty="0"/>
          </a:p>
        </p:txBody>
      </p:sp>
    </p:spTree>
    <p:extLst>
      <p:ext uri="{BB962C8B-B14F-4D97-AF65-F5344CB8AC3E}">
        <p14:creationId xmlns:p14="http://schemas.microsoft.com/office/powerpoint/2010/main" val="298887421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762000" y="2514600"/>
            <a:ext cx="7620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0" eaLnBrk="0" fontAlgn="base" hangingPunct="0">
              <a:spcBef>
                <a:spcPct val="0"/>
              </a:spcBef>
              <a:spcAft>
                <a:spcPct val="0"/>
              </a:spcAft>
              <a:defRPr sz="2400">
                <a:solidFill>
                  <a:schemeClr val="bg2"/>
                </a:solidFill>
                <a:latin typeface="+mj-lt"/>
                <a:ea typeface="+mj-ea"/>
                <a:cs typeface="ＭＳ Ｐゴシック" charset="0"/>
              </a:defRPr>
            </a:lvl1pPr>
            <a:lvl2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2pPr>
            <a:lvl3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3pPr>
            <a:lvl4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4pPr>
            <a:lvl5pPr algn="r" rtl="0" eaLnBrk="0" fontAlgn="base" hangingPunct="0">
              <a:spcBef>
                <a:spcPct val="0"/>
              </a:spcBef>
              <a:spcAft>
                <a:spcPct val="0"/>
              </a:spcAft>
              <a:defRPr sz="2400">
                <a:solidFill>
                  <a:schemeClr val="bg2"/>
                </a:solidFill>
                <a:latin typeface="Arial Black" pitchFamily="1" charset="0"/>
                <a:ea typeface="ＭＳ Ｐゴシック" pitchFamily="1" charset="-128"/>
                <a:cs typeface="ＭＳ Ｐゴシック" charset="0"/>
              </a:defRPr>
            </a:lvl5pPr>
            <a:lvl6pPr marL="457200" algn="r" rtl="0" fontAlgn="base">
              <a:spcBef>
                <a:spcPct val="0"/>
              </a:spcBef>
              <a:spcAft>
                <a:spcPct val="0"/>
              </a:spcAft>
              <a:defRPr sz="2400">
                <a:solidFill>
                  <a:schemeClr val="bg2"/>
                </a:solidFill>
                <a:latin typeface="Arial Black" pitchFamily="1" charset="0"/>
                <a:ea typeface="ＭＳ Ｐゴシック" pitchFamily="1" charset="-128"/>
              </a:defRPr>
            </a:lvl6pPr>
            <a:lvl7pPr marL="914400" algn="r" rtl="0" fontAlgn="base">
              <a:spcBef>
                <a:spcPct val="0"/>
              </a:spcBef>
              <a:spcAft>
                <a:spcPct val="0"/>
              </a:spcAft>
              <a:defRPr sz="2400">
                <a:solidFill>
                  <a:schemeClr val="bg2"/>
                </a:solidFill>
                <a:latin typeface="Arial Black" pitchFamily="1" charset="0"/>
                <a:ea typeface="ＭＳ Ｐゴシック" pitchFamily="1" charset="-128"/>
              </a:defRPr>
            </a:lvl7pPr>
            <a:lvl8pPr marL="1371600" algn="r" rtl="0" fontAlgn="base">
              <a:spcBef>
                <a:spcPct val="0"/>
              </a:spcBef>
              <a:spcAft>
                <a:spcPct val="0"/>
              </a:spcAft>
              <a:defRPr sz="2400">
                <a:solidFill>
                  <a:schemeClr val="bg2"/>
                </a:solidFill>
                <a:latin typeface="Arial Black" pitchFamily="1" charset="0"/>
                <a:ea typeface="ＭＳ Ｐゴシック" pitchFamily="1" charset="-128"/>
              </a:defRPr>
            </a:lvl8pPr>
            <a:lvl9pPr marL="1828800" algn="r" rtl="0" fontAlgn="base">
              <a:spcBef>
                <a:spcPct val="0"/>
              </a:spcBef>
              <a:spcAft>
                <a:spcPct val="0"/>
              </a:spcAft>
              <a:defRPr sz="2400">
                <a:solidFill>
                  <a:schemeClr val="bg2"/>
                </a:solidFill>
                <a:latin typeface="Arial Black" pitchFamily="1" charset="0"/>
                <a:ea typeface="ＭＳ Ｐゴシック" pitchFamily="1" charset="-128"/>
              </a:defRPr>
            </a:lvl9pPr>
          </a:lstStyle>
          <a:p>
            <a:pPr algn="ctr">
              <a:defRPr/>
            </a:pPr>
            <a:r>
              <a:rPr lang="en-US" altLang="en-US" sz="4400" kern="0" baseline="0" dirty="0">
                <a:solidFill>
                  <a:srgbClr val="C30017"/>
                </a:solidFill>
              </a:rPr>
              <a:t>Questions?</a:t>
            </a:r>
          </a:p>
          <a:p>
            <a:pPr algn="l">
              <a:defRPr/>
            </a:pPr>
            <a:endParaRPr lang="en-US" altLang="en-US" sz="3200" kern="0" baseline="0" dirty="0">
              <a:solidFill>
                <a:srgbClr val="931923"/>
              </a:solidFill>
            </a:endParaRPr>
          </a:p>
        </p:txBody>
      </p:sp>
    </p:spTree>
    <p:extLst>
      <p:ext uri="{BB962C8B-B14F-4D97-AF65-F5344CB8AC3E}">
        <p14:creationId xmlns:p14="http://schemas.microsoft.com/office/powerpoint/2010/main" val="977111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“Borrowing” from the Best </a:t>
            </a:r>
            <a:br>
              <a:rPr lang="en-US" dirty="0"/>
            </a:b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72619" y="1524000"/>
            <a:ext cx="3874589" cy="4343400"/>
          </a:xfrm>
          <a:prstGeom prst="rect">
            <a:avLst/>
          </a:prstGeom>
        </p:spPr>
      </p:pic>
    </p:spTree>
    <p:extLst>
      <p:ext uri="{BB962C8B-B14F-4D97-AF65-F5344CB8AC3E}">
        <p14:creationId xmlns:p14="http://schemas.microsoft.com/office/powerpoint/2010/main" val="2589927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rgbClr val="00B0F0"/>
                </a:solidFill>
              </a:rPr>
              <a:t>There are Various Overlapping Issues</a:t>
            </a:r>
          </a:p>
        </p:txBody>
      </p:sp>
      <p:pic>
        <p:nvPicPr>
          <p:cNvPr id="3" name="Picture 2"/>
          <p:cNvPicPr>
            <a:picLocks noChangeAspect="1"/>
          </p:cNvPicPr>
          <p:nvPr/>
        </p:nvPicPr>
        <p:blipFill>
          <a:blip r:embed="rId2"/>
          <a:stretch>
            <a:fillRect/>
          </a:stretch>
        </p:blipFill>
        <p:spPr>
          <a:xfrm>
            <a:off x="1905000" y="1421422"/>
            <a:ext cx="5197730" cy="3912577"/>
          </a:xfrm>
          <a:prstGeom prst="rect">
            <a:avLst/>
          </a:prstGeom>
        </p:spPr>
      </p:pic>
    </p:spTree>
    <p:extLst>
      <p:ext uri="{BB962C8B-B14F-4D97-AF65-F5344CB8AC3E}">
        <p14:creationId xmlns:p14="http://schemas.microsoft.com/office/powerpoint/2010/main" val="3731543229"/>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Black"/>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9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84ED65F3CEBD43B6BF27B9D4CB4A20" ma:contentTypeVersion="7" ma:contentTypeDescription="Create a new document." ma:contentTypeScope="" ma:versionID="16189841cceea3e0ae976790ba000e42">
  <xsd:schema xmlns:xsd="http://www.w3.org/2001/XMLSchema" xmlns:xs="http://www.w3.org/2001/XMLSchema" xmlns:p="http://schemas.microsoft.com/office/2006/metadata/properties" xmlns:ns3="df1ea4de-0650-480b-837f-012d147c6af2" targetNamespace="http://schemas.microsoft.com/office/2006/metadata/properties" ma:root="true" ma:fieldsID="64b5377fa4c6789baae6277b1f5f11be" ns3:_="">
    <xsd:import namespace="df1ea4de-0650-480b-837f-012d147c6af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1ea4de-0650-480b-837f-012d147c6af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233BE11-3D3F-4BC4-9D6C-5C5A3FF1B8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1ea4de-0650-480b-837f-012d147c6a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1F02618-143F-4283-978B-7F0C48CE0373}">
  <ds:schemaRefs>
    <ds:schemaRef ds:uri="http://schemas.microsoft.com/sharepoint/v3/contenttype/forms"/>
  </ds:schemaRefs>
</ds:datastoreItem>
</file>

<file path=customXml/itemProps3.xml><?xml version="1.0" encoding="utf-8"?>
<ds:datastoreItem xmlns:ds="http://schemas.openxmlformats.org/officeDocument/2006/customXml" ds:itemID="{22262560-2B4F-4018-A90E-EC3994E9BA68}">
  <ds:schemaRefs>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http://schemas.microsoft.com/office/2006/metadata/properties"/>
    <ds:schemaRef ds:uri="df1ea4de-0650-480b-837f-012d147c6af2"/>
    <ds:schemaRef ds:uri="http://www.w3.org/XML/1998/namespac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3724</TotalTime>
  <Words>6380</Words>
  <Application>Microsoft Office PowerPoint</Application>
  <PresentationFormat>On-screen Show (4:3)</PresentationFormat>
  <Paragraphs>1088</Paragraphs>
  <Slides>76</Slides>
  <Notes>12</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76</vt:i4>
      </vt:variant>
    </vt:vector>
  </HeadingPairs>
  <TitlesOfParts>
    <vt:vector size="88" baseType="lpstr">
      <vt:lpstr>Arial</vt:lpstr>
      <vt:lpstr>Arial Black</vt:lpstr>
      <vt:lpstr>Arial Narrow</vt:lpstr>
      <vt:lpstr>Calibri</vt:lpstr>
      <vt:lpstr>Calibri Light</vt:lpstr>
      <vt:lpstr>Dovetail MVB Light</vt:lpstr>
      <vt:lpstr>Frutiger LT Std 55 Roman</vt:lpstr>
      <vt:lpstr>Raavi</vt:lpstr>
      <vt:lpstr>Wingdings</vt:lpstr>
      <vt:lpstr>Blank Presentation</vt:lpstr>
      <vt:lpstr>19_Office Theme</vt:lpstr>
      <vt:lpstr>Office Theme</vt:lpstr>
      <vt:lpstr>PowerPoint Presentation</vt:lpstr>
      <vt:lpstr>PowerPoint Presentation</vt:lpstr>
      <vt:lpstr>Audit Checklists A Compliance Officer’s Clipboard</vt:lpstr>
      <vt:lpstr>PowerPoint Presentation</vt:lpstr>
      <vt:lpstr>Agenda</vt:lpstr>
      <vt:lpstr>Agenda</vt:lpstr>
      <vt:lpstr>Preliminary Notes </vt:lpstr>
      <vt:lpstr>“Borrowing” from the Best  </vt:lpstr>
      <vt:lpstr>There are Various Overlapping Issues</vt:lpstr>
      <vt:lpstr>Checklist Objectives </vt:lpstr>
      <vt:lpstr>A Key Objective: Avoid these threats?</vt:lpstr>
      <vt:lpstr>NADA Publication – Regulatory Maze</vt:lpstr>
      <vt:lpstr>PowerPoint Presentation</vt:lpstr>
      <vt:lpstr>The Laws and Regulations</vt:lpstr>
      <vt:lpstr>Risk Assessment of Dealerships</vt:lpstr>
      <vt:lpstr>Audits, Reviews, and Compilations</vt:lpstr>
      <vt:lpstr>Audit</vt:lpstr>
      <vt:lpstr>Compliance Audit</vt:lpstr>
      <vt:lpstr>Auditing Tools for a Dealer – Dealer Management System</vt:lpstr>
      <vt:lpstr>Dealer Management System (DMS) Accounting Reports</vt:lpstr>
      <vt:lpstr>PowerPoint Presentation</vt:lpstr>
      <vt:lpstr>Internal Audit</vt:lpstr>
      <vt:lpstr>IRS Audit</vt:lpstr>
      <vt:lpstr>PowerPoint Presentation</vt:lpstr>
      <vt:lpstr>Key Auditing Concerns</vt:lpstr>
      <vt:lpstr>General Considerations</vt:lpstr>
      <vt:lpstr>General Considerations</vt:lpstr>
      <vt:lpstr>General Considerations</vt:lpstr>
      <vt:lpstr>General Considerations</vt:lpstr>
      <vt:lpstr>General Considerations</vt:lpstr>
      <vt:lpstr>Car Deal Compliance</vt:lpstr>
      <vt:lpstr>Car Deal Compliance</vt:lpstr>
      <vt:lpstr>Car Deal Compliance</vt:lpstr>
      <vt:lpstr>Document Compliance</vt:lpstr>
      <vt:lpstr>Document Archiving</vt:lpstr>
      <vt:lpstr>Accessories Due Customers Procedures</vt:lpstr>
      <vt:lpstr>Used Vehicle Titles</vt:lpstr>
      <vt:lpstr>Information Security – Old Slide </vt:lpstr>
      <vt:lpstr>Safeguards Rule – Proposed Amendments </vt:lpstr>
      <vt:lpstr>Safety and Environment </vt:lpstr>
      <vt:lpstr>Safety and Environment </vt:lpstr>
      <vt:lpstr>Facilities</vt:lpstr>
      <vt:lpstr>Finance</vt:lpstr>
      <vt:lpstr>Finance</vt:lpstr>
      <vt:lpstr>Finance</vt:lpstr>
      <vt:lpstr>Finance</vt:lpstr>
      <vt:lpstr>Finance</vt:lpstr>
      <vt:lpstr>Cash Reporting and 8300 Compliance</vt:lpstr>
      <vt:lpstr>Sales Taxes Payable</vt:lpstr>
      <vt:lpstr>Payroll Taxes Payable</vt:lpstr>
      <vt:lpstr>Floor Planning</vt:lpstr>
      <vt:lpstr>Insurance</vt:lpstr>
      <vt:lpstr>Insurance</vt:lpstr>
      <vt:lpstr>Personnel – Recruiting and Hiring</vt:lpstr>
      <vt:lpstr>Personnel – Discrimination and Harassment</vt:lpstr>
      <vt:lpstr>Personnel – Human Resource Policies</vt:lpstr>
      <vt:lpstr>Personnel – Discipline and Termination Practices</vt:lpstr>
      <vt:lpstr>Personnel – Employment Related Claims,  Charges, and Grievance Handling</vt:lpstr>
      <vt:lpstr>Personnel – Record Keeping</vt:lpstr>
      <vt:lpstr>Personnel – Overtime</vt:lpstr>
      <vt:lpstr>Personnel – Labor Law</vt:lpstr>
      <vt:lpstr>Personnel – Labor Law</vt:lpstr>
      <vt:lpstr>Personnel Management</vt:lpstr>
      <vt:lpstr>Facilities</vt:lpstr>
      <vt:lpstr>Vehicle Management</vt:lpstr>
      <vt:lpstr>Vehicle Management</vt:lpstr>
      <vt:lpstr>Sundry Issues </vt:lpstr>
      <vt:lpstr>Sundry Issues </vt:lpstr>
      <vt:lpstr>PowerPoint Presentation</vt:lpstr>
      <vt:lpstr>PowerPoint Presentation</vt:lpstr>
      <vt:lpstr>PowerPoint Presentation</vt:lpstr>
      <vt:lpstr>Prioritize Risk</vt:lpstr>
      <vt:lpstr>Prioritize Risks</vt:lpstr>
      <vt:lpstr>PowerPoint Presentation</vt:lpstr>
      <vt:lpstr>HELPFUL WEBSITES</vt:lpstr>
      <vt:lpstr>PowerPoint Presentation</vt:lpstr>
    </vt:vector>
  </TitlesOfParts>
  <Company>Jessica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Advantages</dc:title>
  <dc:creator>Jessica</dc:creator>
  <cp:lastModifiedBy>Linda Robertson</cp:lastModifiedBy>
  <cp:revision>225</cp:revision>
  <cp:lastPrinted>2023-03-10T14:46:42Z</cp:lastPrinted>
  <dcterms:created xsi:type="dcterms:W3CDTF">2008-06-19T20:42:53Z</dcterms:created>
  <dcterms:modified xsi:type="dcterms:W3CDTF">2023-04-12T22:56:00Z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0x0101008384ED65F3CEBD43B6BF27B9D4CB4A20</vt:lpwstr>
  </property>
</Properties>
</file>