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4"/>
  </p:notesMasterIdLst>
  <p:sldIdLst>
    <p:sldId id="411" r:id="rId2"/>
    <p:sldId id="313" r:id="rId3"/>
    <p:sldId id="435" r:id="rId4"/>
    <p:sldId id="257" r:id="rId5"/>
    <p:sldId id="410" r:id="rId6"/>
    <p:sldId id="258" r:id="rId7"/>
    <p:sldId id="259" r:id="rId8"/>
    <p:sldId id="412" r:id="rId9"/>
    <p:sldId id="409" r:id="rId10"/>
    <p:sldId id="414" r:id="rId11"/>
    <p:sldId id="413" r:id="rId12"/>
    <p:sldId id="415" r:id="rId13"/>
    <p:sldId id="416" r:id="rId14"/>
    <p:sldId id="417" r:id="rId15"/>
    <p:sldId id="260" r:id="rId16"/>
    <p:sldId id="418" r:id="rId17"/>
    <p:sldId id="419" r:id="rId18"/>
    <p:sldId id="420" r:id="rId19"/>
    <p:sldId id="421" r:id="rId20"/>
    <p:sldId id="422" r:id="rId21"/>
    <p:sldId id="408" r:id="rId22"/>
    <p:sldId id="423" r:id="rId23"/>
    <p:sldId id="431" r:id="rId24"/>
    <p:sldId id="432" r:id="rId25"/>
    <p:sldId id="448" r:id="rId26"/>
    <p:sldId id="433" r:id="rId27"/>
    <p:sldId id="434" r:id="rId28"/>
    <p:sldId id="437" r:id="rId29"/>
    <p:sldId id="436" r:id="rId30"/>
    <p:sldId id="439" r:id="rId31"/>
    <p:sldId id="440" r:id="rId32"/>
    <p:sldId id="438" r:id="rId33"/>
    <p:sldId id="442" r:id="rId34"/>
    <p:sldId id="443" r:id="rId35"/>
    <p:sldId id="441" r:id="rId36"/>
    <p:sldId id="444" r:id="rId37"/>
    <p:sldId id="446" r:id="rId38"/>
    <p:sldId id="447" r:id="rId39"/>
    <p:sldId id="445" r:id="rId40"/>
    <p:sldId id="428" r:id="rId41"/>
    <p:sldId id="429" r:id="rId42"/>
    <p:sldId id="43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FBDD83-3E9C-1046-9215-D84224F71A29}" v="128" dt="2023-03-20T02:55:03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05"/>
    <p:restoredTop sz="96250"/>
  </p:normalViewPr>
  <p:slideViewPr>
    <p:cSldViewPr snapToGrid="0">
      <p:cViewPr varScale="1">
        <p:scale>
          <a:sx n="107" d="100"/>
          <a:sy n="107" d="100"/>
        </p:scale>
        <p:origin x="19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ermina Medium" pitchFamily="2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US Workforce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Silent Generation</c:v>
                </c:pt>
                <c:pt idx="1">
                  <c:v>Baby Boomers</c:v>
                </c:pt>
                <c:pt idx="2">
                  <c:v>Generation X</c:v>
                </c:pt>
                <c:pt idx="3">
                  <c:v>Millennials</c:v>
                </c:pt>
                <c:pt idx="4">
                  <c:v>Gen Z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0.02</c:v>
                </c:pt>
                <c:pt idx="1">
                  <c:v>0.25</c:v>
                </c:pt>
                <c:pt idx="2">
                  <c:v>0.33</c:v>
                </c:pt>
                <c:pt idx="3">
                  <c:v>0.35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AF-DB4A-8F06-11EF23148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3508047"/>
        <c:axId val="1123423407"/>
      </c:barChart>
      <c:catAx>
        <c:axId val="11235080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n-US"/>
          </a:p>
        </c:txPr>
        <c:crossAx val="1123423407"/>
        <c:crosses val="autoZero"/>
        <c:auto val="1"/>
        <c:lblAlgn val="ctr"/>
        <c:lblOffset val="100"/>
        <c:noMultiLvlLbl val="0"/>
      </c:catAx>
      <c:valAx>
        <c:axId val="1123423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3508047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ermina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86FEE-5B74-41EC-A2D6-AD02B4F77D5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0C42E6-D42B-41A1-BC41-210956302742}">
      <dgm:prSet/>
      <dgm:spPr/>
      <dgm:t>
        <a:bodyPr/>
        <a:lstStyle/>
        <a:p>
          <a:r>
            <a:rPr lang="en-US" dirty="0"/>
            <a:t>Ability to Attract Talent</a:t>
          </a:r>
        </a:p>
      </dgm:t>
    </dgm:pt>
    <dgm:pt modelId="{95995F40-3FAB-44A4-A5BE-18BB743D18A9}" type="parTrans" cxnId="{AD51D12F-8690-4F08-94B8-7A8B1FCD6646}">
      <dgm:prSet/>
      <dgm:spPr/>
      <dgm:t>
        <a:bodyPr/>
        <a:lstStyle/>
        <a:p>
          <a:endParaRPr lang="en-US"/>
        </a:p>
      </dgm:t>
    </dgm:pt>
    <dgm:pt modelId="{C7042F8D-7F7C-42EA-AAB5-18D23007B9B2}" type="sibTrans" cxnId="{AD51D12F-8690-4F08-94B8-7A8B1FCD6646}">
      <dgm:prSet/>
      <dgm:spPr/>
      <dgm:t>
        <a:bodyPr/>
        <a:lstStyle/>
        <a:p>
          <a:endParaRPr lang="en-US"/>
        </a:p>
      </dgm:t>
    </dgm:pt>
    <dgm:pt modelId="{53BB131F-D6AA-405E-A1A1-2F0228A1ABCE}">
      <dgm:prSet/>
      <dgm:spPr/>
      <dgm:t>
        <a:bodyPr/>
        <a:lstStyle/>
        <a:p>
          <a:r>
            <a:rPr lang="en-US"/>
            <a:t>Turnover</a:t>
          </a:r>
        </a:p>
      </dgm:t>
    </dgm:pt>
    <dgm:pt modelId="{342AF54A-6A46-4C00-AAE1-FBCBDDEDD524}" type="parTrans" cxnId="{5D3CBFA7-E21D-4C41-BC8B-3C352D2F39D1}">
      <dgm:prSet/>
      <dgm:spPr/>
      <dgm:t>
        <a:bodyPr/>
        <a:lstStyle/>
        <a:p>
          <a:endParaRPr lang="en-US"/>
        </a:p>
      </dgm:t>
    </dgm:pt>
    <dgm:pt modelId="{CBD9FD92-7A6C-452B-B299-AF297577770A}" type="sibTrans" cxnId="{5D3CBFA7-E21D-4C41-BC8B-3C352D2F39D1}">
      <dgm:prSet/>
      <dgm:spPr/>
      <dgm:t>
        <a:bodyPr/>
        <a:lstStyle/>
        <a:p>
          <a:endParaRPr lang="en-US"/>
        </a:p>
      </dgm:t>
    </dgm:pt>
    <dgm:pt modelId="{310F5E2C-BA75-4E8B-98EA-F92A12CEAA09}">
      <dgm:prSet/>
      <dgm:spPr/>
      <dgm:t>
        <a:bodyPr/>
        <a:lstStyle/>
        <a:p>
          <a:r>
            <a:rPr lang="en-US"/>
            <a:t>Gender Gap</a:t>
          </a:r>
        </a:p>
      </dgm:t>
    </dgm:pt>
    <dgm:pt modelId="{16DC8363-9009-46FA-B703-83C2186C0919}" type="parTrans" cxnId="{41FA46A1-EBD1-4663-9F91-ACC752E8E62C}">
      <dgm:prSet/>
      <dgm:spPr/>
      <dgm:t>
        <a:bodyPr/>
        <a:lstStyle/>
        <a:p>
          <a:endParaRPr lang="en-US"/>
        </a:p>
      </dgm:t>
    </dgm:pt>
    <dgm:pt modelId="{3B297A49-76A1-4175-B786-1AA22AE53673}" type="sibTrans" cxnId="{41FA46A1-EBD1-4663-9F91-ACC752E8E62C}">
      <dgm:prSet/>
      <dgm:spPr/>
      <dgm:t>
        <a:bodyPr/>
        <a:lstStyle/>
        <a:p>
          <a:endParaRPr lang="en-US"/>
        </a:p>
      </dgm:t>
    </dgm:pt>
    <dgm:pt modelId="{6C53FA5F-627A-BC4E-B2B5-E17B4FCF427F}" type="pres">
      <dgm:prSet presAssocID="{10386FEE-5B74-41EC-A2D6-AD02B4F77D5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4D445E0-81BB-DF49-A549-2FEC8522716C}" type="pres">
      <dgm:prSet presAssocID="{EE0C42E6-D42B-41A1-BC41-210956302742}" presName="hierRoot1" presStyleCnt="0">
        <dgm:presLayoutVars>
          <dgm:hierBranch val="init"/>
        </dgm:presLayoutVars>
      </dgm:prSet>
      <dgm:spPr/>
    </dgm:pt>
    <dgm:pt modelId="{8AC468D3-E49A-E141-8640-AA442A914709}" type="pres">
      <dgm:prSet presAssocID="{EE0C42E6-D42B-41A1-BC41-210956302742}" presName="rootComposite1" presStyleCnt="0"/>
      <dgm:spPr/>
    </dgm:pt>
    <dgm:pt modelId="{2E16EC56-38C1-9E43-B6CA-9386B864F1DA}" type="pres">
      <dgm:prSet presAssocID="{EE0C42E6-D42B-41A1-BC41-210956302742}" presName="rootText1" presStyleLbl="node0" presStyleIdx="0" presStyleCnt="3">
        <dgm:presLayoutVars>
          <dgm:chPref val="3"/>
        </dgm:presLayoutVars>
      </dgm:prSet>
      <dgm:spPr/>
    </dgm:pt>
    <dgm:pt modelId="{72668216-8E5B-BF45-ABF6-E43A4F11BA36}" type="pres">
      <dgm:prSet presAssocID="{EE0C42E6-D42B-41A1-BC41-210956302742}" presName="rootConnector1" presStyleLbl="node1" presStyleIdx="0" presStyleCnt="0"/>
      <dgm:spPr/>
    </dgm:pt>
    <dgm:pt modelId="{A250DC93-66BC-164A-8B9E-696E2DCDE59F}" type="pres">
      <dgm:prSet presAssocID="{EE0C42E6-D42B-41A1-BC41-210956302742}" presName="hierChild2" presStyleCnt="0"/>
      <dgm:spPr/>
    </dgm:pt>
    <dgm:pt modelId="{448E658B-C703-0541-9ABC-50A0C3B12B40}" type="pres">
      <dgm:prSet presAssocID="{EE0C42E6-D42B-41A1-BC41-210956302742}" presName="hierChild3" presStyleCnt="0"/>
      <dgm:spPr/>
    </dgm:pt>
    <dgm:pt modelId="{5123F6EF-D9C3-894F-BDB4-C063CE1009FA}" type="pres">
      <dgm:prSet presAssocID="{53BB131F-D6AA-405E-A1A1-2F0228A1ABCE}" presName="hierRoot1" presStyleCnt="0">
        <dgm:presLayoutVars>
          <dgm:hierBranch val="init"/>
        </dgm:presLayoutVars>
      </dgm:prSet>
      <dgm:spPr/>
    </dgm:pt>
    <dgm:pt modelId="{D74E0BB5-D73C-8E46-9C88-FE1A215AD476}" type="pres">
      <dgm:prSet presAssocID="{53BB131F-D6AA-405E-A1A1-2F0228A1ABCE}" presName="rootComposite1" presStyleCnt="0"/>
      <dgm:spPr/>
    </dgm:pt>
    <dgm:pt modelId="{08C937E8-9CD7-ED4B-A1B3-48734FA2CB6C}" type="pres">
      <dgm:prSet presAssocID="{53BB131F-D6AA-405E-A1A1-2F0228A1ABCE}" presName="rootText1" presStyleLbl="node0" presStyleIdx="1" presStyleCnt="3">
        <dgm:presLayoutVars>
          <dgm:chPref val="3"/>
        </dgm:presLayoutVars>
      </dgm:prSet>
      <dgm:spPr/>
    </dgm:pt>
    <dgm:pt modelId="{58964716-0CCF-234C-BF7B-7A824ABA7769}" type="pres">
      <dgm:prSet presAssocID="{53BB131F-D6AA-405E-A1A1-2F0228A1ABCE}" presName="rootConnector1" presStyleLbl="node1" presStyleIdx="0" presStyleCnt="0"/>
      <dgm:spPr/>
    </dgm:pt>
    <dgm:pt modelId="{39CF42C0-1B34-0C4F-9081-93DD274BC345}" type="pres">
      <dgm:prSet presAssocID="{53BB131F-D6AA-405E-A1A1-2F0228A1ABCE}" presName="hierChild2" presStyleCnt="0"/>
      <dgm:spPr/>
    </dgm:pt>
    <dgm:pt modelId="{142EBA93-97C6-A54D-8257-0BDC755408DA}" type="pres">
      <dgm:prSet presAssocID="{53BB131F-D6AA-405E-A1A1-2F0228A1ABCE}" presName="hierChild3" presStyleCnt="0"/>
      <dgm:spPr/>
    </dgm:pt>
    <dgm:pt modelId="{4F9B1051-D116-8A4E-A413-F92DFAA78225}" type="pres">
      <dgm:prSet presAssocID="{310F5E2C-BA75-4E8B-98EA-F92A12CEAA09}" presName="hierRoot1" presStyleCnt="0">
        <dgm:presLayoutVars>
          <dgm:hierBranch val="init"/>
        </dgm:presLayoutVars>
      </dgm:prSet>
      <dgm:spPr/>
    </dgm:pt>
    <dgm:pt modelId="{14093982-2826-4F42-89F7-478B80C8A86A}" type="pres">
      <dgm:prSet presAssocID="{310F5E2C-BA75-4E8B-98EA-F92A12CEAA09}" presName="rootComposite1" presStyleCnt="0"/>
      <dgm:spPr/>
    </dgm:pt>
    <dgm:pt modelId="{67DB3B89-63F0-7247-A291-30A9C6FA876C}" type="pres">
      <dgm:prSet presAssocID="{310F5E2C-BA75-4E8B-98EA-F92A12CEAA09}" presName="rootText1" presStyleLbl="node0" presStyleIdx="2" presStyleCnt="3">
        <dgm:presLayoutVars>
          <dgm:chPref val="3"/>
        </dgm:presLayoutVars>
      </dgm:prSet>
      <dgm:spPr/>
    </dgm:pt>
    <dgm:pt modelId="{9185506C-D90F-5543-826C-45E436022B15}" type="pres">
      <dgm:prSet presAssocID="{310F5E2C-BA75-4E8B-98EA-F92A12CEAA09}" presName="rootConnector1" presStyleLbl="node1" presStyleIdx="0" presStyleCnt="0"/>
      <dgm:spPr/>
    </dgm:pt>
    <dgm:pt modelId="{E89FCDF3-82C0-0F4A-8243-224FA6496242}" type="pres">
      <dgm:prSet presAssocID="{310F5E2C-BA75-4E8B-98EA-F92A12CEAA09}" presName="hierChild2" presStyleCnt="0"/>
      <dgm:spPr/>
    </dgm:pt>
    <dgm:pt modelId="{A1B4422F-3818-894A-A65D-308124062370}" type="pres">
      <dgm:prSet presAssocID="{310F5E2C-BA75-4E8B-98EA-F92A12CEAA09}" presName="hierChild3" presStyleCnt="0"/>
      <dgm:spPr/>
    </dgm:pt>
  </dgm:ptLst>
  <dgm:cxnLst>
    <dgm:cxn modelId="{4C95F504-DB6D-B940-B482-3AA0F384D5E2}" type="presOf" srcId="{53BB131F-D6AA-405E-A1A1-2F0228A1ABCE}" destId="{08C937E8-9CD7-ED4B-A1B3-48734FA2CB6C}" srcOrd="0" destOrd="0" presId="urn:microsoft.com/office/officeart/2009/3/layout/HorizontalOrganizationChart"/>
    <dgm:cxn modelId="{AD51D12F-8690-4F08-94B8-7A8B1FCD6646}" srcId="{10386FEE-5B74-41EC-A2D6-AD02B4F77D54}" destId="{EE0C42E6-D42B-41A1-BC41-210956302742}" srcOrd="0" destOrd="0" parTransId="{95995F40-3FAB-44A4-A5BE-18BB743D18A9}" sibTransId="{C7042F8D-7F7C-42EA-AAB5-18D23007B9B2}"/>
    <dgm:cxn modelId="{C5B56E3A-46D1-7142-A4ED-1A621AB2DD7C}" type="presOf" srcId="{53BB131F-D6AA-405E-A1A1-2F0228A1ABCE}" destId="{58964716-0CCF-234C-BF7B-7A824ABA7769}" srcOrd="1" destOrd="0" presId="urn:microsoft.com/office/officeart/2009/3/layout/HorizontalOrganizationChart"/>
    <dgm:cxn modelId="{9F64EA40-475F-334B-B1BF-96C6E5A96212}" type="presOf" srcId="{310F5E2C-BA75-4E8B-98EA-F92A12CEAA09}" destId="{9185506C-D90F-5543-826C-45E436022B15}" srcOrd="1" destOrd="0" presId="urn:microsoft.com/office/officeart/2009/3/layout/HorizontalOrganizationChart"/>
    <dgm:cxn modelId="{5BBB7955-9484-304F-9AB8-B2398FFFAAD7}" type="presOf" srcId="{310F5E2C-BA75-4E8B-98EA-F92A12CEAA09}" destId="{67DB3B89-63F0-7247-A291-30A9C6FA876C}" srcOrd="0" destOrd="0" presId="urn:microsoft.com/office/officeart/2009/3/layout/HorizontalOrganizationChart"/>
    <dgm:cxn modelId="{3202CA8E-ACFD-2445-BD45-2A36D919A9A6}" type="presOf" srcId="{10386FEE-5B74-41EC-A2D6-AD02B4F77D54}" destId="{6C53FA5F-627A-BC4E-B2B5-E17B4FCF427F}" srcOrd="0" destOrd="0" presId="urn:microsoft.com/office/officeart/2009/3/layout/HorizontalOrganizationChart"/>
    <dgm:cxn modelId="{238A6392-04CD-E142-9070-82DE521EA38F}" type="presOf" srcId="{EE0C42E6-D42B-41A1-BC41-210956302742}" destId="{2E16EC56-38C1-9E43-B6CA-9386B864F1DA}" srcOrd="0" destOrd="0" presId="urn:microsoft.com/office/officeart/2009/3/layout/HorizontalOrganizationChart"/>
    <dgm:cxn modelId="{41FA46A1-EBD1-4663-9F91-ACC752E8E62C}" srcId="{10386FEE-5B74-41EC-A2D6-AD02B4F77D54}" destId="{310F5E2C-BA75-4E8B-98EA-F92A12CEAA09}" srcOrd="2" destOrd="0" parTransId="{16DC8363-9009-46FA-B703-83C2186C0919}" sibTransId="{3B297A49-76A1-4175-B786-1AA22AE53673}"/>
    <dgm:cxn modelId="{5D3CBFA7-E21D-4C41-BC8B-3C352D2F39D1}" srcId="{10386FEE-5B74-41EC-A2D6-AD02B4F77D54}" destId="{53BB131F-D6AA-405E-A1A1-2F0228A1ABCE}" srcOrd="1" destOrd="0" parTransId="{342AF54A-6A46-4C00-AAE1-FBCBDDEDD524}" sibTransId="{CBD9FD92-7A6C-452B-B299-AF297577770A}"/>
    <dgm:cxn modelId="{E0A417C3-94CB-D540-9F3E-EA7A188F05A9}" type="presOf" srcId="{EE0C42E6-D42B-41A1-BC41-210956302742}" destId="{72668216-8E5B-BF45-ABF6-E43A4F11BA36}" srcOrd="1" destOrd="0" presId="urn:microsoft.com/office/officeart/2009/3/layout/HorizontalOrganizationChart"/>
    <dgm:cxn modelId="{00191A39-DCE8-7948-B6C7-F6E106EB2544}" type="presParOf" srcId="{6C53FA5F-627A-BC4E-B2B5-E17B4FCF427F}" destId="{54D445E0-81BB-DF49-A549-2FEC8522716C}" srcOrd="0" destOrd="0" presId="urn:microsoft.com/office/officeart/2009/3/layout/HorizontalOrganizationChart"/>
    <dgm:cxn modelId="{581EA91C-B6E8-F749-94BD-64E6E02EBE25}" type="presParOf" srcId="{54D445E0-81BB-DF49-A549-2FEC8522716C}" destId="{8AC468D3-E49A-E141-8640-AA442A914709}" srcOrd="0" destOrd="0" presId="urn:microsoft.com/office/officeart/2009/3/layout/HorizontalOrganizationChart"/>
    <dgm:cxn modelId="{C64E136F-991B-A349-9FB4-FF558C90CC37}" type="presParOf" srcId="{8AC468D3-E49A-E141-8640-AA442A914709}" destId="{2E16EC56-38C1-9E43-B6CA-9386B864F1DA}" srcOrd="0" destOrd="0" presId="urn:microsoft.com/office/officeart/2009/3/layout/HorizontalOrganizationChart"/>
    <dgm:cxn modelId="{DF7BE4ED-3706-F446-BB37-3B7C03863DB1}" type="presParOf" srcId="{8AC468D3-E49A-E141-8640-AA442A914709}" destId="{72668216-8E5B-BF45-ABF6-E43A4F11BA36}" srcOrd="1" destOrd="0" presId="urn:microsoft.com/office/officeart/2009/3/layout/HorizontalOrganizationChart"/>
    <dgm:cxn modelId="{AA60E09D-38AE-DA46-8E4F-A3B7E156AFB9}" type="presParOf" srcId="{54D445E0-81BB-DF49-A549-2FEC8522716C}" destId="{A250DC93-66BC-164A-8B9E-696E2DCDE59F}" srcOrd="1" destOrd="0" presId="urn:microsoft.com/office/officeart/2009/3/layout/HorizontalOrganizationChart"/>
    <dgm:cxn modelId="{A328A5E8-9585-D548-9871-F5C9243C0F00}" type="presParOf" srcId="{54D445E0-81BB-DF49-A549-2FEC8522716C}" destId="{448E658B-C703-0541-9ABC-50A0C3B12B40}" srcOrd="2" destOrd="0" presId="urn:microsoft.com/office/officeart/2009/3/layout/HorizontalOrganizationChart"/>
    <dgm:cxn modelId="{87991360-89AA-BF4D-81B5-682BE59C0111}" type="presParOf" srcId="{6C53FA5F-627A-BC4E-B2B5-E17B4FCF427F}" destId="{5123F6EF-D9C3-894F-BDB4-C063CE1009FA}" srcOrd="1" destOrd="0" presId="urn:microsoft.com/office/officeart/2009/3/layout/HorizontalOrganizationChart"/>
    <dgm:cxn modelId="{5499980C-EA95-5C4A-ADFC-75D8D2398534}" type="presParOf" srcId="{5123F6EF-D9C3-894F-BDB4-C063CE1009FA}" destId="{D74E0BB5-D73C-8E46-9C88-FE1A215AD476}" srcOrd="0" destOrd="0" presId="urn:microsoft.com/office/officeart/2009/3/layout/HorizontalOrganizationChart"/>
    <dgm:cxn modelId="{0D760AD2-CEC4-444C-9EFD-2DD6544DD75D}" type="presParOf" srcId="{D74E0BB5-D73C-8E46-9C88-FE1A215AD476}" destId="{08C937E8-9CD7-ED4B-A1B3-48734FA2CB6C}" srcOrd="0" destOrd="0" presId="urn:microsoft.com/office/officeart/2009/3/layout/HorizontalOrganizationChart"/>
    <dgm:cxn modelId="{395BEB45-BE55-E244-87CA-9958916A6CF9}" type="presParOf" srcId="{D74E0BB5-D73C-8E46-9C88-FE1A215AD476}" destId="{58964716-0CCF-234C-BF7B-7A824ABA7769}" srcOrd="1" destOrd="0" presId="urn:microsoft.com/office/officeart/2009/3/layout/HorizontalOrganizationChart"/>
    <dgm:cxn modelId="{E713E06C-B502-8E4D-939D-F5726348176C}" type="presParOf" srcId="{5123F6EF-D9C3-894F-BDB4-C063CE1009FA}" destId="{39CF42C0-1B34-0C4F-9081-93DD274BC345}" srcOrd="1" destOrd="0" presId="urn:microsoft.com/office/officeart/2009/3/layout/HorizontalOrganizationChart"/>
    <dgm:cxn modelId="{AF9174DB-F24B-2D4C-816F-B7C24243DEDB}" type="presParOf" srcId="{5123F6EF-D9C3-894F-BDB4-C063CE1009FA}" destId="{142EBA93-97C6-A54D-8257-0BDC755408DA}" srcOrd="2" destOrd="0" presId="urn:microsoft.com/office/officeart/2009/3/layout/HorizontalOrganizationChart"/>
    <dgm:cxn modelId="{8CC666BD-43E0-DF48-886A-7DF50335B313}" type="presParOf" srcId="{6C53FA5F-627A-BC4E-B2B5-E17B4FCF427F}" destId="{4F9B1051-D116-8A4E-A413-F92DFAA78225}" srcOrd="2" destOrd="0" presId="urn:microsoft.com/office/officeart/2009/3/layout/HorizontalOrganizationChart"/>
    <dgm:cxn modelId="{63830C62-CE87-7348-916F-547CD5C14C02}" type="presParOf" srcId="{4F9B1051-D116-8A4E-A413-F92DFAA78225}" destId="{14093982-2826-4F42-89F7-478B80C8A86A}" srcOrd="0" destOrd="0" presId="urn:microsoft.com/office/officeart/2009/3/layout/HorizontalOrganizationChart"/>
    <dgm:cxn modelId="{5CEA76B3-3AFD-054A-83E8-235A25AC3AC1}" type="presParOf" srcId="{14093982-2826-4F42-89F7-478B80C8A86A}" destId="{67DB3B89-63F0-7247-A291-30A9C6FA876C}" srcOrd="0" destOrd="0" presId="urn:microsoft.com/office/officeart/2009/3/layout/HorizontalOrganizationChart"/>
    <dgm:cxn modelId="{EF7071F1-CE8C-334E-81DC-D4AA28FE47A8}" type="presParOf" srcId="{14093982-2826-4F42-89F7-478B80C8A86A}" destId="{9185506C-D90F-5543-826C-45E436022B15}" srcOrd="1" destOrd="0" presId="urn:microsoft.com/office/officeart/2009/3/layout/HorizontalOrganizationChart"/>
    <dgm:cxn modelId="{5B6946DF-5087-FA47-A83D-F249A76B77DE}" type="presParOf" srcId="{4F9B1051-D116-8A4E-A413-F92DFAA78225}" destId="{E89FCDF3-82C0-0F4A-8243-224FA6496242}" srcOrd="1" destOrd="0" presId="urn:microsoft.com/office/officeart/2009/3/layout/HorizontalOrganizationChart"/>
    <dgm:cxn modelId="{5AC2E665-0FA6-7745-8C27-A2CA72776E3F}" type="presParOf" srcId="{4F9B1051-D116-8A4E-A413-F92DFAA78225}" destId="{A1B4422F-3818-894A-A65D-30812406237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6EC56-38C1-9E43-B6CA-9386B864F1DA}">
      <dsp:nvSpPr>
        <dsp:cNvPr id="0" name=""/>
        <dsp:cNvSpPr/>
      </dsp:nvSpPr>
      <dsp:spPr>
        <a:xfrm>
          <a:off x="751714" y="1926"/>
          <a:ext cx="3870082" cy="11803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Ability to Attract Talent</a:t>
          </a:r>
        </a:p>
      </dsp:txBody>
      <dsp:txXfrm>
        <a:off x="751714" y="1926"/>
        <a:ext cx="3870082" cy="1180375"/>
      </dsp:txXfrm>
    </dsp:sp>
    <dsp:sp modelId="{08C937E8-9CD7-ED4B-A1B3-48734FA2CB6C}">
      <dsp:nvSpPr>
        <dsp:cNvPr id="0" name=""/>
        <dsp:cNvSpPr/>
      </dsp:nvSpPr>
      <dsp:spPr>
        <a:xfrm>
          <a:off x="751714" y="1666061"/>
          <a:ext cx="3870082" cy="11803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Turnover</a:t>
          </a:r>
        </a:p>
      </dsp:txBody>
      <dsp:txXfrm>
        <a:off x="751714" y="1666061"/>
        <a:ext cx="3870082" cy="1180375"/>
      </dsp:txXfrm>
    </dsp:sp>
    <dsp:sp modelId="{67DB3B89-63F0-7247-A291-30A9C6FA876C}">
      <dsp:nvSpPr>
        <dsp:cNvPr id="0" name=""/>
        <dsp:cNvSpPr/>
      </dsp:nvSpPr>
      <dsp:spPr>
        <a:xfrm>
          <a:off x="751714" y="3330196"/>
          <a:ext cx="3870082" cy="11803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Gender Gap</a:t>
          </a:r>
        </a:p>
      </dsp:txBody>
      <dsp:txXfrm>
        <a:off x="751714" y="3330196"/>
        <a:ext cx="3870082" cy="1180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E0DBB-9BA4-324A-8A9F-264402581218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FC83F-C86B-7746-952F-B55CF3119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1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48753-7C9E-0C4E-BE74-6FC6266A76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3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AD734-9EB5-0EC3-8954-90F07DF19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E9BA24-753B-E8E6-7CE2-3C3081A2D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0F05D-D5C9-3B95-F639-37BC22DB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21255-E511-1F17-6137-FDC8CA93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55B08-8F1B-AE77-2732-560F16A6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2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DF89-03B6-3B54-666A-5AB75408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3153B9-645B-DEDA-EB8B-AD053855B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1A5FF-1375-9F8A-A7F4-03AD6F5B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F311E-8DD9-9D9A-747C-5DD6D4C4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A4E61-7675-77BA-3A54-CAE55C77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2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309555-99A6-2CFD-7AC1-FFEAB48A2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A96A9-775E-1488-F2A0-66BDE144A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58498-51FB-18BC-683E-B79B7BA73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74913-11A2-F0C1-C531-E5C33FA4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0A493-7FF4-9B6D-E230-AC1FBE6A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9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9A8B91-5311-4B31-BDA0-CC6421612FA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3777" y="3016561"/>
            <a:ext cx="1127850" cy="1127850"/>
          </a:xfrm>
          <a:custGeom>
            <a:avLst/>
            <a:gdLst>
              <a:gd name="connsiteX0" fmla="*/ 563925 w 1127850"/>
              <a:gd name="connsiteY0" fmla="*/ 0 h 1127850"/>
              <a:gd name="connsiteX1" fmla="*/ 1127850 w 1127850"/>
              <a:gd name="connsiteY1" fmla="*/ 563925 h 1127850"/>
              <a:gd name="connsiteX2" fmla="*/ 563925 w 1127850"/>
              <a:gd name="connsiteY2" fmla="*/ 1127850 h 1127850"/>
              <a:gd name="connsiteX3" fmla="*/ 0 w 1127850"/>
              <a:gd name="connsiteY3" fmla="*/ 563925 h 1127850"/>
              <a:gd name="connsiteX4" fmla="*/ 563925 w 1127850"/>
              <a:gd name="connsiteY4" fmla="*/ 0 h 112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850" h="1127850">
                <a:moveTo>
                  <a:pt x="563925" y="0"/>
                </a:moveTo>
                <a:cubicBezTo>
                  <a:pt x="875372" y="0"/>
                  <a:pt x="1127850" y="252478"/>
                  <a:pt x="1127850" y="563925"/>
                </a:cubicBezTo>
                <a:cubicBezTo>
                  <a:pt x="1127850" y="875372"/>
                  <a:pt x="875372" y="1127850"/>
                  <a:pt x="563925" y="1127850"/>
                </a:cubicBezTo>
                <a:cubicBezTo>
                  <a:pt x="252478" y="1127850"/>
                  <a:pt x="0" y="875372"/>
                  <a:pt x="0" y="563925"/>
                </a:cubicBezTo>
                <a:cubicBezTo>
                  <a:pt x="0" y="252478"/>
                  <a:pt x="252478" y="0"/>
                  <a:pt x="563925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600" dirty="0"/>
            </a:lvl1pPr>
          </a:lstStyle>
          <a:p>
            <a:pPr marL="0" lvl="0" indent="0">
              <a:buNone/>
            </a:pPr>
            <a:endParaRPr lang="en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E15361-5C58-4FC7-AB47-B1838AD439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893777" y="4577306"/>
            <a:ext cx="1127850" cy="1127850"/>
          </a:xfrm>
          <a:custGeom>
            <a:avLst/>
            <a:gdLst>
              <a:gd name="connsiteX0" fmla="*/ 563925 w 1127850"/>
              <a:gd name="connsiteY0" fmla="*/ 0 h 1127850"/>
              <a:gd name="connsiteX1" fmla="*/ 1127850 w 1127850"/>
              <a:gd name="connsiteY1" fmla="*/ 563925 h 1127850"/>
              <a:gd name="connsiteX2" fmla="*/ 563925 w 1127850"/>
              <a:gd name="connsiteY2" fmla="*/ 1127850 h 1127850"/>
              <a:gd name="connsiteX3" fmla="*/ 0 w 1127850"/>
              <a:gd name="connsiteY3" fmla="*/ 563925 h 1127850"/>
              <a:gd name="connsiteX4" fmla="*/ 563925 w 1127850"/>
              <a:gd name="connsiteY4" fmla="*/ 0 h 112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850" h="1127850">
                <a:moveTo>
                  <a:pt x="563925" y="0"/>
                </a:moveTo>
                <a:cubicBezTo>
                  <a:pt x="875372" y="0"/>
                  <a:pt x="1127850" y="252478"/>
                  <a:pt x="1127850" y="563925"/>
                </a:cubicBezTo>
                <a:cubicBezTo>
                  <a:pt x="1127850" y="875372"/>
                  <a:pt x="875372" y="1127850"/>
                  <a:pt x="563925" y="1127850"/>
                </a:cubicBezTo>
                <a:cubicBezTo>
                  <a:pt x="252478" y="1127850"/>
                  <a:pt x="0" y="875372"/>
                  <a:pt x="0" y="563925"/>
                </a:cubicBezTo>
                <a:cubicBezTo>
                  <a:pt x="0" y="252478"/>
                  <a:pt x="252478" y="0"/>
                  <a:pt x="563925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600" dirty="0"/>
            </a:lvl1pPr>
          </a:lstStyle>
          <a:p>
            <a:pPr marL="0" lvl="0" indent="0">
              <a:buNone/>
            </a:pPr>
            <a:endParaRPr lang="en-ID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11C8460-475C-4EDF-ADD2-745E7DBB75C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1"/>
            <a:ext cx="4762032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600" dirty="0"/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45625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B5DD-0331-4A2D-ACC3-9B1183AE51D8}"/>
              </a:ext>
            </a:extLst>
          </p:cNvPr>
          <p:cNvSpPr/>
          <p:nvPr userDrawn="1"/>
        </p:nvSpPr>
        <p:spPr>
          <a:xfrm>
            <a:off x="0" y="3813174"/>
            <a:ext cx="2143125" cy="3044826"/>
          </a:xfrm>
          <a:prstGeom prst="rect">
            <a:avLst/>
          </a:prstGeom>
          <a:solidFill>
            <a:srgbClr val="F26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DC0B0-200E-4FDB-8464-4B476D82050A}"/>
              </a:ext>
            </a:extLst>
          </p:cNvPr>
          <p:cNvSpPr/>
          <p:nvPr userDrawn="1"/>
        </p:nvSpPr>
        <p:spPr>
          <a:xfrm>
            <a:off x="0" y="-1"/>
            <a:ext cx="3835400" cy="3813175"/>
          </a:xfrm>
          <a:prstGeom prst="rect">
            <a:avLst/>
          </a:prstGeom>
          <a:solidFill>
            <a:srgbClr val="0E2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F13E8F1-5394-41E2-B65C-642A91E59B09}"/>
              </a:ext>
            </a:extLst>
          </p:cNvPr>
          <p:cNvSpPr/>
          <p:nvPr userDrawn="1"/>
        </p:nvSpPr>
        <p:spPr>
          <a:xfrm>
            <a:off x="818559" y="1124711"/>
            <a:ext cx="3995880" cy="4608578"/>
          </a:xfrm>
          <a:custGeom>
            <a:avLst/>
            <a:gdLst>
              <a:gd name="connsiteX0" fmla="*/ 10608 w 4243246"/>
              <a:gd name="connsiteY0" fmla="*/ 10608 h 4893874"/>
              <a:gd name="connsiteX1" fmla="*/ 4236881 w 4243246"/>
              <a:gd name="connsiteY1" fmla="*/ 10608 h 4893874"/>
              <a:gd name="connsiteX2" fmla="*/ 4236881 w 4243246"/>
              <a:gd name="connsiteY2" fmla="*/ 4888924 h 4893874"/>
              <a:gd name="connsiteX3" fmla="*/ 10608 w 4243246"/>
              <a:gd name="connsiteY3" fmla="*/ 4888924 h 4893874"/>
              <a:gd name="connsiteX4" fmla="*/ 10608 w 4243246"/>
              <a:gd name="connsiteY4" fmla="*/ 10608 h 489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3246" h="4893874">
                <a:moveTo>
                  <a:pt x="10608" y="10608"/>
                </a:moveTo>
                <a:lnTo>
                  <a:pt x="4236881" y="10608"/>
                </a:lnTo>
                <a:lnTo>
                  <a:pt x="4236881" y="4888924"/>
                </a:lnTo>
                <a:lnTo>
                  <a:pt x="10608" y="4888924"/>
                </a:lnTo>
                <a:lnTo>
                  <a:pt x="10608" y="106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28600" dist="190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A2CA9D2-FFA4-4F63-AF21-3D711EE2B574}"/>
              </a:ext>
            </a:extLst>
          </p:cNvPr>
          <p:cNvSpPr/>
          <p:nvPr userDrawn="1"/>
        </p:nvSpPr>
        <p:spPr>
          <a:xfrm>
            <a:off x="740997" y="1034994"/>
            <a:ext cx="4143978" cy="4794306"/>
          </a:xfrm>
          <a:custGeom>
            <a:avLst/>
            <a:gdLst>
              <a:gd name="connsiteX0" fmla="*/ 3759710 w 3875498"/>
              <a:gd name="connsiteY0" fmla="*/ 2840338 h 4483693"/>
              <a:gd name="connsiteX1" fmla="*/ 3759710 w 3875498"/>
              <a:gd name="connsiteY1" fmla="*/ 4339618 h 4483693"/>
              <a:gd name="connsiteX2" fmla="*/ 2243457 w 3875498"/>
              <a:gd name="connsiteY2" fmla="*/ 4339618 h 4483693"/>
              <a:gd name="connsiteX3" fmla="*/ 2243457 w 3875498"/>
              <a:gd name="connsiteY3" fmla="*/ 4468329 h 4483693"/>
              <a:gd name="connsiteX4" fmla="*/ 3870035 w 3875498"/>
              <a:gd name="connsiteY4" fmla="*/ 4468329 h 4483693"/>
              <a:gd name="connsiteX5" fmla="*/ 3870035 w 3875498"/>
              <a:gd name="connsiteY5" fmla="*/ 2841753 h 4483693"/>
              <a:gd name="connsiteX6" fmla="*/ 3759710 w 3875498"/>
              <a:gd name="connsiteY6" fmla="*/ 2841753 h 4483693"/>
              <a:gd name="connsiteX7" fmla="*/ 15753 w 3875498"/>
              <a:gd name="connsiteY7" fmla="*/ 1643744 h 4483693"/>
              <a:gd name="connsiteX8" fmla="*/ 127491 w 3875498"/>
              <a:gd name="connsiteY8" fmla="*/ 1643744 h 4483693"/>
              <a:gd name="connsiteX9" fmla="*/ 127491 w 3875498"/>
              <a:gd name="connsiteY9" fmla="*/ 144464 h 4483693"/>
              <a:gd name="connsiteX10" fmla="*/ 1643745 w 3875498"/>
              <a:gd name="connsiteY10" fmla="*/ 144464 h 4483693"/>
              <a:gd name="connsiteX11" fmla="*/ 1643745 w 3875498"/>
              <a:gd name="connsiteY11" fmla="*/ 15753 h 4483693"/>
              <a:gd name="connsiteX12" fmla="*/ 15753 w 3875498"/>
              <a:gd name="connsiteY12" fmla="*/ 15753 h 4483693"/>
              <a:gd name="connsiteX13" fmla="*/ 15753 w 3875498"/>
              <a:gd name="connsiteY13" fmla="*/ 1643744 h 448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5498" h="4483693">
                <a:moveTo>
                  <a:pt x="3759710" y="2840338"/>
                </a:moveTo>
                <a:lnTo>
                  <a:pt x="3759710" y="4339618"/>
                </a:lnTo>
                <a:lnTo>
                  <a:pt x="2243457" y="4339618"/>
                </a:lnTo>
                <a:lnTo>
                  <a:pt x="2243457" y="4468329"/>
                </a:lnTo>
                <a:lnTo>
                  <a:pt x="3870035" y="4468329"/>
                </a:lnTo>
                <a:lnTo>
                  <a:pt x="3870035" y="2841753"/>
                </a:lnTo>
                <a:lnTo>
                  <a:pt x="3759710" y="2841753"/>
                </a:lnTo>
                <a:close/>
                <a:moveTo>
                  <a:pt x="15753" y="1643744"/>
                </a:moveTo>
                <a:lnTo>
                  <a:pt x="127491" y="1643744"/>
                </a:lnTo>
                <a:lnTo>
                  <a:pt x="127491" y="144464"/>
                </a:lnTo>
                <a:lnTo>
                  <a:pt x="1643745" y="144464"/>
                </a:lnTo>
                <a:lnTo>
                  <a:pt x="1643745" y="15753"/>
                </a:lnTo>
                <a:lnTo>
                  <a:pt x="15753" y="15753"/>
                </a:lnTo>
                <a:lnTo>
                  <a:pt x="15753" y="1643744"/>
                </a:lnTo>
                <a:close/>
              </a:path>
            </a:pathLst>
          </a:custGeom>
          <a:solidFill>
            <a:srgbClr val="F26513"/>
          </a:solidFill>
          <a:ln w="14144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4ADE183-FAAE-46AD-85D7-BF5FB45C675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20426" y="1313589"/>
            <a:ext cx="3630246" cy="42308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600" dirty="0"/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62965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86E8B95-77D9-423C-B4F4-209711AE2B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58125" y="4166515"/>
            <a:ext cx="5533875" cy="208210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600" dirty="0"/>
            </a:lvl1pPr>
          </a:lstStyle>
          <a:p>
            <a:pPr marL="0" lvl="0" indent="0">
              <a:buNone/>
            </a:pPr>
            <a:endParaRPr lang="en-ID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DE25026A-6459-4D53-9B97-8C16FD7C94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4686299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600" dirty="0"/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81370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11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244E7-09C8-0ECD-FC75-1C6167F0D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8CF5E-06D9-8F5C-8A7E-5EEC6B563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521F5-1A20-0E6A-815A-AF94ADB5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004-0BD5-BB54-921B-66AB79915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5388E-023A-FE23-3145-35D1BA8C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8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97EB-0D93-8323-76BC-71F6FEFA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D358B-4E66-8108-C848-8D63A57D3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D2AC6-DC5E-18C7-FE59-F9687455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E08AF-F781-ED2D-1F13-931234E2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C87C6-C3B3-9A45-0CB4-45015D8D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1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4CA09-8912-A96E-1905-9DF8B31C2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A978-D3A8-D557-1685-677565E46D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32F23-3517-D9D4-02A6-F29EC87DC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E3335-9C54-76BE-54D8-F9F9FF720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E108B-900F-CF27-B4DB-8659CAC3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0253E-A740-3EC0-6D6A-A0610ED0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7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E9855-BCE8-04EA-5E96-90346866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3751C-E685-21B4-4CB1-F8A10103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87A-A496-ED34-4CDA-F2A8F1CDF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D24ED-538A-3B58-22CF-32A107E66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3549A-3577-BC2B-73DA-6A9A44777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ECC354-9FFC-361D-BD94-4D1A6FEC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4C584B-F656-5549-02F2-CC263E704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DFF3EB-5EE8-8D53-27D2-17688403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4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6BBD-130F-CF69-0972-7CA60F75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6AE42-A589-8F29-AECA-1307ABFA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64260-5832-D8BE-DD13-D2908F47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4519E-79B9-CAF4-7D13-53C3FD31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6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76C0E7-3B72-5B56-48A7-CF4096FEE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3FF7A-2928-A3C3-8E5F-BD3F74E4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67359-95DE-4AE5-28C7-1D49C22A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9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AEAA3-7ED7-F731-22F7-401B6ECFB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CE96A-CD1A-90F3-8287-787D1C571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3A1D4-08EC-3AAC-D459-3D86D10BF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69FEB-9576-1EB6-476D-A610C558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50D4E-5614-A1EC-678F-0C0A2FEF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DE324-52E6-1938-D118-ADB68145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5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6B707-0E75-D05D-44EA-D6FE3717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7EBE8F-2686-4A3D-BCD1-783B32878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5979C-A3C2-B306-79D1-DF55DE3D4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2B835-7FDF-6ABB-077D-066F5C75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1587F-5ACC-E35B-0349-5E000E2F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32505-0EE8-A2AD-C4FF-3F04693E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4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CD9381-2265-720C-D2E5-1C143D1B9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FCAB0-8B46-2A71-E979-D167AC791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0BB79-5A2B-51A7-D9BB-150ED3A9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C0688-7136-BD42-832F-3AD36C299503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38832-B870-120C-8781-78ABCF95B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33A84-AF72-1BD9-FDE5-9FEBCA98C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1BBB2-28E7-D043-B1CD-AAC20D61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6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8" r:id="rId12"/>
    <p:sldLayoutId id="2147483699" r:id="rId13"/>
    <p:sldLayoutId id="2147483700" r:id="rId14"/>
    <p:sldLayoutId id="214748370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amatics.net/from-the-beehive-2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man-suffer-from-cough-with-coronavirus-symptoms-list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matters.in/blog/watercooler/responding-to-being-left-out-important-meetings-14994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noycadcoin.blogspot.com/2014/01/revit-structure-tool-to-success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mailto:sandy@innovativeautohr.com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gwash.org/view/71663/why-were-going-to-keep-writing-about-racial-and-gender-equity-even-if-some-commenters-really-hate-it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/3.0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amatics.net/from-the-beehive-2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amatics.net/from-the-beehive-2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Dna1RV-tYo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vytrifles.co.in/2016/05/in-conversation-manan-kapoor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casuallaw.wordpress.com/tag/inclusion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aboutlean.com/all-about-5-why/5-why-graphic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around a globe&#10;&#10;Description automatically generated with low confidence">
            <a:extLst>
              <a:ext uri="{FF2B5EF4-FFF2-40B4-BE49-F238E27FC236}">
                <a16:creationId xmlns:a16="http://schemas.microsoft.com/office/drawing/2014/main" id="{3184D936-51B4-8A60-6EDC-4A75DA5FD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208" b="4845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99294"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662FE9-49EF-70F2-8363-D4EF06436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Forget About Diversity! </a:t>
            </a:r>
          </a:p>
        </p:txBody>
      </p:sp>
    </p:spTree>
    <p:extLst>
      <p:ext uri="{BB962C8B-B14F-4D97-AF65-F5344CB8AC3E}">
        <p14:creationId xmlns:p14="http://schemas.microsoft.com/office/powerpoint/2010/main" val="2833793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83BD68C2-F359-3366-1870-70A5BFDEB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0" b="152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A09AD-3E57-7FE3-16D0-C5E876965950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foto.wuestenigel.com/man-suffer-from-cough-with-coronavirus-symptoms-lis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31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08505C3-F34E-47FA-A7C0-4FFAC537B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480D78-D72F-B281-E791-149BD046C97D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peoplematters.in/blog/watercooler/responding-to-being-left-out-important-meetings-1499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16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E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596EDDB1-60B0-CA0B-CA8F-459F2AF2F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1180" y="1345644"/>
            <a:ext cx="5129784" cy="4180772"/>
          </a:xfrm>
          <a:prstGeom prst="rect">
            <a:avLst/>
          </a:prstGeom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E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furniture, seat, chair&#10;&#10;Description automatically generated">
            <a:extLst>
              <a:ext uri="{FF2B5EF4-FFF2-40B4-BE49-F238E27FC236}">
                <a16:creationId xmlns:a16="http://schemas.microsoft.com/office/drawing/2014/main" id="{ABAC9BA5-46F7-38FA-C804-733391B1F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034" y="2218692"/>
            <a:ext cx="5129784" cy="2420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94F590-D650-F3C6-3EB7-C46BCDD9629F}"/>
              </a:ext>
            </a:extLst>
          </p:cNvPr>
          <p:cNvSpPr txBox="1"/>
          <p:nvPr/>
        </p:nvSpPr>
        <p:spPr>
          <a:xfrm>
            <a:off x="3451098" y="5326361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pinoycadcoin.blogspot.com/2014/01/revit-structure-tool-to-succes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66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ACE52055-5573-5F6A-5A54-D2C6A11C2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79" b="3821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9442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3FFB56F-8969-93D5-427D-C5F94B6CB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9" r="-1" b="-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46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Pair of glasses highlighted on gray background">
            <a:extLst>
              <a:ext uri="{FF2B5EF4-FFF2-40B4-BE49-F238E27FC236}">
                <a16:creationId xmlns:a16="http://schemas.microsoft.com/office/drawing/2014/main" id="{ADB65CF6-D35B-D4BF-26F3-EC9C6425C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3" b="14665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97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36F9B3E-6E43-A606-A436-62B17B50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90" y="643466"/>
            <a:ext cx="90956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07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7902C31-2B34-B77B-AD3D-693EFFF26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162" y="1250949"/>
            <a:ext cx="9393038" cy="5460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71185-2B58-DE7D-57AD-F16043F76B70}"/>
              </a:ext>
            </a:extLst>
          </p:cNvPr>
          <p:cNvSpPr txBox="1"/>
          <p:nvPr/>
        </p:nvSpPr>
        <p:spPr>
          <a:xfrm>
            <a:off x="0" y="3962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Male &amp; Female Ratio</a:t>
            </a:r>
          </a:p>
        </p:txBody>
      </p:sp>
    </p:spTree>
    <p:extLst>
      <p:ext uri="{BB962C8B-B14F-4D97-AF65-F5344CB8AC3E}">
        <p14:creationId xmlns:p14="http://schemas.microsoft.com/office/powerpoint/2010/main" val="182573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3FFB56F-8969-93D5-427D-C5F94B6CB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9" r="-1" b="-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4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E31EC11F-92E4-7667-86CB-D2B4238C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508000"/>
            <a:ext cx="10140950" cy="588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7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C2D6E6-CCDC-4C5F-8387-4626BAB7F820}"/>
              </a:ext>
            </a:extLst>
          </p:cNvPr>
          <p:cNvSpPr txBox="1"/>
          <p:nvPr/>
        </p:nvSpPr>
        <p:spPr>
          <a:xfrm>
            <a:off x="6096000" y="1268957"/>
            <a:ext cx="506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400" b="1">
                <a:solidFill>
                  <a:srgbClr val="2842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400" dirty="0">
                <a:solidFill>
                  <a:srgbClr val="0E2940"/>
                </a:solidFill>
                <a:latin typeface="Termina Black" pitchFamily="2" charset="77"/>
                <a:cs typeface="Krub" panose="00000500000000000000" pitchFamily="2" charset="-34"/>
              </a:rPr>
              <a:t>Sandy Zannino </a:t>
            </a:r>
            <a:r>
              <a:rPr lang="en-US" sz="2400" dirty="0">
                <a:solidFill>
                  <a:srgbClr val="0E2940"/>
                </a:solidFill>
                <a:latin typeface="Termina Demi" pitchFamily="2" charset="77"/>
                <a:cs typeface="Krub" panose="00000500000000000000" pitchFamily="2" charset="-34"/>
              </a:rPr>
              <a:t>SPHR, SHRM-SCP, IICPD, DCOP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DFFBD-B0F6-40F9-B5A9-E4DC3E12BBC5}"/>
              </a:ext>
            </a:extLst>
          </p:cNvPr>
          <p:cNvSpPr txBox="1"/>
          <p:nvPr/>
        </p:nvSpPr>
        <p:spPr>
          <a:xfrm>
            <a:off x="6525591" y="2205839"/>
            <a:ext cx="4254356" cy="1870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D2F51"/>
                </a:solidFill>
                <a:latin typeface="Poppins Medium" pitchFamily="2" charset="77"/>
                <a:ea typeface="Open Sans" pitchFamily="2" charset="0"/>
                <a:cs typeface="Poppins Medium" pitchFamily="2" charset="77"/>
              </a:rPr>
              <a:t>HR Compliance Audits</a:t>
            </a:r>
          </a:p>
          <a:p>
            <a:pPr marL="285744" indent="-285744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D2F51"/>
                </a:solidFill>
                <a:latin typeface="Poppins Medium" pitchFamily="2" charset="77"/>
                <a:ea typeface="Open Sans" pitchFamily="2" charset="0"/>
                <a:cs typeface="Poppins Medium" pitchFamily="2" charset="77"/>
              </a:rPr>
              <a:t>On Demand HR Director</a:t>
            </a:r>
          </a:p>
          <a:p>
            <a:pPr marL="285744" indent="-285744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D2F51"/>
                </a:solidFill>
                <a:latin typeface="Poppins Medium" pitchFamily="2" charset="77"/>
                <a:ea typeface="Open Sans" pitchFamily="2" charset="0"/>
                <a:cs typeface="Poppins Medium" pitchFamily="2" charset="77"/>
              </a:rPr>
              <a:t>Profit Protection Training</a:t>
            </a:r>
          </a:p>
          <a:p>
            <a:pPr marL="285744" indent="-285744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D2F51"/>
                </a:solidFill>
                <a:latin typeface="Poppins Medium" pitchFamily="2" charset="77"/>
                <a:ea typeface="Open Sans" pitchFamily="2" charset="0"/>
                <a:cs typeface="Poppins Medium" pitchFamily="2" charset="77"/>
              </a:rPr>
              <a:t>DEI Consulting &amp; Training</a:t>
            </a:r>
          </a:p>
          <a:p>
            <a:pPr marL="285744" indent="-285744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D2F51"/>
                </a:solidFill>
                <a:latin typeface="Poppins Medium" pitchFamily="2" charset="77"/>
                <a:ea typeface="Open Sans" pitchFamily="2" charset="0"/>
                <a:cs typeface="Poppins Medium" pitchFamily="2" charset="77"/>
              </a:rPr>
              <a:t>Recruiting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33A5C8D-5106-C97F-ACF3-9E963FCA8E1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4444"/>
          <a:stretch/>
        </p:blipFill>
        <p:spPr/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8EE8CE69-F45B-E778-2856-367AAF4DD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91990"/>
            <a:ext cx="2007028" cy="861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E48315-8899-AA8F-7EF0-A1C45520E2E8}"/>
              </a:ext>
            </a:extLst>
          </p:cNvPr>
          <p:cNvSpPr txBox="1"/>
          <p:nvPr/>
        </p:nvSpPr>
        <p:spPr>
          <a:xfrm>
            <a:off x="5879967" y="6138206"/>
            <a:ext cx="4726983" cy="478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67" b="1" dirty="0">
                <a:solidFill>
                  <a:srgbClr val="FF0000"/>
                </a:solidFill>
                <a:latin typeface="Termina Bold" pitchFamily="2" charset="77"/>
                <a:cs typeface="Poppins" pitchFamily="2" charset="77"/>
                <a:hlinkClick r:id="rId5"/>
              </a:rPr>
              <a:t>sandy@innovativeautohr.com</a:t>
            </a:r>
            <a:r>
              <a:rPr lang="en-US" sz="1867" b="1" dirty="0">
                <a:solidFill>
                  <a:srgbClr val="FF0000"/>
                </a:solidFill>
                <a:latin typeface="Termina Bold" pitchFamily="2" charset="77"/>
                <a:cs typeface="Poppins" pitchFamily="2" charset="77"/>
              </a:rPr>
              <a:t> 941-306-8310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206DC3-BE3D-356B-9C8B-A424D21A24F3}"/>
              </a:ext>
            </a:extLst>
          </p:cNvPr>
          <p:cNvSpPr txBox="1"/>
          <p:nvPr/>
        </p:nvSpPr>
        <p:spPr>
          <a:xfrm>
            <a:off x="5023883" y="4234829"/>
            <a:ext cx="721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Executive Advisory Board WOCAN—Ally Chair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46A474C-0778-0A37-074F-1CF035AB9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91" y="4992360"/>
            <a:ext cx="3776133" cy="10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52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93988AE6-131D-C895-E653-0814C15501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3467" y="1917699"/>
            <a:ext cx="5373511" cy="3022600"/>
          </a:xfrm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52E76F87-453E-65DB-E3C9-E7A360D7DEC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3930637"/>
              </p:ext>
            </p:extLst>
          </p:nvPr>
        </p:nvGraphicFramePr>
        <p:xfrm>
          <a:off x="6175022" y="1172750"/>
          <a:ext cx="5373511" cy="4512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72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976965A-0C2E-72D2-3BFF-AE5961AC9EF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r="4016"/>
          <a:stretch/>
        </p:blipFill>
        <p:spPr>
          <a:xfrm>
            <a:off x="0" y="78581"/>
            <a:ext cx="4762032" cy="6700838"/>
          </a:xfr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1CD019F-295C-9FE2-7254-65DDA39E9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60" y="1048261"/>
            <a:ext cx="7076015" cy="2252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938DDD-4EFC-5544-418B-532C2F2BEB8C}"/>
              </a:ext>
            </a:extLst>
          </p:cNvPr>
          <p:cNvSpPr txBox="1"/>
          <p:nvPr/>
        </p:nvSpPr>
        <p:spPr>
          <a:xfrm>
            <a:off x="4954060" y="4614862"/>
            <a:ext cx="3319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oppins" pitchFamily="2" charset="77"/>
                <a:cs typeface="Poppins" pitchFamily="2" charset="77"/>
              </a:rPr>
              <a:t>-SOCRATES</a:t>
            </a:r>
          </a:p>
          <a:p>
            <a:endParaRPr lang="en-US" sz="40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26836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person, people, crowd&#10;&#10;Description automatically generated">
            <a:extLst>
              <a:ext uri="{FF2B5EF4-FFF2-40B4-BE49-F238E27FC236}">
                <a16:creationId xmlns:a16="http://schemas.microsoft.com/office/drawing/2014/main" id="{178EA5B9-20C4-F15B-D2E8-5F38DFE4431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 r="19223"/>
          <a:stretch>
            <a:fillRect/>
          </a:stretch>
        </p:blipFill>
        <p:spPr>
          <a:xfrm>
            <a:off x="1017588" y="1312863"/>
            <a:ext cx="3629025" cy="4232275"/>
          </a:xfrm>
        </p:spPr>
      </p:pic>
      <p:sp>
        <p:nvSpPr>
          <p:cNvPr id="56" name="Graphic 7">
            <a:extLst>
              <a:ext uri="{FF2B5EF4-FFF2-40B4-BE49-F238E27FC236}">
                <a16:creationId xmlns:a16="http://schemas.microsoft.com/office/drawing/2014/main" id="{ECF8AF42-57B0-40D9-8BF5-11E408857ED6}"/>
              </a:ext>
            </a:extLst>
          </p:cNvPr>
          <p:cNvSpPr/>
          <p:nvPr/>
        </p:nvSpPr>
        <p:spPr>
          <a:xfrm>
            <a:off x="1013399" y="3779913"/>
            <a:ext cx="3637273" cy="1767636"/>
          </a:xfrm>
          <a:custGeom>
            <a:avLst/>
            <a:gdLst>
              <a:gd name="connsiteX0" fmla="*/ 3175 w 12198350"/>
              <a:gd name="connsiteY0" fmla="*/ 3175 h 6864350"/>
              <a:gd name="connsiteX1" fmla="*/ 12195175 w 12198350"/>
              <a:gd name="connsiteY1" fmla="*/ 3175 h 6864350"/>
              <a:gd name="connsiteX2" fmla="*/ 12195175 w 12198350"/>
              <a:gd name="connsiteY2" fmla="*/ 6861175 h 6864350"/>
              <a:gd name="connsiteX3" fmla="*/ 3175 w 12198350"/>
              <a:gd name="connsiteY3" fmla="*/ 6861175 h 686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8350" h="6864350">
                <a:moveTo>
                  <a:pt x="3175" y="3175"/>
                </a:moveTo>
                <a:lnTo>
                  <a:pt x="12195175" y="3175"/>
                </a:lnTo>
                <a:lnTo>
                  <a:pt x="12195175" y="6861175"/>
                </a:lnTo>
                <a:lnTo>
                  <a:pt x="3175" y="6861175"/>
                </a:lnTo>
                <a:close/>
              </a:path>
            </a:pathLst>
          </a:custGeom>
          <a:noFill/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1C2CD89-341D-A1CE-02D8-3BEB9BB135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9244530"/>
              </p:ext>
            </p:extLst>
          </p:nvPr>
        </p:nvGraphicFramePr>
        <p:xfrm>
          <a:off x="5514621" y="1338681"/>
          <a:ext cx="5961099" cy="4180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987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AB29-77E2-7760-DB6D-76570E6C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73880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US" dirty="0"/>
              <a:t>Millennials (1981-1996)</a:t>
            </a:r>
            <a:br>
              <a:rPr lang="en-US" dirty="0"/>
            </a:br>
            <a:r>
              <a:rPr lang="en-US" dirty="0"/>
              <a:t>Passion</a:t>
            </a:r>
            <a:br>
              <a:rPr lang="en-US" dirty="0"/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E27BD0-F681-78D4-5BB7-5E995C501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11" y="491484"/>
            <a:ext cx="7300912" cy="3046095"/>
          </a:xfrm>
        </p:spPr>
        <p:txBody>
          <a:bodyPr anchor="ctr">
            <a:noAutofit/>
          </a:bodyPr>
          <a:lstStyle/>
          <a:p>
            <a:r>
              <a:rPr lang="en-US" sz="2000" dirty="0"/>
              <a:t>Technology. 9/11, terrorism, school shootings, Y2K, laptops/cell phones. Social media</a:t>
            </a:r>
          </a:p>
          <a:p>
            <a:r>
              <a:rPr lang="en-US" sz="2000" dirty="0"/>
              <a:t>Internet</a:t>
            </a:r>
          </a:p>
          <a:p>
            <a:r>
              <a:rPr lang="en-US" sz="2000" dirty="0"/>
              <a:t>Creativity, collaboration, diversity, </a:t>
            </a:r>
            <a:r>
              <a:rPr lang="en-US" sz="2000" b="1" dirty="0"/>
              <a:t>inclusion</a:t>
            </a:r>
            <a:r>
              <a:rPr lang="en-US" sz="2000" dirty="0"/>
              <a:t>, authenticity, purpose, open mindedness, passion for issues</a:t>
            </a:r>
          </a:p>
          <a:p>
            <a:r>
              <a:rPr lang="en-US" sz="2000" dirty="0"/>
              <a:t>Anything that expresses individual style</a:t>
            </a:r>
          </a:p>
          <a:p>
            <a:r>
              <a:rPr lang="en-US" sz="2000" dirty="0"/>
              <a:t>Work should have meaning &amp; align with purpose</a:t>
            </a:r>
          </a:p>
          <a:p>
            <a:r>
              <a:rPr lang="en-US" sz="2000" dirty="0"/>
              <a:t>To connect: Communicate expectations, feedback, genuine relationships, connect with cause, allow creativity, mentoring, coaching, teamwork.  (text don’t call)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4F2421C-375B-303E-C46C-F0D457A2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6691" y="3875323"/>
            <a:ext cx="5714967" cy="24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70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AB29-77E2-7760-DB6D-76570E6C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93361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US" dirty="0"/>
              <a:t>Gen Z (1997-2010)</a:t>
            </a:r>
            <a:br>
              <a:rPr lang="en-US" dirty="0"/>
            </a:br>
            <a:r>
              <a:rPr lang="en-US" dirty="0"/>
              <a:t>Practical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E27BD0-F681-78D4-5BB7-5E995C501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362" y="357188"/>
            <a:ext cx="7365251" cy="325755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Post 9/11 fear, Great Recession, smartphones, tablets, mass shootings, polarized society</a:t>
            </a:r>
          </a:p>
          <a:p>
            <a:r>
              <a:rPr lang="en-US" sz="2000" dirty="0"/>
              <a:t>Social media platforms</a:t>
            </a:r>
          </a:p>
          <a:p>
            <a:r>
              <a:rPr lang="en-US" sz="2000" dirty="0"/>
              <a:t>Practicality, equality, </a:t>
            </a:r>
            <a:r>
              <a:rPr lang="en-US" sz="2000" b="1" dirty="0"/>
              <a:t>inclusion</a:t>
            </a:r>
            <a:r>
              <a:rPr lang="en-US" sz="2000" dirty="0"/>
              <a:t>, innovation, integration</a:t>
            </a:r>
          </a:p>
          <a:p>
            <a:r>
              <a:rPr lang="en-US" sz="2000" dirty="0"/>
              <a:t>Open to what company requires AND fits their personal brand</a:t>
            </a:r>
          </a:p>
          <a:p>
            <a:r>
              <a:rPr lang="en-US" sz="2000" dirty="0"/>
              <a:t>Work hard, job security, personal brand &amp; side hustle </a:t>
            </a:r>
          </a:p>
          <a:p>
            <a:r>
              <a:rPr lang="en-US" sz="2000" dirty="0"/>
              <a:t>To connect: Authentic, genuine interest, empathy, technology—digital tools, Embrace “yes-and”, show them tangible outcomes—Face to Face Conversation!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4F2421C-375B-303E-C46C-F0D457A2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8625" y="3764981"/>
            <a:ext cx="5751100" cy="24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5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23B91-B749-4B06-FA4E-B79295E49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054630"/>
            <a:ext cx="5157787" cy="8239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800" dirty="0"/>
              <a:t>Millennial</a:t>
            </a:r>
            <a:r>
              <a:rPr lang="en-US" dirty="0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AD430-3148-5643-AEEF-4F9F32317A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18.8% Hispanic</a:t>
            </a:r>
          </a:p>
          <a:p>
            <a:r>
              <a:rPr lang="en-US" dirty="0"/>
              <a:t>14.2% Black/African American</a:t>
            </a:r>
          </a:p>
          <a:p>
            <a:r>
              <a:rPr lang="en-US" dirty="0"/>
              <a:t>4.3% Asian</a:t>
            </a:r>
          </a:p>
          <a:p>
            <a:r>
              <a:rPr lang="en-US" dirty="0"/>
              <a:t>3.2% Mixed/Other</a:t>
            </a:r>
          </a:p>
          <a:p>
            <a:r>
              <a:rPr lang="en-US" dirty="0"/>
              <a:t>59.8%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4EA0D-0BF6-6E19-487F-663CCC208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54630"/>
            <a:ext cx="5183188" cy="82391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dirty="0"/>
              <a:t>Gen Z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E8DB7-6C1C-327D-F51D-7AA63D1974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25% Hispanic</a:t>
            </a:r>
          </a:p>
          <a:p>
            <a:r>
              <a:rPr lang="en-US" dirty="0"/>
              <a:t>13.8 % Black/African American</a:t>
            </a:r>
          </a:p>
          <a:p>
            <a:r>
              <a:rPr lang="en-US" dirty="0"/>
              <a:t>5.3% Asian</a:t>
            </a:r>
          </a:p>
          <a:p>
            <a:r>
              <a:rPr lang="en-US" dirty="0"/>
              <a:t>50.9% White</a:t>
            </a:r>
          </a:p>
          <a:p>
            <a:r>
              <a:rPr lang="en-US" dirty="0"/>
              <a:t>29% Children of Immigrants or immigrants</a:t>
            </a:r>
          </a:p>
        </p:txBody>
      </p:sp>
    </p:spTree>
    <p:extLst>
      <p:ext uri="{BB962C8B-B14F-4D97-AF65-F5344CB8AC3E}">
        <p14:creationId xmlns:p14="http://schemas.microsoft.com/office/powerpoint/2010/main" val="3633836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ulti-colored cubes letters spelling inclusion">
            <a:extLst>
              <a:ext uri="{FF2B5EF4-FFF2-40B4-BE49-F238E27FC236}">
                <a16:creationId xmlns:a16="http://schemas.microsoft.com/office/drawing/2014/main" id="{341CB992-5810-60D2-900A-5AFF74520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54" b="14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40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B4A3-C093-3785-C5E1-43DDAAFC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Inclusion?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B753A-F6C9-BC28-CA16-FE2B84D19B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extent to which diverse groups have a seat at the table and are able to bring their best contributions</a:t>
            </a:r>
          </a:p>
          <a:p>
            <a:r>
              <a:rPr lang="en-US" dirty="0"/>
              <a:t>Dependent on one’s perception of being valued AND fitting in even with differences</a:t>
            </a:r>
          </a:p>
          <a:p>
            <a:r>
              <a:rPr lang="en-US" dirty="0"/>
              <a:t>Collaborative, Supportive &amp; Respectful 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A3C955C9-8F43-62ED-DE5B-CC3CA426D6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2200" y="1563624"/>
            <a:ext cx="5181600" cy="373075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C3D19D-FE47-7E2C-E343-EF8B420586E5}"/>
              </a:ext>
            </a:extLst>
          </p:cNvPr>
          <p:cNvSpPr txBox="1"/>
          <p:nvPr/>
        </p:nvSpPr>
        <p:spPr>
          <a:xfrm>
            <a:off x="6172200" y="5294376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ggwash.org/view/71663/why-were-going-to-keep-writing-about-racial-and-gender-equity-even-if-some-commenters-really-hate-i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22251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8E0CDC47-1118-12C7-F7DF-3DE748B00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1498" y="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98E640-75C4-ED8A-B338-67A08985782C}"/>
              </a:ext>
            </a:extLst>
          </p:cNvPr>
          <p:cNvSpPr txBox="1"/>
          <p:nvPr/>
        </p:nvSpPr>
        <p:spPr>
          <a:xfrm>
            <a:off x="8552804" y="1108321"/>
            <a:ext cx="3625165" cy="137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100" dirty="0"/>
              <a:t>What inclusion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100" dirty="0"/>
              <a:t>is NOT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45564-A742-F540-E17B-8F692793AAC5}"/>
              </a:ext>
            </a:extLst>
          </p:cNvPr>
          <p:cNvSpPr txBox="1"/>
          <p:nvPr/>
        </p:nvSpPr>
        <p:spPr>
          <a:xfrm>
            <a:off x="8552804" y="2608951"/>
            <a:ext cx="36251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Conforming to the cultural and social norms of the majority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8213B-A18D-C454-10DB-93C9808ECE97}"/>
              </a:ext>
            </a:extLst>
          </p:cNvPr>
          <p:cNvSpPr txBox="1"/>
          <p:nvPr/>
        </p:nvSpPr>
        <p:spPr>
          <a:xfrm>
            <a:off x="8599734" y="5257318"/>
            <a:ext cx="277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GOOD FIT? </a:t>
            </a:r>
          </a:p>
        </p:txBody>
      </p:sp>
    </p:spTree>
    <p:extLst>
      <p:ext uri="{BB962C8B-B14F-4D97-AF65-F5344CB8AC3E}">
        <p14:creationId xmlns:p14="http://schemas.microsoft.com/office/powerpoint/2010/main" val="133909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BF95BC-EAD6-6086-811E-E6985367FBA4}"/>
              </a:ext>
            </a:extLst>
          </p:cNvPr>
          <p:cNvSpPr txBox="1"/>
          <p:nvPr/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I do to GET an Inclusive Culture???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59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around a globe&#10;&#10;Description automatically generated with low confidence">
            <a:extLst>
              <a:ext uri="{FF2B5EF4-FFF2-40B4-BE49-F238E27FC236}">
                <a16:creationId xmlns:a16="http://schemas.microsoft.com/office/drawing/2014/main" id="{3184D936-51B4-8A60-6EDC-4A75DA5FD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208" b="4845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99294"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662FE9-49EF-70F2-8363-D4EF06436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Forget About Diversity!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6C1568-192E-1BAE-35B4-7CB0F7A1E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Let’s Talk About Inclusion</a:t>
            </a:r>
          </a:p>
        </p:txBody>
      </p:sp>
    </p:spTree>
    <p:extLst>
      <p:ext uri="{BB962C8B-B14F-4D97-AF65-F5344CB8AC3E}">
        <p14:creationId xmlns:p14="http://schemas.microsoft.com/office/powerpoint/2010/main" val="4292155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6685D5F6-9D41-E7A6-A2E9-28063100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12" y="643466"/>
            <a:ext cx="1036477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02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Red toy person in front of two lines of white figures">
            <a:extLst>
              <a:ext uri="{FF2B5EF4-FFF2-40B4-BE49-F238E27FC236}">
                <a16:creationId xmlns:a16="http://schemas.microsoft.com/office/drawing/2014/main" id="{22307B57-917B-E46E-A527-946AEDF97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449"/>
          <a:stretch/>
        </p:blipFill>
        <p:spPr>
          <a:xfrm>
            <a:off x="-3049" y="10"/>
            <a:ext cx="12192001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E929B-636B-EB6F-BAC3-FE6FF4459DC9}"/>
              </a:ext>
            </a:extLst>
          </p:cNvPr>
          <p:cNvSpPr txBox="1"/>
          <p:nvPr/>
        </p:nvSpPr>
        <p:spPr>
          <a:xfrm>
            <a:off x="1508760" y="557189"/>
            <a:ext cx="9845039" cy="5571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</a:rPr>
              <a:t>Inclusive Leader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</a:rPr>
              <a:t>4 Essential Skills to Develop </a:t>
            </a:r>
          </a:p>
        </p:txBody>
      </p:sp>
    </p:spTree>
    <p:extLst>
      <p:ext uri="{BB962C8B-B14F-4D97-AF65-F5344CB8AC3E}">
        <p14:creationId xmlns:p14="http://schemas.microsoft.com/office/powerpoint/2010/main" val="1257872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DBD4A-FC9B-7689-0A22-5533585FF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Open Minded Awareness</a:t>
            </a:r>
          </a:p>
        </p:txBody>
      </p:sp>
      <p:pic>
        <p:nvPicPr>
          <p:cNvPr id="6" name="Content Placeholder 5" descr="White puzzle with one red piece">
            <a:extLst>
              <a:ext uri="{FF2B5EF4-FFF2-40B4-BE49-F238E27FC236}">
                <a16:creationId xmlns:a16="http://schemas.microsoft.com/office/drawing/2014/main" id="{19B20C52-720D-0E54-05F6-720DA1689D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657" r="3014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A78A-70CB-149F-A481-39A1D0272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Courage to Challenge yourself &amp; </a:t>
            </a:r>
            <a:r>
              <a:rPr lang="en-US" sz="2200" dirty="0" err="1"/>
              <a:t>bias’</a:t>
            </a:r>
            <a:endParaRPr lang="en-US" sz="2200" dirty="0"/>
          </a:p>
          <a:p>
            <a:r>
              <a:rPr lang="en-US" sz="2200" dirty="0"/>
              <a:t>Committed to learning</a:t>
            </a:r>
          </a:p>
          <a:p>
            <a:r>
              <a:rPr lang="en-US" sz="2200" dirty="0"/>
              <a:t>Contempt prior to investigation (don’t have it)</a:t>
            </a:r>
          </a:p>
          <a:p>
            <a:r>
              <a:rPr lang="en-US" sz="2200" dirty="0"/>
              <a:t>Comfortable being uncomfortable</a:t>
            </a:r>
          </a:p>
          <a:p>
            <a:r>
              <a:rPr lang="en-US" sz="2200" dirty="0"/>
              <a:t>Becoming Self Aware</a:t>
            </a:r>
          </a:p>
          <a:p>
            <a:r>
              <a:rPr lang="en-US" sz="2200" dirty="0"/>
              <a:t>Humility &amp; Patience</a:t>
            </a:r>
          </a:p>
          <a:p>
            <a:r>
              <a:rPr lang="en-US" sz="2200" dirty="0"/>
              <a:t>Valuing Differences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473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DBD4A-FC9B-7689-0A22-5533585FF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Emotional Intelligence</a:t>
            </a:r>
          </a:p>
        </p:txBody>
      </p:sp>
      <p:pic>
        <p:nvPicPr>
          <p:cNvPr id="6" name="Content Placeholder 5" descr="White puzzle with one red piece">
            <a:extLst>
              <a:ext uri="{FF2B5EF4-FFF2-40B4-BE49-F238E27FC236}">
                <a16:creationId xmlns:a16="http://schemas.microsoft.com/office/drawing/2014/main" id="{19B20C52-720D-0E54-05F6-720DA1689D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657" r="3014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A78A-70CB-149F-A481-39A1D0272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Continued learning &amp; Self Examination</a:t>
            </a:r>
          </a:p>
          <a:p>
            <a:r>
              <a:rPr lang="en-US" sz="2200" dirty="0"/>
              <a:t>Cultivating Empathy</a:t>
            </a:r>
          </a:p>
          <a:p>
            <a:r>
              <a:rPr lang="en-US" sz="2200" dirty="0"/>
              <a:t>Active Listening Skills</a:t>
            </a:r>
          </a:p>
          <a:p>
            <a:r>
              <a:rPr lang="en-US" sz="2200" dirty="0"/>
              <a:t>Intentionally notice bias</a:t>
            </a:r>
          </a:p>
          <a:p>
            <a:pPr lvl="1"/>
            <a:r>
              <a:rPr lang="en-US" sz="1800" dirty="0"/>
              <a:t>Example:  Single parent candidate—Belief that they will be unable to meet the sales schedule</a:t>
            </a:r>
          </a:p>
          <a:p>
            <a:r>
              <a:rPr lang="en-US" sz="2200" dirty="0"/>
              <a:t>Self Regulation</a:t>
            </a:r>
          </a:p>
          <a:p>
            <a:pPr lvl="1"/>
            <a:r>
              <a:rPr lang="en-US" sz="1800" dirty="0"/>
              <a:t>Put the I over the E</a:t>
            </a:r>
          </a:p>
          <a:p>
            <a:pPr lvl="1"/>
            <a:r>
              <a:rPr lang="en-US" sz="1800" dirty="0"/>
              <a:t>Feelings are not Facts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01457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DBD4A-FC9B-7689-0A22-5533585FF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Emotional </a:t>
            </a:r>
            <a:br>
              <a:rPr lang="en-US" sz="5400" dirty="0"/>
            </a:br>
            <a:r>
              <a:rPr lang="en-US" sz="5400" dirty="0"/>
              <a:t>Maturity</a:t>
            </a:r>
          </a:p>
        </p:txBody>
      </p:sp>
      <p:pic>
        <p:nvPicPr>
          <p:cNvPr id="6" name="Content Placeholder 5" descr="White puzzle with one red piece">
            <a:extLst>
              <a:ext uri="{FF2B5EF4-FFF2-40B4-BE49-F238E27FC236}">
                <a16:creationId xmlns:a16="http://schemas.microsoft.com/office/drawing/2014/main" id="{19B20C52-720D-0E54-05F6-720DA1689D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657" r="3014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A78A-70CB-149F-A481-39A1D0272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Committed to Continued Learning</a:t>
            </a:r>
          </a:p>
          <a:p>
            <a:r>
              <a:rPr lang="en-US" sz="2200" dirty="0"/>
              <a:t>Beliefs, Words &amp; Actions align (Integrity)</a:t>
            </a:r>
          </a:p>
          <a:p>
            <a:pPr lvl="1"/>
            <a:r>
              <a:rPr lang="en-US" sz="1800" dirty="0"/>
              <a:t>Say what you mean, mean what you say -- &amp; don’t be mean</a:t>
            </a:r>
          </a:p>
          <a:p>
            <a:r>
              <a:rPr lang="en-US" sz="2200" dirty="0"/>
              <a:t>Collaboration with others</a:t>
            </a:r>
          </a:p>
          <a:p>
            <a:r>
              <a:rPr lang="en-US" sz="2200" dirty="0"/>
              <a:t>Communication &amp; sharing with those you lead</a:t>
            </a:r>
          </a:p>
          <a:p>
            <a:r>
              <a:rPr lang="en-US" sz="2200" dirty="0"/>
              <a:t>Accountability</a:t>
            </a:r>
          </a:p>
          <a:p>
            <a:r>
              <a:rPr lang="en-US" sz="2200" dirty="0"/>
              <a:t>Actively checking yourself &amp; bias when it comes up</a:t>
            </a:r>
          </a:p>
          <a:p>
            <a:pPr lvl="1"/>
            <a:r>
              <a:rPr lang="en-US" sz="1800" dirty="0"/>
              <a:t>And it will </a:t>
            </a:r>
            <a:r>
              <a:rPr lang="en-US" sz="1800" dirty="0">
                <a:sym typeface="Wingdings" pitchFamily="2" charset="2"/>
              </a:rPr>
              <a:t> </a:t>
            </a:r>
            <a:endParaRPr lang="en-US" sz="18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6286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DBD4A-FC9B-7689-0A22-5533585FF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Cultural Intelligence</a:t>
            </a:r>
          </a:p>
        </p:txBody>
      </p:sp>
      <p:pic>
        <p:nvPicPr>
          <p:cNvPr id="6" name="Content Placeholder 5" descr="White puzzle with one red piece">
            <a:extLst>
              <a:ext uri="{FF2B5EF4-FFF2-40B4-BE49-F238E27FC236}">
                <a16:creationId xmlns:a16="http://schemas.microsoft.com/office/drawing/2014/main" id="{19B20C52-720D-0E54-05F6-720DA1689D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657" r="3014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A78A-70CB-149F-A481-39A1D0272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CURIOSITY</a:t>
            </a:r>
          </a:p>
          <a:p>
            <a:r>
              <a:rPr lang="en-US" sz="2200" dirty="0"/>
              <a:t>Continued learning </a:t>
            </a:r>
          </a:p>
          <a:p>
            <a:r>
              <a:rPr lang="en-US" sz="2200" dirty="0"/>
              <a:t>Cultivate Empathy</a:t>
            </a:r>
          </a:p>
          <a:p>
            <a:pPr lvl="1"/>
            <a:r>
              <a:rPr lang="en-US" sz="1800" dirty="0"/>
              <a:t>Honoring others lived experience even if it’s not yours</a:t>
            </a:r>
          </a:p>
          <a:p>
            <a:r>
              <a:rPr lang="en-US" sz="2200" dirty="0"/>
              <a:t>Discovering your team</a:t>
            </a:r>
          </a:p>
          <a:p>
            <a:r>
              <a:rPr lang="en-US" sz="2200" dirty="0"/>
              <a:t>Sharing your own experience—Makes it safe for others</a:t>
            </a:r>
          </a:p>
          <a:p>
            <a:r>
              <a:rPr lang="en-US" sz="2200" dirty="0"/>
              <a:t>Builds trust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821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DBD4A-FC9B-7689-0A22-5533585FF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4 Essentials</a:t>
            </a:r>
          </a:p>
        </p:txBody>
      </p:sp>
      <p:pic>
        <p:nvPicPr>
          <p:cNvPr id="6" name="Content Placeholder 5" descr="White puzzle with one red piece">
            <a:extLst>
              <a:ext uri="{FF2B5EF4-FFF2-40B4-BE49-F238E27FC236}">
                <a16:creationId xmlns:a16="http://schemas.microsoft.com/office/drawing/2014/main" id="{19B20C52-720D-0E54-05F6-720DA1689D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657" r="3014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A78A-70CB-149F-A481-39A1D0272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Open Mindedness &amp; Self Awareness</a:t>
            </a:r>
          </a:p>
          <a:p>
            <a:r>
              <a:rPr lang="en-US" dirty="0"/>
              <a:t>Emotional Intelligence</a:t>
            </a:r>
          </a:p>
          <a:p>
            <a:r>
              <a:rPr lang="en-US" dirty="0"/>
              <a:t>Emotional Maturity</a:t>
            </a:r>
          </a:p>
          <a:p>
            <a:r>
              <a:rPr lang="en-US" dirty="0"/>
              <a:t>Cultural Intelligence</a:t>
            </a:r>
          </a:p>
          <a:p>
            <a:endParaRPr lang="en-US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2197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6685D5F6-9D41-E7A6-A2E9-28063100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12" y="643466"/>
            <a:ext cx="1036477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19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around a globe&#10;&#10;Description automatically generated with low confidence">
            <a:extLst>
              <a:ext uri="{FF2B5EF4-FFF2-40B4-BE49-F238E27FC236}">
                <a16:creationId xmlns:a16="http://schemas.microsoft.com/office/drawing/2014/main" id="{3184D936-51B4-8A60-6EDC-4A75DA5FD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208" b="4845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99294"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662FE9-49EF-70F2-8363-D4EF06436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Forget About Diversity!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6C1568-192E-1BAE-35B4-7CB0F7A1E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Let’s Talk About Inclusion</a:t>
            </a:r>
          </a:p>
        </p:txBody>
      </p:sp>
    </p:spTree>
    <p:extLst>
      <p:ext uri="{BB962C8B-B14F-4D97-AF65-F5344CB8AC3E}">
        <p14:creationId xmlns:p14="http://schemas.microsoft.com/office/powerpoint/2010/main" val="3931838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up of coffee 3D pattern">
            <a:extLst>
              <a:ext uri="{FF2B5EF4-FFF2-40B4-BE49-F238E27FC236}">
                <a16:creationId xmlns:a16="http://schemas.microsoft.com/office/drawing/2014/main" id="{B87683C7-5E43-A64D-F5A1-1DE0DFAB4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01" y="734483"/>
            <a:ext cx="4311225" cy="53890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DC21D8-0043-C20B-09BB-BD1308BB91FC}"/>
              </a:ext>
            </a:extLst>
          </p:cNvPr>
          <p:cNvSpPr txBox="1"/>
          <p:nvPr/>
        </p:nvSpPr>
        <p:spPr>
          <a:xfrm>
            <a:off x="5902104" y="1987812"/>
            <a:ext cx="4950847" cy="157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latin typeface="Termina Black" pitchFamily="2" charset="77"/>
              </a:rPr>
              <a:t>Sandy </a:t>
            </a:r>
            <a:r>
              <a:rPr lang="en-US" sz="3600" b="1" dirty="0" err="1">
                <a:latin typeface="Termina Black" pitchFamily="2" charset="77"/>
              </a:rPr>
              <a:t>Zannino</a:t>
            </a:r>
            <a:endParaRPr lang="en-US" sz="3600" dirty="0">
              <a:latin typeface="Termina" pitchFamily="2" charset="77"/>
            </a:endParaRPr>
          </a:p>
          <a:p>
            <a:pPr>
              <a:lnSpc>
                <a:spcPct val="130000"/>
              </a:lnSpc>
            </a:pPr>
            <a:r>
              <a:rPr lang="en-US" sz="2000" dirty="0" err="1">
                <a:latin typeface="Termina" pitchFamily="2" charset="77"/>
              </a:rPr>
              <a:t>sandy@innovativeautohr.com</a:t>
            </a:r>
            <a:endParaRPr lang="en-US" sz="2000" dirty="0">
              <a:latin typeface="Termina" pitchFamily="2" charset="77"/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latin typeface="Termina" pitchFamily="2" charset="77"/>
              </a:rPr>
              <a:t>941-306-8310</a:t>
            </a:r>
          </a:p>
        </p:txBody>
      </p:sp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0DAFBD60-7BB3-168B-E010-226A2C569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04" y="3975100"/>
            <a:ext cx="4495800" cy="193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46922-7462-2E26-07E1-1C9DF76692F4}"/>
              </a:ext>
            </a:extLst>
          </p:cNvPr>
          <p:cNvSpPr txBox="1"/>
          <p:nvPr/>
        </p:nvSpPr>
        <p:spPr>
          <a:xfrm>
            <a:off x="5902104" y="952500"/>
            <a:ext cx="352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206107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2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E428EB09-3F05-A13A-D0F1-F471D726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27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87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AB29-77E2-7760-DB6D-76570E6C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633104" cy="6751320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US" dirty="0"/>
              <a:t>Silent Generation (Traditionalists) 1928-1945</a:t>
            </a:r>
            <a:br>
              <a:rPr lang="en-US" dirty="0"/>
            </a:br>
            <a:r>
              <a:rPr lang="en-US" dirty="0"/>
              <a:t>Steady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E27BD0-F681-78D4-5BB7-5E995C501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104" y="361184"/>
            <a:ext cx="7323575" cy="3067816"/>
          </a:xfrm>
        </p:spPr>
        <p:txBody>
          <a:bodyPr anchor="ctr">
            <a:noAutofit/>
          </a:bodyPr>
          <a:lstStyle/>
          <a:p>
            <a:r>
              <a:rPr lang="en-US" sz="2000" dirty="0"/>
              <a:t>Hard Times.  Great Depression.  WWII, Korean War. </a:t>
            </a:r>
          </a:p>
          <a:p>
            <a:r>
              <a:rPr lang="en-US" sz="2000" dirty="0"/>
              <a:t>Radio</a:t>
            </a:r>
          </a:p>
          <a:p>
            <a:r>
              <a:rPr lang="en-US" sz="2000" dirty="0"/>
              <a:t>Loyalty, patriotism, duty first, respect for authority</a:t>
            </a:r>
          </a:p>
          <a:p>
            <a:r>
              <a:rPr lang="en-US" sz="2000" dirty="0"/>
              <a:t>Suit/tie.  Skirt suit &amp; hose (IF women joined workforce).  Chain of command</a:t>
            </a:r>
          </a:p>
          <a:p>
            <a:r>
              <a:rPr lang="en-US" sz="2000" dirty="0"/>
              <a:t>Work is an opportunity.  Hard work will bring rewards over time</a:t>
            </a:r>
          </a:p>
          <a:p>
            <a:r>
              <a:rPr lang="en-US" sz="2000" dirty="0"/>
              <a:t>To Connect: Respect their authority, ask them about their life, get them to tell their stories, formal and good grammar in writing!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4F2421C-375B-303E-C46C-F0D457A2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6263" y="3975336"/>
            <a:ext cx="5735823" cy="24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39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AB29-77E2-7760-DB6D-76570E6C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699817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US" dirty="0"/>
              <a:t>Boomers (1946-1964)</a:t>
            </a:r>
            <a:br>
              <a:rPr lang="en-US" dirty="0"/>
            </a:br>
            <a:r>
              <a:rPr lang="en-US" dirty="0"/>
              <a:t>Ambition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E27BD0-F681-78D4-5BB7-5E995C501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640082"/>
            <a:ext cx="6848715" cy="2484884"/>
          </a:xfrm>
        </p:spPr>
        <p:txBody>
          <a:bodyPr anchor="ctr">
            <a:noAutofit/>
          </a:bodyPr>
          <a:lstStyle/>
          <a:p>
            <a:r>
              <a:rPr lang="en-US" sz="2000" dirty="0"/>
              <a:t>Big Societal Changes.  Moon, Civil Rights, JFK, Vietnam, Woodstock, feminism. </a:t>
            </a:r>
          </a:p>
          <a:p>
            <a:r>
              <a:rPr lang="en-US" sz="2000" dirty="0"/>
              <a:t>TV</a:t>
            </a:r>
          </a:p>
          <a:p>
            <a:r>
              <a:rPr lang="en-US" sz="2000" dirty="0"/>
              <a:t>Ambition, hard work, American Dream, Change the world</a:t>
            </a:r>
          </a:p>
          <a:p>
            <a:r>
              <a:rPr lang="en-US" sz="2000" dirty="0"/>
              <a:t>Suit, collared shirt, skirt/blouse</a:t>
            </a:r>
          </a:p>
          <a:p>
            <a:r>
              <a:rPr lang="en-US" sz="2000" dirty="0"/>
              <a:t>Work hard, pay dues, ladder, dedication is path to success</a:t>
            </a:r>
          </a:p>
          <a:p>
            <a:r>
              <a:rPr lang="en-US" sz="2000" dirty="0"/>
              <a:t>To connect: Build rapport, respect experiences, say “thank you”, courteous &amp; structured communication, L&amp;D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4F2421C-375B-303E-C46C-F0D457A2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4107" y="3764981"/>
            <a:ext cx="5740136" cy="24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9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AB29-77E2-7760-DB6D-76570E6C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93361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US" dirty="0"/>
              <a:t>Generation X (1965-1980)</a:t>
            </a:r>
            <a:br>
              <a:rPr lang="en-US" dirty="0"/>
            </a:br>
            <a:r>
              <a:rPr lang="en-US" dirty="0"/>
              <a:t>Balance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E27BD0-F681-78D4-5BB7-5E995C501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362" y="480054"/>
            <a:ext cx="7536701" cy="3206121"/>
          </a:xfrm>
        </p:spPr>
        <p:txBody>
          <a:bodyPr anchor="ctr">
            <a:normAutofit/>
          </a:bodyPr>
          <a:lstStyle/>
          <a:p>
            <a:r>
              <a:rPr lang="en-US" sz="2000" dirty="0"/>
              <a:t>Change is constant.  Latchkey, Berlin Wall, Desert Storm, Challenger, HIV/AIDS, personal computers</a:t>
            </a:r>
          </a:p>
          <a:p>
            <a:r>
              <a:rPr lang="en-US" sz="2000" dirty="0"/>
              <a:t>TV &amp; early internet</a:t>
            </a:r>
          </a:p>
          <a:p>
            <a:r>
              <a:rPr lang="en-US" sz="2000" dirty="0"/>
              <a:t>Flexibility, work-life balance, skepticism, independence</a:t>
            </a:r>
          </a:p>
          <a:p>
            <a:r>
              <a:rPr lang="en-US" sz="2000" dirty="0"/>
              <a:t>Business casual</a:t>
            </a:r>
          </a:p>
          <a:p>
            <a:r>
              <a:rPr lang="en-US" sz="2000" dirty="0"/>
              <a:t>Work smarter not harder, no micromanaging, work can be done anywhere.</a:t>
            </a:r>
          </a:p>
          <a:p>
            <a:r>
              <a:rPr lang="en-US" sz="2000" dirty="0"/>
              <a:t>To connect: Be open, honest, transparent. Promote work/life balance, mentoring, independence.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4F2421C-375B-303E-C46C-F0D457A2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6869" y="3889611"/>
            <a:ext cx="5734611" cy="24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76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Inclusion Starts With I. Diversity &amp; Inclusion. Copyright Accenture">
            <a:hlinkClick r:id="" action="ppaction://media"/>
            <a:extLst>
              <a:ext uri="{FF2B5EF4-FFF2-40B4-BE49-F238E27FC236}">
                <a16:creationId xmlns:a16="http://schemas.microsoft.com/office/drawing/2014/main" id="{DAAF1423-154B-D962-D67C-B5E380E7C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5852" y="643466"/>
            <a:ext cx="986029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1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5F1CF9-22CE-0EC8-AD8A-A883911609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9513" y="2279650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Will you join me in this conversation today? </a:t>
            </a:r>
          </a:p>
        </p:txBody>
      </p:sp>
      <p:pic>
        <p:nvPicPr>
          <p:cNvPr id="8" name="Content Placeholder 7" descr="Logo, icon&#10;&#10;Description automatically generated">
            <a:extLst>
              <a:ext uri="{FF2B5EF4-FFF2-40B4-BE49-F238E27FC236}">
                <a16:creationId xmlns:a16="http://schemas.microsoft.com/office/drawing/2014/main" id="{217D75AD-4FA0-2B3B-7EAE-0FE98B55E7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461" r="557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D2AB17-772A-6157-1642-30CA9DD47CBA}"/>
              </a:ext>
            </a:extLst>
          </p:cNvPr>
          <p:cNvSpPr txBox="1"/>
          <p:nvPr/>
        </p:nvSpPr>
        <p:spPr>
          <a:xfrm>
            <a:off x="9751908" y="6657945"/>
            <a:ext cx="2440092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privytrifles.co.in/2016/05/in-conversation-manan-kapoo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23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unburst chart&#10;&#10;Description automatically generated">
            <a:extLst>
              <a:ext uri="{FF2B5EF4-FFF2-40B4-BE49-F238E27FC236}">
                <a16:creationId xmlns:a16="http://schemas.microsoft.com/office/drawing/2014/main" id="{CD77C0B8-3284-45C7-E234-A3AB41E70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85149"/>
            <a:ext cx="8115300" cy="66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7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1176E7D9-2571-ED44-A682-5F6CC8C50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997" r="1821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294C0-3188-30A9-8322-D052BD0B2909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smartcasuallaw.wordpress.com/tag/inclus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71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3F0A1900-3836-1BB8-41D8-4C696C7CC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" r="12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C1C20-24F5-C022-D767-72C8B4B4AC90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allaboutlean.com/all-about-5-why/5-why-graphic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4874</TotalTime>
  <Words>870</Words>
  <Application>Microsoft Macintosh PowerPoint</Application>
  <PresentationFormat>Widescreen</PresentationFormat>
  <Paragraphs>132</Paragraphs>
  <Slides>42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Calibri</vt:lpstr>
      <vt:lpstr>Calibri Light</vt:lpstr>
      <vt:lpstr>Poppins</vt:lpstr>
      <vt:lpstr>Poppins Medium</vt:lpstr>
      <vt:lpstr>Termina</vt:lpstr>
      <vt:lpstr>Termina Black</vt:lpstr>
      <vt:lpstr>Termina Bold</vt:lpstr>
      <vt:lpstr>Termina Demi</vt:lpstr>
      <vt:lpstr>Termina Medium</vt:lpstr>
      <vt:lpstr>Office Theme</vt:lpstr>
      <vt:lpstr>Forget About Diversity! </vt:lpstr>
      <vt:lpstr>PowerPoint Presentation</vt:lpstr>
      <vt:lpstr>Forget About Diversity! </vt:lpstr>
      <vt:lpstr>PowerPoint Presentation</vt:lpstr>
      <vt:lpstr>PowerPoint Presentation</vt:lpstr>
      <vt:lpstr>Will you join me in this conversation today?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Millennials (1981-1996) Passion </vt:lpstr>
      <vt:lpstr>Gen Z (1997-2010) Practical</vt:lpstr>
      <vt:lpstr>PowerPoint Presentation</vt:lpstr>
      <vt:lpstr>PowerPoint Presentation</vt:lpstr>
      <vt:lpstr>What IS Inclusion? </vt:lpstr>
      <vt:lpstr>PowerPoint Presentation</vt:lpstr>
      <vt:lpstr>PowerPoint Presentation</vt:lpstr>
      <vt:lpstr>PowerPoint Presentation</vt:lpstr>
      <vt:lpstr>PowerPoint Presentation</vt:lpstr>
      <vt:lpstr>Open Minded Awareness</vt:lpstr>
      <vt:lpstr>Emotional Intelligence</vt:lpstr>
      <vt:lpstr>Emotional  Maturity</vt:lpstr>
      <vt:lpstr>Cultural Intelligence</vt:lpstr>
      <vt:lpstr>4 Essentials</vt:lpstr>
      <vt:lpstr>PowerPoint Presentation</vt:lpstr>
      <vt:lpstr>Forget About Diversity! </vt:lpstr>
      <vt:lpstr>PowerPoint Presentation</vt:lpstr>
      <vt:lpstr>Silent Generation (Traditionalists) 1928-1945 Steady</vt:lpstr>
      <vt:lpstr>Boomers (1946-1964) Ambition</vt:lpstr>
      <vt:lpstr>Generation X (1965-1980) Balance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Forget About Diversity! </dc:title>
  <dc:creator>Sandy Zannino</dc:creator>
  <cp:lastModifiedBy>Sandy Zannino</cp:lastModifiedBy>
  <cp:revision>5</cp:revision>
  <cp:lastPrinted>2023-03-18T20:55:48Z</cp:lastPrinted>
  <dcterms:created xsi:type="dcterms:W3CDTF">2023-03-15T17:40:46Z</dcterms:created>
  <dcterms:modified xsi:type="dcterms:W3CDTF">2023-03-22T13:11:54Z</dcterms:modified>
</cp:coreProperties>
</file>