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66" r:id="rId2"/>
  </p:sldMasterIdLst>
  <p:notesMasterIdLst>
    <p:notesMasterId r:id="rId21"/>
  </p:notesMasterIdLst>
  <p:sldIdLst>
    <p:sldId id="494" r:id="rId3"/>
    <p:sldId id="496" r:id="rId4"/>
    <p:sldId id="390" r:id="rId5"/>
    <p:sldId id="501" r:id="rId6"/>
    <p:sldId id="502" r:id="rId7"/>
    <p:sldId id="512" r:id="rId8"/>
    <p:sldId id="513" r:id="rId9"/>
    <p:sldId id="514" r:id="rId10"/>
    <p:sldId id="515" r:id="rId11"/>
    <p:sldId id="516" r:id="rId12"/>
    <p:sldId id="517" r:id="rId13"/>
    <p:sldId id="518" r:id="rId14"/>
    <p:sldId id="510" r:id="rId15"/>
    <p:sldId id="511" r:id="rId16"/>
    <p:sldId id="519" r:id="rId17"/>
    <p:sldId id="520" r:id="rId18"/>
    <p:sldId id="381" r:id="rId19"/>
    <p:sldId id="25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02226D-1C97-1556-09CC-48670D21E8F6}" name="Johnson, Eric" initials="JE" userId="S::ejohnson@hudco.com::f92a225c-4b65-4de6-b3ae-4196a7f30147" providerId="AD"/>
  <p188:author id="{1A6C27EC-11B0-5ABB-5D3F-4D2A95715030}" name="Cottrell, Andrea" initials="CA" userId="S::acottrell@hudco.com::b81acd94-ba50-4d96-9d8f-82674d174d7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3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8/10/relationships/authors" Target="author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B33C8D-4808-493B-B0E3-24F1E2B40C7D}" type="datetimeFigureOut">
              <a:rPr lang="en-US" smtClean="0"/>
              <a:t>3/17/2023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6825F7-A651-4930-BBC7-1DAE29E019FC}" type="slidenum">
              <a:rPr lang="en-US" smtClean="0"/>
              <a:t>‹#›</a:t>
            </a:fld>
            <a:endParaRPr lang="en-US" dirty="0"/>
          </a:p>
        </p:txBody>
      </p:sp>
    </p:spTree>
    <p:extLst>
      <p:ext uri="{BB962C8B-B14F-4D97-AF65-F5344CB8AC3E}">
        <p14:creationId xmlns:p14="http://schemas.microsoft.com/office/powerpoint/2010/main" val="3088674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3"/>
          <p:cNvSpPr>
            <a:spLocks noGrp="1" noChangeArrowheads="1"/>
          </p:cNvSpPr>
          <p:nvPr>
            <p:ph type="sldNum" sz="quarter" idx="5"/>
          </p:nvPr>
        </p:nvSpPr>
        <p:spPr/>
        <p:txBody>
          <a:bodyPr/>
          <a:lstStyle/>
          <a:p>
            <a:pPr marL="0" marR="0" lvl="0" indent="0" algn="r" defTabSz="919163" rtl="0" eaLnBrk="0" fontAlgn="base" latinLnBrk="0" hangingPunct="0">
              <a:lnSpc>
                <a:spcPct val="100000"/>
              </a:lnSpc>
              <a:spcBef>
                <a:spcPct val="0"/>
              </a:spcBef>
              <a:spcAft>
                <a:spcPct val="0"/>
              </a:spcAft>
              <a:buClrTx/>
              <a:buSzTx/>
              <a:buFontTx/>
              <a:buNone/>
              <a:tabLst/>
              <a:defRPr/>
            </a:pPr>
            <a:fld id="{98ADF232-5DAD-48A3-9EC5-3F42F22A95B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9163"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92764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5" name="Text Placeholder 7"/>
          <p:cNvSpPr>
            <a:spLocks noGrp="1"/>
          </p:cNvSpPr>
          <p:nvPr>
            <p:ph type="body" sz="quarter" idx="11" hasCustomPrompt="1"/>
          </p:nvPr>
        </p:nvSpPr>
        <p:spPr>
          <a:xfrm>
            <a:off x="609600" y="3714750"/>
            <a:ext cx="10058400" cy="1485900"/>
          </a:xfrm>
          <a:prstGeom prst="rect">
            <a:avLst/>
          </a:prstGeom>
        </p:spPr>
        <p:txBody>
          <a:bodyPr vert="horz"/>
          <a:lstStyle>
            <a:lvl1pPr marL="0" marR="0" indent="-192881" algn="r" defTabSz="257175" rtl="0" eaLnBrk="1" fontAlgn="auto" latinLnBrk="0" hangingPunct="1">
              <a:lnSpc>
                <a:spcPct val="100000"/>
              </a:lnSpc>
              <a:spcBef>
                <a:spcPts val="0"/>
              </a:spcBef>
              <a:spcAft>
                <a:spcPts val="338"/>
              </a:spcAft>
              <a:buClrTx/>
              <a:buSzTx/>
              <a:buFont typeface="Arial"/>
              <a:buNone/>
              <a:tabLst/>
              <a:defRPr sz="1350" baseline="0">
                <a:solidFill>
                  <a:srgbClr val="FFFFFF"/>
                </a:solidFill>
                <a:latin typeface="+mn-lt"/>
                <a:cs typeface="Roboto"/>
              </a:defRPr>
            </a:lvl1pPr>
            <a:lvl2pPr algn="r">
              <a:defRPr sz="788">
                <a:solidFill>
                  <a:srgbClr val="FFFFFF"/>
                </a:solidFill>
                <a:latin typeface="Roboto"/>
                <a:cs typeface="Roboto"/>
              </a:defRPr>
            </a:lvl2pPr>
            <a:lvl3pPr algn="r">
              <a:defRPr sz="788">
                <a:solidFill>
                  <a:srgbClr val="FFFFFF"/>
                </a:solidFill>
                <a:latin typeface="Roboto"/>
                <a:cs typeface="Roboto"/>
              </a:defRPr>
            </a:lvl3pPr>
            <a:lvl4pPr algn="r">
              <a:defRPr sz="788">
                <a:solidFill>
                  <a:srgbClr val="FFFFFF"/>
                </a:solidFill>
                <a:latin typeface="Roboto"/>
                <a:cs typeface="Roboto"/>
              </a:defRPr>
            </a:lvl4pPr>
            <a:lvl5pPr algn="r">
              <a:defRPr sz="788">
                <a:solidFill>
                  <a:srgbClr val="FFFFFF"/>
                </a:solidFill>
                <a:latin typeface="Roboto"/>
                <a:cs typeface="Roboto"/>
              </a:defRPr>
            </a:lvl5pPr>
          </a:lstStyle>
          <a:p>
            <a:pPr marL="0" marR="0" lvl="0" indent="-192881" algn="r" defTabSz="257175" rtl="0" eaLnBrk="1" fontAlgn="auto" latinLnBrk="0" hangingPunct="1">
              <a:lnSpc>
                <a:spcPct val="100000"/>
              </a:lnSpc>
              <a:spcBef>
                <a:spcPts val="0"/>
              </a:spcBef>
              <a:spcAft>
                <a:spcPts val="0"/>
              </a:spcAft>
              <a:buClrTx/>
              <a:buSzTx/>
              <a:buFont typeface="Arial"/>
              <a:buNone/>
              <a:tabLst/>
              <a:defRPr/>
            </a:pPr>
            <a:r>
              <a:rPr lang="en-US" dirty="0"/>
              <a:t>Presenter Name will go here – Size 24pt</a:t>
            </a:r>
          </a:p>
          <a:p>
            <a:pPr marL="0" marR="0" lvl="0" indent="-192881" algn="r" defTabSz="257175" rtl="0" eaLnBrk="1" fontAlgn="auto" latinLnBrk="0" hangingPunct="1">
              <a:lnSpc>
                <a:spcPct val="100000"/>
              </a:lnSpc>
              <a:spcBef>
                <a:spcPts val="0"/>
              </a:spcBef>
              <a:spcAft>
                <a:spcPts val="0"/>
              </a:spcAft>
              <a:buClrTx/>
              <a:buSzTx/>
              <a:buFont typeface="Arial"/>
              <a:buNone/>
              <a:tabLst/>
              <a:defRPr/>
            </a:pPr>
            <a:r>
              <a:rPr lang="en-US" dirty="0"/>
              <a:t>Presenter Name will go here – Size 24pt</a:t>
            </a:r>
          </a:p>
          <a:p>
            <a:pPr marL="0" marR="0" lvl="0" indent="-192881" algn="r" defTabSz="257175" rtl="0" eaLnBrk="1" fontAlgn="auto" latinLnBrk="0" hangingPunct="1">
              <a:lnSpc>
                <a:spcPct val="100000"/>
              </a:lnSpc>
              <a:spcBef>
                <a:spcPts val="0"/>
              </a:spcBef>
              <a:spcAft>
                <a:spcPts val="0"/>
              </a:spcAft>
              <a:buClrTx/>
              <a:buSzTx/>
              <a:buFont typeface="Arial"/>
              <a:buNone/>
              <a:tabLst/>
              <a:defRPr/>
            </a:pPr>
            <a:r>
              <a:rPr lang="en-US" dirty="0"/>
              <a:t>Presenter Name will go here – Size 24pt</a:t>
            </a:r>
          </a:p>
          <a:p>
            <a:pPr marL="0" marR="0" lvl="0" indent="-192881" algn="r" defTabSz="257175" rtl="0" eaLnBrk="1" fontAlgn="auto" latinLnBrk="0" hangingPunct="1">
              <a:lnSpc>
                <a:spcPct val="100000"/>
              </a:lnSpc>
              <a:spcBef>
                <a:spcPts val="0"/>
              </a:spcBef>
              <a:spcAft>
                <a:spcPts val="0"/>
              </a:spcAft>
              <a:buClrTx/>
              <a:buSzTx/>
              <a:buFont typeface="Arial"/>
              <a:buNone/>
              <a:tabLst/>
              <a:defRPr/>
            </a:pPr>
            <a:r>
              <a:rPr lang="en-US" dirty="0"/>
              <a:t>Presenter Name will go here – Size 24pt</a:t>
            </a:r>
          </a:p>
          <a:p>
            <a:pPr lvl="0"/>
            <a:endParaRPr lang="en-US" dirty="0"/>
          </a:p>
          <a:p>
            <a:pPr lvl="0"/>
            <a:endParaRPr lang="en-US" dirty="0"/>
          </a:p>
          <a:p>
            <a:pPr lvl="0"/>
            <a:endParaRPr lang="en-US" dirty="0"/>
          </a:p>
        </p:txBody>
      </p:sp>
      <p:sp>
        <p:nvSpPr>
          <p:cNvPr id="7" name="Text Placeholder 11"/>
          <p:cNvSpPr>
            <a:spLocks noGrp="1"/>
          </p:cNvSpPr>
          <p:nvPr>
            <p:ph type="body" sz="quarter" idx="12" hasCustomPrompt="1"/>
          </p:nvPr>
        </p:nvSpPr>
        <p:spPr>
          <a:xfrm>
            <a:off x="609600" y="2857500"/>
            <a:ext cx="10058400" cy="571500"/>
          </a:xfrm>
          <a:prstGeom prst="rect">
            <a:avLst/>
          </a:prstGeom>
        </p:spPr>
        <p:txBody>
          <a:bodyPr vert="horz"/>
          <a:lstStyle>
            <a:lvl1pPr algn="r">
              <a:buNone/>
              <a:defRPr sz="2250" b="1" baseline="0">
                <a:solidFill>
                  <a:srgbClr val="FFFFFF"/>
                </a:solidFill>
                <a:latin typeface="+mj-lt"/>
                <a:cs typeface="Roboto"/>
              </a:defRPr>
            </a:lvl1pPr>
          </a:lstStyle>
          <a:p>
            <a:pPr lvl="0"/>
            <a:r>
              <a:rPr lang="en-US" dirty="0"/>
              <a:t>Headline Here </a:t>
            </a:r>
            <a:r>
              <a:rPr lang="en-US" dirty="0" err="1"/>
              <a:t>Calibri</a:t>
            </a:r>
            <a:r>
              <a:rPr lang="en-US" dirty="0"/>
              <a:t> 40pt</a:t>
            </a:r>
          </a:p>
        </p:txBody>
      </p:sp>
    </p:spTree>
    <p:extLst>
      <p:ext uri="{BB962C8B-B14F-4D97-AF65-F5344CB8AC3E}">
        <p14:creationId xmlns:p14="http://schemas.microsoft.com/office/powerpoint/2010/main" val="894537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2586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1981200" y="285750"/>
            <a:ext cx="9429750" cy="1132285"/>
          </a:xfrm>
          <a:prstGeom prst="rect">
            <a:avLst/>
          </a:prstGeom>
        </p:spPr>
        <p:txBody>
          <a:bodyPr vert="horz"/>
          <a:lstStyle>
            <a:lvl1pPr marL="0" marR="0" indent="0" defTabSz="342900" rtl="0" eaLnBrk="1" fontAlgn="auto" latinLnBrk="0" hangingPunct="1">
              <a:lnSpc>
                <a:spcPct val="100000"/>
              </a:lnSpc>
              <a:spcBef>
                <a:spcPts val="0"/>
              </a:spcBef>
              <a:spcAft>
                <a:spcPts val="0"/>
              </a:spcAft>
              <a:tabLst>
                <a:tab pos="2211229" algn="l"/>
                <a:tab pos="3608070" algn="l"/>
                <a:tab pos="4599146" algn="l"/>
                <a:tab pos="5856446" algn="l"/>
              </a:tabLst>
              <a:defRPr/>
            </a:lvl1pPr>
          </a:lstStyle>
          <a:p>
            <a:pPr marL="302419" marR="0" lvl="0" indent="0" defTabSz="342900" rtl="0" eaLnBrk="1" fontAlgn="auto" latinLnBrk="0" hangingPunct="1">
              <a:lnSpc>
                <a:spcPct val="100000"/>
              </a:lnSpc>
              <a:spcBef>
                <a:spcPts val="75"/>
              </a:spcBef>
              <a:spcAft>
                <a:spcPts val="0"/>
              </a:spcAft>
              <a:tabLst>
                <a:tab pos="2211229" algn="l"/>
                <a:tab pos="3608070" algn="l"/>
                <a:tab pos="4599146" algn="l"/>
                <a:tab pos="5856446" algn="l"/>
              </a:tabLst>
              <a:defRPr/>
            </a:pPr>
            <a:r>
              <a:rPr kumimoji="0" lang="en-US" sz="3300" b="0" i="0" u="none" strike="noStrike" kern="1200" cap="all" spc="0" normalizeH="0" baseline="0" noProof="0" dirty="0" err="1">
                <a:ln>
                  <a:noFill/>
                </a:ln>
                <a:solidFill>
                  <a:schemeClr val="bg1"/>
                </a:solidFill>
                <a:effectLst/>
                <a:uLnTx/>
                <a:uFillTx/>
                <a:latin typeface="Roboto"/>
                <a:ea typeface="+mj-ea"/>
                <a:cs typeface="Roboto"/>
              </a:rPr>
              <a:t>Roboto</a:t>
            </a:r>
            <a:r>
              <a:rPr kumimoji="0" lang="en-US" sz="3300" b="0" i="0" u="none" strike="noStrike" kern="1200" cap="all" spc="0" normalizeH="0" baseline="0" noProof="0" dirty="0">
                <a:ln>
                  <a:noFill/>
                </a:ln>
                <a:solidFill>
                  <a:schemeClr val="bg1"/>
                </a:solidFill>
                <a:effectLst/>
                <a:uLnTx/>
                <a:uFillTx/>
                <a:latin typeface="Roboto"/>
                <a:ea typeface="+mj-ea"/>
                <a:cs typeface="Roboto"/>
              </a:rPr>
              <a:t> Font: The Page Headline</a:t>
            </a:r>
          </a:p>
        </p:txBody>
      </p:sp>
      <p:sp>
        <p:nvSpPr>
          <p:cNvPr id="9" name="Text Placeholder 8"/>
          <p:cNvSpPr>
            <a:spLocks noGrp="1"/>
          </p:cNvSpPr>
          <p:nvPr>
            <p:ph type="body" sz="quarter" idx="10"/>
          </p:nvPr>
        </p:nvSpPr>
        <p:spPr>
          <a:xfrm>
            <a:off x="2038350" y="1485900"/>
            <a:ext cx="8343900" cy="4686300"/>
          </a:xfrm>
          <a:prstGeom prst="rect">
            <a:avLst/>
          </a:prstGeom>
        </p:spPr>
        <p:txBody>
          <a:bodyPr vert="horz"/>
          <a:lstStyle>
            <a:lvl1pPr>
              <a:buClr>
                <a:srgbClr val="008000"/>
              </a:buClr>
              <a:defRPr>
                <a:latin typeface="Roboto"/>
                <a:cs typeface="Roboto"/>
              </a:defRPr>
            </a:lvl1pPr>
            <a:lvl2pPr>
              <a:buFont typeface="Wingdings" charset="2"/>
              <a:buChar char="§"/>
              <a:defRPr>
                <a:latin typeface="Roboto"/>
                <a:cs typeface="Roboto"/>
              </a:defRPr>
            </a:lvl2pPr>
            <a:lvl3pPr>
              <a:buFont typeface="Lucida Grande"/>
              <a:buChar char="▸"/>
              <a:defRPr>
                <a:solidFill>
                  <a:schemeClr val="tx1"/>
                </a:solidFill>
                <a:latin typeface="Roboto"/>
                <a:cs typeface="Roboto"/>
              </a:defRPr>
            </a:lvl3pPr>
            <a:lvl4pPr>
              <a:buFont typeface="Wingdings" charset="2"/>
              <a:buChar char="•"/>
              <a:defRPr>
                <a:latin typeface="Roboto"/>
                <a:cs typeface="Roboto"/>
              </a:defRPr>
            </a:lvl4pPr>
            <a:lvl5pPr>
              <a:defRPr>
                <a:latin typeface="Roboto"/>
                <a:cs typeface="Robot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9395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1D4946-7279-4D4A-83BC-F3B7B18A3B2B}" type="datetime1">
              <a:rPr lang="en-US" smtClean="0"/>
              <a:t>3/17/2023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4A628C-1670-4E03-81FA-0379F828FA03}" type="slidenum">
              <a:rPr lang="en-US" smtClean="0"/>
              <a:t>‹#›</a:t>
            </a:fld>
            <a:endParaRPr lang="en-US" dirty="0"/>
          </a:p>
        </p:txBody>
      </p:sp>
    </p:spTree>
    <p:extLst>
      <p:ext uri="{BB962C8B-B14F-4D97-AF65-F5344CB8AC3E}">
        <p14:creationId xmlns:p14="http://schemas.microsoft.com/office/powerpoint/2010/main" val="3215448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9CD819-2328-D343-8FE0-5F2AB36B29D7}"/>
              </a:ext>
            </a:extLst>
          </p:cNvPr>
          <p:cNvPicPr>
            <a:picLocks noChangeAspect="1"/>
          </p:cNvPicPr>
          <p:nvPr userDrawn="1"/>
        </p:nvPicPr>
        <p:blipFill>
          <a:blip r:embed="rId3"/>
          <a:srcRect/>
          <a:stretch/>
        </p:blipFill>
        <p:spPr>
          <a:xfrm>
            <a:off x="12695" y="7142"/>
            <a:ext cx="12166612" cy="6843719"/>
          </a:xfrm>
          <a:prstGeom prst="rect">
            <a:avLst/>
          </a:prstGeom>
        </p:spPr>
      </p:pic>
    </p:spTree>
    <p:extLst>
      <p:ext uri="{BB962C8B-B14F-4D97-AF65-F5344CB8AC3E}">
        <p14:creationId xmlns:p14="http://schemas.microsoft.com/office/powerpoint/2010/main" val="398384744"/>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E85592-FAA5-484E-A044-0C14F6C47F53}"/>
              </a:ext>
            </a:extLst>
          </p:cNvPr>
          <p:cNvPicPr>
            <a:picLocks noChangeAspect="1"/>
          </p:cNvPicPr>
          <p:nvPr userDrawn="1"/>
        </p:nvPicPr>
        <p:blipFill>
          <a:blip r:embed="rId5"/>
          <a:srcRect/>
          <a:stretch/>
        </p:blipFill>
        <p:spPr>
          <a:xfrm>
            <a:off x="0" y="0"/>
            <a:ext cx="12192000" cy="6858000"/>
          </a:xfrm>
          <a:prstGeom prst="rect">
            <a:avLst/>
          </a:prstGeom>
        </p:spPr>
      </p:pic>
    </p:spTree>
    <p:extLst>
      <p:ext uri="{BB962C8B-B14F-4D97-AF65-F5344CB8AC3E}">
        <p14:creationId xmlns:p14="http://schemas.microsoft.com/office/powerpoint/2010/main" val="217048713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hyperlink" Target="https://www.linkedin.com/in/eric-johnson-consumer-financial-services-attorney/" TargetMode="Externa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hyperlink" Target="https://www.linkedin.com/company/hudson-cook-llp/mycompany/?viewAsMember=tru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E3F069-8F86-4AF3-A326-95A81EAC57D5}"/>
              </a:ext>
            </a:extLst>
          </p:cNvPr>
          <p:cNvSpPr>
            <a:spLocks noGrp="1"/>
          </p:cNvSpPr>
          <p:nvPr>
            <p:ph type="body" sz="quarter" idx="11"/>
          </p:nvPr>
        </p:nvSpPr>
        <p:spPr>
          <a:xfrm>
            <a:off x="1502229" y="6008914"/>
            <a:ext cx="9144000" cy="772886"/>
          </a:xfrm>
          <a:prstGeom prst="rect">
            <a:avLst/>
          </a:prstGeom>
        </p:spPr>
        <p:txBody>
          <a:bodyPr/>
          <a:lstStyle/>
          <a:p>
            <a:pPr lvl="0" algn="ctr" eaLnBrk="0" fontAlgn="base" hangingPunct="0">
              <a:spcBef>
                <a:spcPct val="0"/>
              </a:spcBef>
              <a:spcAft>
                <a:spcPct val="0"/>
              </a:spcAft>
              <a:defRPr/>
            </a:pPr>
            <a:r>
              <a:rPr kumimoji="1" lang="en-US" sz="2400" b="1" dirty="0">
                <a:solidFill>
                  <a:schemeClr val="bg1"/>
                </a:solidFill>
                <a:ea typeface="MS PGothic" pitchFamily="34" charset="-128"/>
              </a:rPr>
              <a:t>Eric Johnson and Andrea Cottrell, Hudson Cook, LLP</a:t>
            </a:r>
          </a:p>
        </p:txBody>
      </p:sp>
      <p:sp>
        <p:nvSpPr>
          <p:cNvPr id="3074" name="Rectangle 2"/>
          <p:cNvSpPr>
            <a:spLocks noGrp="1" noChangeArrowheads="1"/>
          </p:cNvSpPr>
          <p:nvPr>
            <p:ph type="ctrTitle" idx="4294967295"/>
          </p:nvPr>
        </p:nvSpPr>
        <p:spPr>
          <a:xfrm>
            <a:off x="1524000" y="1905000"/>
            <a:ext cx="9144000" cy="1066800"/>
          </a:xfrm>
          <a:prstGeom prst="rect">
            <a:avLst/>
          </a:prstGeom>
        </p:spPr>
        <p:txBody>
          <a:bodyPr/>
          <a:lstStyle/>
          <a:p>
            <a:pPr eaLnBrk="1" hangingPunct="1"/>
            <a:br>
              <a:rPr lang="en-US" sz="2800" dirty="0"/>
            </a:br>
            <a:br>
              <a:rPr lang="en-US" sz="1500" b="1" dirty="0"/>
            </a:br>
            <a:endParaRPr lang="en-US" sz="1500" b="1" dirty="0"/>
          </a:p>
        </p:txBody>
      </p:sp>
      <p:sp>
        <p:nvSpPr>
          <p:cNvPr id="31751" name="Rectangle 7"/>
          <p:cNvSpPr>
            <a:spLocks noChangeArrowheads="1"/>
          </p:cNvSpPr>
          <p:nvPr/>
        </p:nvSpPr>
        <p:spPr bwMode="auto">
          <a:xfrm>
            <a:off x="1524000" y="1676400"/>
            <a:ext cx="9144000" cy="1371600"/>
          </a:xfrm>
          <a:prstGeom prst="rect">
            <a:avLst/>
          </a:prstGeom>
          <a:noFill/>
          <a:ln w="9525">
            <a:noFill/>
            <a:miter lim="800000"/>
            <a:headEnd/>
            <a:tailEnd/>
          </a:ln>
          <a:effectLst/>
        </p:spPr>
        <p:txBody>
          <a:bodyPr/>
          <a:lstStyle/>
          <a:p>
            <a:pPr algn="ctr" eaLnBrk="0" fontAlgn="base" hangingPunct="0">
              <a:spcBef>
                <a:spcPct val="0"/>
              </a:spcBef>
              <a:spcAft>
                <a:spcPct val="0"/>
              </a:spcAft>
              <a:defRPr/>
            </a:pPr>
            <a:endParaRPr kumimoji="1" lang="en-US" sz="2800" b="1" dirty="0">
              <a:solidFill>
                <a:srgbClr val="4472C4"/>
              </a:solidFill>
              <a:latin typeface="Times New Roman" pitchFamily="18" charset="0"/>
              <a:cs typeface="Arial" charset="0"/>
            </a:endParaRPr>
          </a:p>
        </p:txBody>
      </p:sp>
      <p:sp>
        <p:nvSpPr>
          <p:cNvPr id="8" name="TextBox 7">
            <a:extLst>
              <a:ext uri="{FF2B5EF4-FFF2-40B4-BE49-F238E27FC236}">
                <a16:creationId xmlns:a16="http://schemas.microsoft.com/office/drawing/2014/main" id="{895CAC25-CA83-04A5-BDBB-74F199363F67}"/>
              </a:ext>
            </a:extLst>
          </p:cNvPr>
          <p:cNvSpPr txBox="1"/>
          <p:nvPr/>
        </p:nvSpPr>
        <p:spPr>
          <a:xfrm>
            <a:off x="1502229" y="4343401"/>
            <a:ext cx="9144000" cy="1077218"/>
          </a:xfrm>
          <a:prstGeom prst="rect">
            <a:avLst/>
          </a:prstGeom>
          <a:noFill/>
        </p:spPr>
        <p:txBody>
          <a:bodyPr wrap="square">
            <a:spAutoFit/>
          </a:bodyPr>
          <a:lstStyle/>
          <a:p>
            <a:pPr algn="ctr" eaLnBrk="0" fontAlgn="base" hangingPunct="0">
              <a:spcBef>
                <a:spcPct val="20000"/>
              </a:spcBef>
              <a:spcAft>
                <a:spcPct val="0"/>
              </a:spcAft>
              <a:defRPr/>
            </a:pPr>
            <a:r>
              <a:rPr kumimoji="1" lang="en-US" sz="3200" b="1" dirty="0">
                <a:solidFill>
                  <a:prstClr val="white"/>
                </a:solidFill>
                <a:latin typeface="Arial" panose="020B0604020202020204"/>
                <a:ea typeface="MS PGothic" pitchFamily="34" charset="-128"/>
                <a:cs typeface="ＭＳ Ｐゴシック" pitchFamily="-65" charset="-128"/>
              </a:rPr>
              <a:t>Creating a Dealership UDAP/UDAAP Prevention Policy and Guidelines</a:t>
            </a:r>
            <a:endParaRPr lang="en-US" sz="3200" b="1" dirty="0">
              <a:solidFill>
                <a:prstClr val="white"/>
              </a:solidFill>
              <a:latin typeface="Arial" panose="020B0604020202020204"/>
              <a:cs typeface="Arial"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8AF11FEE-07DC-FE67-64BC-8A33E9BA7D6C}"/>
              </a:ext>
            </a:extLst>
          </p:cNvPr>
          <p:cNvSpPr txBox="1">
            <a:spLocks/>
          </p:cNvSpPr>
          <p:nvPr/>
        </p:nvSpPr>
        <p:spPr>
          <a:xfrm>
            <a:off x="1828800" y="23070"/>
            <a:ext cx="10363200" cy="466666"/>
          </a:xfrm>
          <a:prstGeom prst="rect">
            <a:avLst/>
          </a:prstGeom>
        </p:spPr>
        <p:txBody>
          <a:bodyPr vert="horz" wrap="square" lIns="0" tIns="952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02419">
              <a:spcBef>
                <a:spcPts val="75"/>
              </a:spcBef>
            </a:pPr>
            <a:r>
              <a:rPr lang="en-US" sz="3300" cap="all" dirty="0">
                <a:solidFill>
                  <a:schemeClr val="bg1"/>
                </a:solidFill>
                <a:cs typeface="Roboto"/>
              </a:rPr>
              <a:t>deceptive standard</a:t>
            </a:r>
          </a:p>
        </p:txBody>
      </p:sp>
      <p:sp>
        <p:nvSpPr>
          <p:cNvPr id="3" name="TextBox 2">
            <a:extLst>
              <a:ext uri="{FF2B5EF4-FFF2-40B4-BE49-F238E27FC236}">
                <a16:creationId xmlns:a16="http://schemas.microsoft.com/office/drawing/2014/main" id="{B0E44005-6694-1696-CC19-5AA049E5FF9C}"/>
              </a:ext>
            </a:extLst>
          </p:cNvPr>
          <p:cNvSpPr txBox="1"/>
          <p:nvPr/>
        </p:nvSpPr>
        <p:spPr>
          <a:xfrm>
            <a:off x="2117558" y="943570"/>
            <a:ext cx="7496343" cy="4970860"/>
          </a:xfrm>
          <a:prstGeom prst="rect">
            <a:avLst/>
          </a:prstGeom>
          <a:noFill/>
        </p:spPr>
        <p:txBody>
          <a:bodyPr wrap="square" rtlCol="0">
            <a:normAutofit/>
          </a:bodyPr>
          <a:lstStyle/>
          <a:p>
            <a:pPr marL="0" indent="0">
              <a:spcAft>
                <a:spcPts val="1200"/>
              </a:spcAft>
              <a:buNone/>
            </a:pPr>
            <a:r>
              <a:rPr lang="en-US" sz="2400" dirty="0"/>
              <a:t>A practice is deceptive if:</a:t>
            </a:r>
          </a:p>
          <a:p>
            <a:pPr marL="857250" indent="-857250">
              <a:spcAft>
                <a:spcPts val="1200"/>
              </a:spcAft>
              <a:buFont typeface="Arial" panose="020B0604020202020204" pitchFamily="34" charset="0"/>
              <a:buChar char="•"/>
            </a:pPr>
            <a:r>
              <a:rPr lang="en-US" sz="2400" dirty="0"/>
              <a:t>A representation, omission, act, or practice misleads or is likely to mislead the consumer;</a:t>
            </a:r>
          </a:p>
          <a:p>
            <a:pPr marL="857250" indent="-857250">
              <a:spcAft>
                <a:spcPts val="1200"/>
              </a:spcAft>
              <a:buFont typeface="Arial" panose="020B0604020202020204" pitchFamily="34" charset="0"/>
              <a:buChar char="•"/>
            </a:pPr>
            <a:r>
              <a:rPr lang="en-US" sz="2400" dirty="0"/>
              <a:t>A consumer’s interpretation of the representation, omission, act, or practice is reasonable under the circumstances; and</a:t>
            </a:r>
          </a:p>
          <a:p>
            <a:pPr marL="857250" indent="-857250">
              <a:spcAft>
                <a:spcPts val="1200"/>
              </a:spcAft>
              <a:buFont typeface="Arial" panose="020B0604020202020204" pitchFamily="34" charset="0"/>
              <a:buChar char="•"/>
            </a:pPr>
            <a:r>
              <a:rPr lang="en-US" sz="2400" dirty="0"/>
              <a:t>The misleading representation, omission, act, or practice is material.</a:t>
            </a:r>
          </a:p>
        </p:txBody>
      </p:sp>
    </p:spTree>
    <p:extLst>
      <p:ext uri="{BB962C8B-B14F-4D97-AF65-F5344CB8AC3E}">
        <p14:creationId xmlns:p14="http://schemas.microsoft.com/office/powerpoint/2010/main" val="2741388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8AF11FEE-07DC-FE67-64BC-8A33E9BA7D6C}"/>
              </a:ext>
            </a:extLst>
          </p:cNvPr>
          <p:cNvSpPr txBox="1">
            <a:spLocks/>
          </p:cNvSpPr>
          <p:nvPr/>
        </p:nvSpPr>
        <p:spPr>
          <a:xfrm>
            <a:off x="1828800" y="23070"/>
            <a:ext cx="10363200" cy="466666"/>
          </a:xfrm>
          <a:prstGeom prst="rect">
            <a:avLst/>
          </a:prstGeom>
        </p:spPr>
        <p:txBody>
          <a:bodyPr vert="horz" wrap="square" lIns="0" tIns="952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02419">
              <a:spcBef>
                <a:spcPts val="75"/>
              </a:spcBef>
            </a:pPr>
            <a:r>
              <a:rPr lang="en-US" sz="3300" cap="all" dirty="0">
                <a:solidFill>
                  <a:schemeClr val="bg1"/>
                </a:solidFill>
                <a:cs typeface="Roboto"/>
              </a:rPr>
              <a:t>CFPB - Abusive standard</a:t>
            </a:r>
          </a:p>
        </p:txBody>
      </p:sp>
      <p:sp>
        <p:nvSpPr>
          <p:cNvPr id="3" name="TextBox 2">
            <a:extLst>
              <a:ext uri="{FF2B5EF4-FFF2-40B4-BE49-F238E27FC236}">
                <a16:creationId xmlns:a16="http://schemas.microsoft.com/office/drawing/2014/main" id="{B0E44005-6694-1696-CC19-5AA049E5FF9C}"/>
              </a:ext>
            </a:extLst>
          </p:cNvPr>
          <p:cNvSpPr txBox="1"/>
          <p:nvPr/>
        </p:nvSpPr>
        <p:spPr>
          <a:xfrm>
            <a:off x="2117558" y="943570"/>
            <a:ext cx="7496343" cy="4970860"/>
          </a:xfrm>
          <a:prstGeom prst="rect">
            <a:avLst/>
          </a:prstGeom>
          <a:noFill/>
        </p:spPr>
        <p:txBody>
          <a:bodyPr wrap="square" rtlCol="0">
            <a:noAutofit/>
          </a:bodyPr>
          <a:lstStyle/>
          <a:p>
            <a:pPr marL="0" indent="0">
              <a:spcAft>
                <a:spcPts val="1200"/>
              </a:spcAft>
              <a:buNone/>
            </a:pPr>
            <a:r>
              <a:rPr lang="en-US" sz="2000" dirty="0"/>
              <a:t>To declare act/practice “abusive,” CFPB must find that the act or practice: </a:t>
            </a:r>
          </a:p>
          <a:p>
            <a:pPr marL="514350" indent="-514350">
              <a:spcAft>
                <a:spcPts val="1200"/>
              </a:spcAft>
              <a:buAutoNum type="arabicParenR"/>
            </a:pPr>
            <a:r>
              <a:rPr lang="en-US" sz="2000" dirty="0"/>
              <a:t>materially interferes with consumer’s ability to understand a term or condition; or </a:t>
            </a:r>
          </a:p>
          <a:p>
            <a:pPr marL="514350" indent="-514350">
              <a:spcAft>
                <a:spcPts val="1200"/>
              </a:spcAft>
              <a:buAutoNum type="arabicParenR"/>
            </a:pPr>
            <a:r>
              <a:rPr lang="en-US" sz="2000" dirty="0"/>
              <a:t>takes unreasonable advantage of:</a:t>
            </a:r>
          </a:p>
          <a:p>
            <a:pPr lvl="1">
              <a:spcAft>
                <a:spcPts val="1200"/>
              </a:spcAft>
              <a:buFont typeface="Arial" panose="020B0604020202020204" pitchFamily="34" charset="0"/>
              <a:buChar char="•"/>
            </a:pPr>
            <a:r>
              <a:rPr lang="en-US" sz="2000" dirty="0"/>
              <a:t>the consumer’s lack of understanding of material risks, costs, or conditions of the product or service; </a:t>
            </a:r>
          </a:p>
          <a:p>
            <a:pPr lvl="1">
              <a:spcAft>
                <a:spcPts val="1200"/>
              </a:spcAft>
              <a:buFont typeface="Arial" panose="020B0604020202020204" pitchFamily="34" charset="0"/>
              <a:buChar char="•"/>
            </a:pPr>
            <a:r>
              <a:rPr lang="en-US" sz="2000" dirty="0"/>
              <a:t>the consumer’s inability to protect his or her interests in selecting or using financial product or service; or</a:t>
            </a:r>
          </a:p>
          <a:p>
            <a:pPr lvl="1">
              <a:spcAft>
                <a:spcPts val="1200"/>
              </a:spcAft>
              <a:buFont typeface="Arial" panose="020B0604020202020204" pitchFamily="34" charset="0"/>
              <a:buChar char="•"/>
            </a:pPr>
            <a:r>
              <a:rPr lang="en-US" sz="2000" dirty="0"/>
              <a:t>the consumer’s reasonable reliance on provider to act in consumer’s interest.</a:t>
            </a:r>
          </a:p>
        </p:txBody>
      </p:sp>
    </p:spTree>
    <p:extLst>
      <p:ext uri="{BB962C8B-B14F-4D97-AF65-F5344CB8AC3E}">
        <p14:creationId xmlns:p14="http://schemas.microsoft.com/office/powerpoint/2010/main" val="3075679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8AF11FEE-07DC-FE67-64BC-8A33E9BA7D6C}"/>
              </a:ext>
            </a:extLst>
          </p:cNvPr>
          <p:cNvSpPr txBox="1">
            <a:spLocks/>
          </p:cNvSpPr>
          <p:nvPr/>
        </p:nvSpPr>
        <p:spPr>
          <a:xfrm>
            <a:off x="1828800" y="23070"/>
            <a:ext cx="10363200" cy="466666"/>
          </a:xfrm>
          <a:prstGeom prst="rect">
            <a:avLst/>
          </a:prstGeom>
        </p:spPr>
        <p:txBody>
          <a:bodyPr vert="horz" wrap="square" lIns="0" tIns="952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02419">
              <a:spcBef>
                <a:spcPts val="75"/>
              </a:spcBef>
            </a:pPr>
            <a:r>
              <a:rPr lang="en-US" sz="3300" cap="all" dirty="0">
                <a:solidFill>
                  <a:schemeClr val="bg1"/>
                </a:solidFill>
                <a:cs typeface="Roboto"/>
              </a:rPr>
              <a:t>State specific udap standards</a:t>
            </a:r>
          </a:p>
        </p:txBody>
      </p:sp>
      <p:sp>
        <p:nvSpPr>
          <p:cNvPr id="3" name="TextBox 2">
            <a:extLst>
              <a:ext uri="{FF2B5EF4-FFF2-40B4-BE49-F238E27FC236}">
                <a16:creationId xmlns:a16="http://schemas.microsoft.com/office/drawing/2014/main" id="{B0E44005-6694-1696-CC19-5AA049E5FF9C}"/>
              </a:ext>
            </a:extLst>
          </p:cNvPr>
          <p:cNvSpPr txBox="1"/>
          <p:nvPr/>
        </p:nvSpPr>
        <p:spPr>
          <a:xfrm>
            <a:off x="2117558" y="943570"/>
            <a:ext cx="7496343" cy="4970860"/>
          </a:xfrm>
          <a:prstGeom prst="rect">
            <a:avLst/>
          </a:prstGeom>
          <a:noFill/>
        </p:spPr>
        <p:txBody>
          <a:bodyPr wrap="square" rtlCol="0">
            <a:noAutofit/>
          </a:bodyPr>
          <a:lstStyle/>
          <a:p>
            <a:pPr marL="342900" indent="-342900">
              <a:spcAft>
                <a:spcPts val="1200"/>
              </a:spcAft>
              <a:buFont typeface="Arial" panose="020B0604020202020204" pitchFamily="34" charset="0"/>
              <a:buChar char="•"/>
            </a:pPr>
            <a:r>
              <a:rPr lang="en-US" sz="2400" dirty="0"/>
              <a:t>At the state level, many states itemize a list of prohibited UDAP practices, unlike the federal standard.</a:t>
            </a:r>
          </a:p>
          <a:p>
            <a:pPr marL="342900" indent="-342900">
              <a:spcAft>
                <a:spcPts val="1200"/>
              </a:spcAft>
              <a:buFont typeface="Arial" panose="020B0604020202020204" pitchFamily="34" charset="0"/>
              <a:buChar char="•"/>
            </a:pPr>
            <a:r>
              <a:rPr lang="en-US" sz="2400" dirty="0"/>
              <a:t>Also, some states offer a private right of action to injured consumers, unlike federal.</a:t>
            </a:r>
          </a:p>
          <a:p>
            <a:pPr marL="342900" indent="-342900">
              <a:spcAft>
                <a:spcPts val="1200"/>
              </a:spcAft>
              <a:buFont typeface="Arial" panose="020B0604020202020204" pitchFamily="34" charset="0"/>
              <a:buChar char="•"/>
            </a:pPr>
            <a:r>
              <a:rPr lang="en-US" sz="2400" dirty="0"/>
              <a:t>Some may provide for treble damages too. </a:t>
            </a:r>
          </a:p>
        </p:txBody>
      </p:sp>
    </p:spTree>
    <p:extLst>
      <p:ext uri="{BB962C8B-B14F-4D97-AF65-F5344CB8AC3E}">
        <p14:creationId xmlns:p14="http://schemas.microsoft.com/office/powerpoint/2010/main" val="1219836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8AF11FEE-07DC-FE67-64BC-8A33E9BA7D6C}"/>
              </a:ext>
            </a:extLst>
          </p:cNvPr>
          <p:cNvSpPr txBox="1">
            <a:spLocks/>
          </p:cNvSpPr>
          <p:nvPr/>
        </p:nvSpPr>
        <p:spPr>
          <a:xfrm>
            <a:off x="1828800" y="23070"/>
            <a:ext cx="10363200" cy="466666"/>
          </a:xfrm>
          <a:prstGeom prst="rect">
            <a:avLst/>
          </a:prstGeom>
        </p:spPr>
        <p:txBody>
          <a:bodyPr vert="horz" wrap="square" lIns="0" tIns="952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02419">
              <a:spcBef>
                <a:spcPts val="75"/>
              </a:spcBef>
            </a:pPr>
            <a:r>
              <a:rPr lang="en-US" sz="3300" cap="all" dirty="0">
                <a:solidFill>
                  <a:schemeClr val="bg1"/>
                </a:solidFill>
                <a:cs typeface="Roboto"/>
              </a:rPr>
              <a:t>POLICY structure	</a:t>
            </a:r>
          </a:p>
        </p:txBody>
      </p:sp>
      <p:sp>
        <p:nvSpPr>
          <p:cNvPr id="4" name="TextBox 3">
            <a:extLst>
              <a:ext uri="{FF2B5EF4-FFF2-40B4-BE49-F238E27FC236}">
                <a16:creationId xmlns:a16="http://schemas.microsoft.com/office/drawing/2014/main" id="{FE98924F-0FB6-5AEF-2043-D153EE291EA4}"/>
              </a:ext>
            </a:extLst>
          </p:cNvPr>
          <p:cNvSpPr txBox="1"/>
          <p:nvPr/>
        </p:nvSpPr>
        <p:spPr>
          <a:xfrm>
            <a:off x="1556084" y="613078"/>
            <a:ext cx="9047748" cy="5338128"/>
          </a:xfrm>
          <a:prstGeom prst="rect">
            <a:avLst/>
          </a:prstGeom>
          <a:noFill/>
        </p:spPr>
        <p:txBody>
          <a:bodyPr wrap="square">
            <a:spAutoFit/>
          </a:bodyPr>
          <a:lstStyle/>
          <a:p>
            <a:pPr marL="0" marR="0" algn="just">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Proposed Structure for a Policy:</a:t>
            </a:r>
          </a:p>
          <a:p>
            <a:pPr marL="0" marR="0" algn="just">
              <a:lnSpc>
                <a:spcPct val="115000"/>
              </a:lnSpc>
              <a:spcBef>
                <a:spcPts val="0"/>
              </a:spcBef>
              <a:spcAft>
                <a:spcPts val="0"/>
              </a:spcAft>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I.     PURPOSE OF THE UDAP/UDAAP POLICY	</a:t>
            </a:r>
          </a:p>
          <a:p>
            <a:pPr marL="0" marR="0" algn="just">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II.    SUMMARY OF LAW	</a:t>
            </a:r>
          </a:p>
          <a:p>
            <a:pPr marL="0" marR="0" algn="just">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III.   BUSINESS ACTIVITIES IMPACTED	</a:t>
            </a:r>
          </a:p>
          <a:p>
            <a:pPr marL="0" marR="0" algn="just">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IV.   BUSINESS OVERVIEW	</a:t>
            </a:r>
          </a:p>
          <a:p>
            <a:pPr marL="400050" marR="0" indent="-400050" algn="just">
              <a:lnSpc>
                <a:spcPct val="115000"/>
              </a:lnSpc>
              <a:spcBef>
                <a:spcPts val="0"/>
              </a:spcBef>
              <a:spcAft>
                <a:spcPts val="0"/>
              </a:spcAft>
              <a:buAutoNum type="romanUcPeriod" startAt="5"/>
            </a:pPr>
            <a:r>
              <a:rPr lang="en-US" sz="1600" dirty="0">
                <a:effectLst/>
                <a:latin typeface="Arial" panose="020B0604020202020204" pitchFamily="34" charset="0"/>
                <a:ea typeface="Calibri" panose="020F0502020204030204" pitchFamily="34" charset="0"/>
                <a:cs typeface="Arial" panose="020B0604020202020204" pitchFamily="34" charset="0"/>
              </a:rPr>
              <a:t>RESPONSIBILITY FOR POLICY</a:t>
            </a:r>
            <a:endParaRPr lang="en-US" sz="1600" dirty="0">
              <a:latin typeface="Arial" panose="020B0604020202020204" pitchFamily="34" charset="0"/>
              <a:ea typeface="Calibri" panose="020F0502020204030204" pitchFamily="34" charset="0"/>
              <a:cs typeface="Arial" panose="020B0604020202020204" pitchFamily="34" charset="0"/>
            </a:endParaRPr>
          </a:p>
          <a:p>
            <a:pPr marL="400050" marR="0" indent="-400050" algn="just">
              <a:lnSpc>
                <a:spcPct val="115000"/>
              </a:lnSpc>
              <a:spcBef>
                <a:spcPts val="0"/>
              </a:spcBef>
              <a:spcAft>
                <a:spcPts val="0"/>
              </a:spcAft>
              <a:buAutoNum type="romanUcPeriod" startAt="5"/>
            </a:pPr>
            <a:r>
              <a:rPr lang="en-US" sz="1600" dirty="0">
                <a:effectLst/>
                <a:latin typeface="Arial" panose="020B0604020202020204" pitchFamily="34" charset="0"/>
                <a:ea typeface="Calibri" panose="020F0502020204030204" pitchFamily="34" charset="0"/>
                <a:cs typeface="Arial" panose="020B0604020202020204" pitchFamily="34" charset="0"/>
              </a:rPr>
              <a:t>UDAP/UDAAP PREVENTION POLICY</a:t>
            </a:r>
          </a:p>
          <a:p>
            <a:pPr marL="914400" marR="0" indent="-457200">
              <a:lnSpc>
                <a:spcPct val="115000"/>
              </a:lnSpc>
              <a:spcBef>
                <a:spcPts val="0"/>
              </a:spcBef>
              <a:spcAft>
                <a:spcPts val="500"/>
              </a:spcAft>
              <a:tabLst>
                <a:tab pos="5937250" algn="r"/>
                <a:tab pos="914400" algn="l"/>
                <a:tab pos="5937250" algn="r"/>
              </a:tabLst>
            </a:pPr>
            <a:r>
              <a:rPr lang="en-US" sz="1600" dirty="0">
                <a:effectLst/>
                <a:latin typeface="Arial" panose="020B0604020202020204" pitchFamily="34" charset="0"/>
                <a:ea typeface="Calibri" panose="020F0502020204030204" pitchFamily="34" charset="0"/>
                <a:cs typeface="Arial" panose="020B0604020202020204" pitchFamily="34" charset="0"/>
              </a:rPr>
              <a:t>A. POLICIES, GUIDELINES AND PROCESSES IMPACTING UDAP/UDAAP PREVENTION	</a:t>
            </a:r>
          </a:p>
          <a:p>
            <a:pPr marL="1371600" marR="0" indent="-457200">
              <a:lnSpc>
                <a:spcPct val="115000"/>
              </a:lnSpc>
              <a:spcBef>
                <a:spcPts val="0"/>
              </a:spcBef>
              <a:spcAft>
                <a:spcPts val="500"/>
              </a:spcAft>
              <a:buAutoNum type="arabicPeriod"/>
              <a:tabLst>
                <a:tab pos="5937250" algn="r"/>
                <a:tab pos="1371600" algn="l"/>
                <a:tab pos="5937250" algn="r"/>
              </a:tabLst>
            </a:pPr>
            <a:r>
              <a:rPr lang="en-US" sz="1600" dirty="0">
                <a:effectLst/>
                <a:latin typeface="Arial" panose="020B0604020202020204" pitchFamily="34" charset="0"/>
                <a:ea typeface="Calibri" panose="020F0502020204030204" pitchFamily="34" charset="0"/>
                <a:cs typeface="Arial" panose="020B0604020202020204" pitchFamily="34" charset="0"/>
              </a:rPr>
              <a:t>Unfairness</a:t>
            </a:r>
          </a:p>
          <a:p>
            <a:pPr marL="1828800" lvl="1" indent="-457200">
              <a:lnSpc>
                <a:spcPct val="115000"/>
              </a:lnSpc>
              <a:spcAft>
                <a:spcPts val="500"/>
              </a:spcAft>
              <a:buFont typeface="+mj-lt"/>
              <a:buAutoNum type="alphaLcParenR"/>
              <a:tabLst>
                <a:tab pos="5937250" algn="r"/>
                <a:tab pos="1371600" algn="l"/>
                <a:tab pos="5937250" algn="r"/>
              </a:tabLst>
            </a:pPr>
            <a:r>
              <a:rPr lang="en-US" sz="1600" dirty="0">
                <a:latin typeface="Arial" panose="020B0604020202020204" pitchFamily="34" charset="0"/>
                <a:ea typeface="Calibri" panose="020F0502020204030204" pitchFamily="34" charset="0"/>
                <a:cs typeface="Arial" panose="020B0604020202020204" pitchFamily="34" charset="0"/>
              </a:rPr>
              <a:t>Cause or Likely to Cause Substantial Injury to Consumers</a:t>
            </a:r>
          </a:p>
          <a:p>
            <a:pPr marL="1828800" lvl="1" indent="-457200">
              <a:lnSpc>
                <a:spcPct val="115000"/>
              </a:lnSpc>
              <a:spcAft>
                <a:spcPts val="500"/>
              </a:spcAft>
              <a:buFont typeface="+mj-lt"/>
              <a:buAutoNum type="alphaLcParenR"/>
              <a:tabLst>
                <a:tab pos="5937250" algn="r"/>
                <a:tab pos="1371600" algn="l"/>
                <a:tab pos="5937250" algn="r"/>
              </a:tabLst>
            </a:pPr>
            <a:r>
              <a:rPr lang="en-US" sz="1600" dirty="0">
                <a:effectLst/>
                <a:latin typeface="Arial" panose="020B0604020202020204" pitchFamily="34" charset="0"/>
                <a:ea typeface="Calibri" panose="020F0502020204030204" pitchFamily="34" charset="0"/>
                <a:cs typeface="Arial" panose="020B0604020202020204" pitchFamily="34" charset="0"/>
              </a:rPr>
              <a:t>Injury Not Reasonable Avoidable by Consumers</a:t>
            </a:r>
          </a:p>
          <a:p>
            <a:pPr marL="1828800" lvl="1" indent="-457200">
              <a:lnSpc>
                <a:spcPct val="115000"/>
              </a:lnSpc>
              <a:spcAft>
                <a:spcPts val="500"/>
              </a:spcAft>
              <a:buFont typeface="+mj-lt"/>
              <a:buAutoNum type="alphaLcParenR"/>
              <a:tabLst>
                <a:tab pos="5937250" algn="r"/>
                <a:tab pos="1371600" algn="l"/>
                <a:tab pos="5937250" algn="r"/>
              </a:tabLst>
            </a:pPr>
            <a:r>
              <a:rPr lang="en-US" sz="1600" dirty="0">
                <a:latin typeface="Arial" panose="020B0604020202020204" pitchFamily="34" charset="0"/>
                <a:ea typeface="Calibri" panose="020F0502020204030204" pitchFamily="34" charset="0"/>
                <a:cs typeface="Arial" panose="020B0604020202020204" pitchFamily="34" charset="0"/>
              </a:rPr>
              <a:t>Injury Not Outweighed by Offsetting Benefits to Consumers or to Competition</a:t>
            </a:r>
          </a:p>
          <a:p>
            <a:pPr marL="1828800" lvl="1" indent="-457200">
              <a:lnSpc>
                <a:spcPct val="115000"/>
              </a:lnSpc>
              <a:spcAft>
                <a:spcPts val="500"/>
              </a:spcAft>
              <a:buFont typeface="+mj-lt"/>
              <a:buAutoNum type="alphaLcParenR"/>
              <a:tabLst>
                <a:tab pos="5937250" algn="r"/>
                <a:tab pos="1371600" algn="l"/>
                <a:tab pos="5937250" algn="r"/>
              </a:tabLst>
            </a:pPr>
            <a:r>
              <a:rPr lang="en-US" sz="1600" dirty="0">
                <a:effectLst/>
                <a:latin typeface="Arial" panose="020B0604020202020204" pitchFamily="34" charset="0"/>
                <a:ea typeface="Calibri" panose="020F0502020204030204" pitchFamily="34" charset="0"/>
                <a:cs typeface="Arial" panose="020B0604020202020204" pitchFamily="34" charset="0"/>
              </a:rPr>
              <a:t>Unfairness Examples</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1828800" marR="0" indent="-457200">
              <a:lnSpc>
                <a:spcPct val="115000"/>
              </a:lnSpc>
              <a:spcBef>
                <a:spcPts val="0"/>
              </a:spcBef>
              <a:spcAft>
                <a:spcPts val="500"/>
              </a:spcAft>
              <a:tabLst>
                <a:tab pos="698500" algn="l"/>
                <a:tab pos="5937250" algn="r"/>
                <a:tab pos="698500" algn="l"/>
                <a:tab pos="1828800" algn="l"/>
                <a:tab pos="5937250" algn="r"/>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914400" marR="0" indent="-457200">
              <a:lnSpc>
                <a:spcPct val="115000"/>
              </a:lnSpc>
              <a:spcBef>
                <a:spcPts val="0"/>
              </a:spcBef>
              <a:spcAft>
                <a:spcPts val="500"/>
              </a:spcAft>
              <a:tabLst>
                <a:tab pos="5937250" algn="r"/>
                <a:tab pos="914400" algn="l"/>
                <a:tab pos="5937250" algn="r"/>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088266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8AF11FEE-07DC-FE67-64BC-8A33E9BA7D6C}"/>
              </a:ext>
            </a:extLst>
          </p:cNvPr>
          <p:cNvSpPr txBox="1">
            <a:spLocks/>
          </p:cNvSpPr>
          <p:nvPr/>
        </p:nvSpPr>
        <p:spPr>
          <a:xfrm>
            <a:off x="1828800" y="23070"/>
            <a:ext cx="10363200" cy="466666"/>
          </a:xfrm>
          <a:prstGeom prst="rect">
            <a:avLst/>
          </a:prstGeom>
        </p:spPr>
        <p:txBody>
          <a:bodyPr vert="horz" wrap="square" lIns="0" tIns="952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02419">
              <a:spcBef>
                <a:spcPts val="75"/>
              </a:spcBef>
            </a:pPr>
            <a:r>
              <a:rPr lang="en-US" sz="3300" cap="all" dirty="0">
                <a:solidFill>
                  <a:schemeClr val="bg1"/>
                </a:solidFill>
                <a:cs typeface="Roboto"/>
              </a:rPr>
              <a:t>POLICY structure (cont’d)	</a:t>
            </a:r>
          </a:p>
        </p:txBody>
      </p:sp>
      <p:sp>
        <p:nvSpPr>
          <p:cNvPr id="4" name="TextBox 3">
            <a:extLst>
              <a:ext uri="{FF2B5EF4-FFF2-40B4-BE49-F238E27FC236}">
                <a16:creationId xmlns:a16="http://schemas.microsoft.com/office/drawing/2014/main" id="{FE98924F-0FB6-5AEF-2043-D153EE291EA4}"/>
              </a:ext>
            </a:extLst>
          </p:cNvPr>
          <p:cNvSpPr txBox="1"/>
          <p:nvPr/>
        </p:nvSpPr>
        <p:spPr>
          <a:xfrm>
            <a:off x="1556084" y="613078"/>
            <a:ext cx="9047748" cy="6690293"/>
          </a:xfrm>
          <a:prstGeom prst="rect">
            <a:avLst/>
          </a:prstGeom>
          <a:noFill/>
        </p:spPr>
        <p:txBody>
          <a:bodyPr wrap="square">
            <a:spAutoFit/>
          </a:bodyPr>
          <a:lstStyle/>
          <a:p>
            <a:pPr marL="0" marR="0" algn="just">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Proposed Structure for a Policy (</a:t>
            </a:r>
            <a:r>
              <a:rPr lang="en-US" sz="1600" i="1" dirty="0">
                <a:effectLst/>
                <a:latin typeface="Arial" panose="020B0604020202020204" pitchFamily="34" charset="0"/>
                <a:ea typeface="Calibri" panose="020F0502020204030204" pitchFamily="34" charset="0"/>
                <a:cs typeface="Arial" panose="020B0604020202020204" pitchFamily="34" charset="0"/>
              </a:rPr>
              <a:t>cont’d</a:t>
            </a:r>
            <a:r>
              <a:rPr lang="en-US" sz="1600" dirty="0">
                <a:effectLst/>
                <a:latin typeface="Arial" panose="020B0604020202020204" pitchFamily="34" charset="0"/>
                <a:ea typeface="Calibri" panose="020F0502020204030204" pitchFamily="34" charset="0"/>
                <a:cs typeface="Arial" panose="020B0604020202020204" pitchFamily="34" charset="0"/>
              </a:rPr>
              <a:t>):</a:t>
            </a:r>
            <a:endParaRPr lang="en-US" sz="1600" dirty="0">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1371600" marR="0" indent="-457200">
              <a:lnSpc>
                <a:spcPct val="115000"/>
              </a:lnSpc>
              <a:spcBef>
                <a:spcPts val="0"/>
              </a:spcBef>
              <a:spcAft>
                <a:spcPts val="500"/>
              </a:spcAft>
              <a:tabLst>
                <a:tab pos="5937250" algn="r"/>
                <a:tab pos="1371600" algn="l"/>
                <a:tab pos="5937250" algn="r"/>
              </a:tabLst>
            </a:pPr>
            <a:r>
              <a:rPr lang="en-US" sz="1600" dirty="0">
                <a:effectLst/>
                <a:latin typeface="Arial" panose="020B0604020202020204" pitchFamily="34" charset="0"/>
                <a:ea typeface="Calibri" panose="020F0502020204030204" pitchFamily="34" charset="0"/>
                <a:cs typeface="Arial" panose="020B0604020202020204" pitchFamily="34" charset="0"/>
              </a:rPr>
              <a:t>2.	Deception	</a:t>
            </a:r>
          </a:p>
          <a:p>
            <a:pPr marL="1828800" marR="0" indent="-457200">
              <a:lnSpc>
                <a:spcPct val="115000"/>
              </a:lnSpc>
              <a:spcBef>
                <a:spcPts val="0"/>
              </a:spcBef>
              <a:spcAft>
                <a:spcPts val="500"/>
              </a:spcAft>
              <a:buAutoNum type="alphaLcParenR"/>
              <a:tabLst>
                <a:tab pos="698500" algn="l"/>
                <a:tab pos="5937250" algn="r"/>
                <a:tab pos="698500" algn="l"/>
                <a:tab pos="1828800" algn="l"/>
                <a:tab pos="5937250" algn="r"/>
              </a:tabLst>
            </a:pPr>
            <a:r>
              <a:rPr lang="en-US" sz="1600" dirty="0">
                <a:effectLst/>
                <a:latin typeface="Arial" panose="020B0604020202020204" pitchFamily="34" charset="0"/>
                <a:ea typeface="Calibri" panose="020F0502020204030204" pitchFamily="34" charset="0"/>
                <a:cs typeface="Arial" panose="020B0604020202020204" pitchFamily="34" charset="0"/>
              </a:rPr>
              <a:t>Representation, Omission or Practice that Misleads or is Likely to Mislead</a:t>
            </a:r>
          </a:p>
          <a:p>
            <a:pPr marL="1828800" marR="0" indent="-457200">
              <a:lnSpc>
                <a:spcPct val="115000"/>
              </a:lnSpc>
              <a:spcBef>
                <a:spcPts val="0"/>
              </a:spcBef>
              <a:spcAft>
                <a:spcPts val="500"/>
              </a:spcAft>
              <a:buAutoNum type="alphaLcParenR"/>
              <a:tabLst>
                <a:tab pos="698500" algn="l"/>
                <a:tab pos="5937250" algn="r"/>
                <a:tab pos="698500" algn="l"/>
                <a:tab pos="1828800" algn="l"/>
                <a:tab pos="5937250" algn="r"/>
              </a:tabLst>
            </a:pPr>
            <a:r>
              <a:rPr lang="en-US" sz="1600" dirty="0">
                <a:latin typeface="Arial" panose="020B0604020202020204" pitchFamily="34" charset="0"/>
                <a:ea typeface="Calibri" panose="020F0502020204030204" pitchFamily="34" charset="0"/>
                <a:cs typeface="Arial" panose="020B0604020202020204" pitchFamily="34" charset="0"/>
              </a:rPr>
              <a:t>A Reasonable Consumer</a:t>
            </a:r>
          </a:p>
          <a:p>
            <a:pPr marL="1828800" marR="0" indent="-457200">
              <a:lnSpc>
                <a:spcPct val="115000"/>
              </a:lnSpc>
              <a:spcBef>
                <a:spcPts val="0"/>
              </a:spcBef>
              <a:spcAft>
                <a:spcPts val="500"/>
              </a:spcAft>
              <a:buAutoNum type="alphaLcParenR"/>
              <a:tabLst>
                <a:tab pos="698500" algn="l"/>
                <a:tab pos="5937250" algn="r"/>
                <a:tab pos="698500" algn="l"/>
                <a:tab pos="1828800" algn="l"/>
                <a:tab pos="5937250" algn="r"/>
              </a:tabLst>
            </a:pPr>
            <a:r>
              <a:rPr lang="en-US" sz="1600" dirty="0">
                <a:effectLst/>
                <a:latin typeface="Arial" panose="020B0604020202020204" pitchFamily="34" charset="0"/>
                <a:ea typeface="Calibri" panose="020F0502020204030204" pitchFamily="34" charset="0"/>
                <a:cs typeface="Arial" panose="020B0604020202020204" pitchFamily="34" charset="0"/>
              </a:rPr>
              <a:t>Representation, Omission or Practice Must be Material</a:t>
            </a:r>
          </a:p>
          <a:p>
            <a:pPr marL="1828800" marR="0" indent="-457200">
              <a:lnSpc>
                <a:spcPct val="115000"/>
              </a:lnSpc>
              <a:spcBef>
                <a:spcPts val="0"/>
              </a:spcBef>
              <a:spcAft>
                <a:spcPts val="500"/>
              </a:spcAft>
              <a:buAutoNum type="alphaLcParenR"/>
              <a:tabLst>
                <a:tab pos="698500" algn="l"/>
                <a:tab pos="5937250" algn="r"/>
                <a:tab pos="698500" algn="l"/>
                <a:tab pos="1828800" algn="l"/>
                <a:tab pos="5937250" algn="r"/>
              </a:tabLst>
            </a:pPr>
            <a:r>
              <a:rPr lang="en-US" sz="1600" dirty="0">
                <a:latin typeface="Arial" panose="020B0604020202020204" pitchFamily="34" charset="0"/>
                <a:ea typeface="Calibri" panose="020F0502020204030204" pitchFamily="34" charset="0"/>
                <a:cs typeface="Arial" panose="020B0604020202020204" pitchFamily="34" charset="0"/>
              </a:rPr>
              <a:t>Deception Examples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1371600" marR="0" indent="-457200">
              <a:lnSpc>
                <a:spcPct val="115000"/>
              </a:lnSpc>
              <a:spcBef>
                <a:spcPts val="0"/>
              </a:spcBef>
              <a:spcAft>
                <a:spcPts val="500"/>
              </a:spcAft>
              <a:tabLst>
                <a:tab pos="5937250" algn="r"/>
                <a:tab pos="1371600" algn="l"/>
                <a:tab pos="5937250" algn="r"/>
              </a:tabLst>
            </a:pPr>
            <a:r>
              <a:rPr lang="en-US" sz="1600" dirty="0">
                <a:effectLst/>
                <a:latin typeface="Arial" panose="020B0604020202020204" pitchFamily="34" charset="0"/>
                <a:ea typeface="Calibri" panose="020F0502020204030204" pitchFamily="34" charset="0"/>
                <a:cs typeface="Arial" panose="020B0604020202020204" pitchFamily="34" charset="0"/>
              </a:rPr>
              <a:t>3.</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a:effectLst/>
                <a:latin typeface="Arial" panose="020B0604020202020204" pitchFamily="34" charset="0"/>
                <a:ea typeface="Calibri" panose="020F0502020204030204" pitchFamily="34" charset="0"/>
                <a:cs typeface="Arial" panose="020B0604020202020204" pitchFamily="34" charset="0"/>
              </a:rPr>
              <a:t>Abusive	</a:t>
            </a:r>
          </a:p>
          <a:p>
            <a:pPr marL="1828800" marR="0" indent="-457200">
              <a:lnSpc>
                <a:spcPct val="115000"/>
              </a:lnSpc>
              <a:spcBef>
                <a:spcPts val="0"/>
              </a:spcBef>
              <a:spcAft>
                <a:spcPts val="500"/>
              </a:spcAft>
              <a:buAutoNum type="alphaLcParenR"/>
              <a:tabLst>
                <a:tab pos="698500" algn="l"/>
                <a:tab pos="5937250" algn="r"/>
                <a:tab pos="698500" algn="l"/>
                <a:tab pos="1828800" algn="l"/>
                <a:tab pos="5937250" algn="r"/>
              </a:tabLst>
            </a:pPr>
            <a:r>
              <a:rPr lang="en-US" sz="1600" dirty="0">
                <a:effectLst/>
                <a:latin typeface="Arial" panose="020B0604020202020204" pitchFamily="34" charset="0"/>
                <a:ea typeface="Calibri" panose="020F0502020204030204" pitchFamily="34" charset="0"/>
                <a:cs typeface="Arial" panose="020B0604020202020204" pitchFamily="34" charset="0"/>
              </a:rPr>
              <a:t>Materially Interferes with the Ability of Consumer to Understand a Term or Condition of a Consumer Financial Product or Service; or</a:t>
            </a:r>
          </a:p>
          <a:p>
            <a:pPr marL="1828800" marR="0" indent="-457200">
              <a:lnSpc>
                <a:spcPct val="115000"/>
              </a:lnSpc>
              <a:spcBef>
                <a:spcPts val="0"/>
              </a:spcBef>
              <a:spcAft>
                <a:spcPts val="500"/>
              </a:spcAft>
              <a:buAutoNum type="alphaLcParenR"/>
              <a:tabLst>
                <a:tab pos="698500" algn="l"/>
                <a:tab pos="5937250" algn="r"/>
                <a:tab pos="698500" algn="l"/>
                <a:tab pos="1828800" algn="l"/>
                <a:tab pos="5937250" algn="r"/>
              </a:tabLst>
            </a:pPr>
            <a:r>
              <a:rPr lang="en-US" sz="1600" dirty="0">
                <a:effectLst/>
                <a:latin typeface="Arial" panose="020B0604020202020204" pitchFamily="34" charset="0"/>
                <a:ea typeface="Calibri" panose="020F0502020204030204" pitchFamily="34" charset="0"/>
                <a:cs typeface="Arial" panose="020B0604020202020204" pitchFamily="34" charset="0"/>
              </a:rPr>
              <a:t>Takes Unreasonable Advantage of:</a:t>
            </a:r>
          </a:p>
          <a:p>
            <a:pPr marL="2286000" lvl="1" indent="-457200">
              <a:lnSpc>
                <a:spcPct val="115000"/>
              </a:lnSpc>
              <a:spcAft>
                <a:spcPts val="500"/>
              </a:spcAft>
              <a:buFont typeface="+mj-lt"/>
              <a:buAutoNum type="romanLcPeriod"/>
              <a:tabLst>
                <a:tab pos="698500" algn="l"/>
                <a:tab pos="5937250" algn="r"/>
                <a:tab pos="698500" algn="l"/>
                <a:tab pos="1828800" algn="l"/>
                <a:tab pos="5937250" algn="r"/>
              </a:tabLst>
            </a:pPr>
            <a:r>
              <a:rPr lang="en-US" sz="1600" dirty="0">
                <a:latin typeface="Arial" panose="020B0604020202020204" pitchFamily="34" charset="0"/>
                <a:ea typeface="Calibri" panose="020F0502020204030204" pitchFamily="34" charset="0"/>
                <a:cs typeface="Arial" panose="020B0604020202020204" pitchFamily="34" charset="0"/>
              </a:rPr>
              <a:t>Lack of understanding on part of the consumer of the material risks, costs or conditions of the product or service</a:t>
            </a:r>
          </a:p>
          <a:p>
            <a:pPr marL="2286000" lvl="1" indent="-457200">
              <a:lnSpc>
                <a:spcPct val="115000"/>
              </a:lnSpc>
              <a:spcAft>
                <a:spcPts val="500"/>
              </a:spcAft>
              <a:buFont typeface="+mj-lt"/>
              <a:buAutoNum type="romanLcPeriod"/>
              <a:tabLst>
                <a:tab pos="698500" algn="l"/>
                <a:tab pos="5937250" algn="r"/>
                <a:tab pos="698500" algn="l"/>
                <a:tab pos="1828800" algn="l"/>
                <a:tab pos="5937250" algn="r"/>
              </a:tabLst>
            </a:pPr>
            <a:r>
              <a:rPr lang="en-US" sz="1600" dirty="0">
                <a:effectLst/>
                <a:latin typeface="Arial" panose="020B0604020202020204" pitchFamily="34" charset="0"/>
                <a:ea typeface="Calibri" panose="020F0502020204030204" pitchFamily="34" charset="0"/>
                <a:cs typeface="Arial" panose="020B0604020202020204" pitchFamily="34" charset="0"/>
              </a:rPr>
              <a:t>Inability of the consumer to protect the interests of the consumer in selecting or using a consumer financial product or service; or</a:t>
            </a:r>
          </a:p>
          <a:p>
            <a:pPr marL="2286000" lvl="1" indent="-457200">
              <a:lnSpc>
                <a:spcPct val="115000"/>
              </a:lnSpc>
              <a:spcAft>
                <a:spcPts val="500"/>
              </a:spcAft>
              <a:buFont typeface="+mj-lt"/>
              <a:buAutoNum type="romanLcPeriod"/>
              <a:tabLst>
                <a:tab pos="698500" algn="l"/>
                <a:tab pos="5937250" algn="r"/>
                <a:tab pos="698500" algn="l"/>
                <a:tab pos="1828800" algn="l"/>
                <a:tab pos="5937250" algn="r"/>
              </a:tabLst>
            </a:pPr>
            <a:r>
              <a:rPr lang="en-US" sz="1600" dirty="0">
                <a:latin typeface="Arial" panose="020B0604020202020204" pitchFamily="34" charset="0"/>
                <a:ea typeface="Calibri" panose="020F0502020204030204" pitchFamily="34" charset="0"/>
                <a:cs typeface="Arial" panose="020B0604020202020204" pitchFamily="34" charset="0"/>
              </a:rPr>
              <a:t>Reasonable reliance by consumer on a covered person to act in the consumer’s interests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lnSpc>
                <a:spcPct val="115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81050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8AF11FEE-07DC-FE67-64BC-8A33E9BA7D6C}"/>
              </a:ext>
            </a:extLst>
          </p:cNvPr>
          <p:cNvSpPr txBox="1">
            <a:spLocks/>
          </p:cNvSpPr>
          <p:nvPr/>
        </p:nvSpPr>
        <p:spPr>
          <a:xfrm>
            <a:off x="1828800" y="23070"/>
            <a:ext cx="10363200" cy="466666"/>
          </a:xfrm>
          <a:prstGeom prst="rect">
            <a:avLst/>
          </a:prstGeom>
        </p:spPr>
        <p:txBody>
          <a:bodyPr vert="horz" wrap="square" lIns="0" tIns="952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02419">
              <a:spcBef>
                <a:spcPts val="75"/>
              </a:spcBef>
            </a:pPr>
            <a:r>
              <a:rPr lang="en-US" sz="3300" cap="all" dirty="0">
                <a:solidFill>
                  <a:schemeClr val="bg1"/>
                </a:solidFill>
                <a:cs typeface="Roboto"/>
              </a:rPr>
              <a:t>POLICY structure (cont’d)	</a:t>
            </a:r>
          </a:p>
        </p:txBody>
      </p:sp>
      <p:sp>
        <p:nvSpPr>
          <p:cNvPr id="4" name="TextBox 3">
            <a:extLst>
              <a:ext uri="{FF2B5EF4-FFF2-40B4-BE49-F238E27FC236}">
                <a16:creationId xmlns:a16="http://schemas.microsoft.com/office/drawing/2014/main" id="{FE98924F-0FB6-5AEF-2043-D153EE291EA4}"/>
              </a:ext>
            </a:extLst>
          </p:cNvPr>
          <p:cNvSpPr txBox="1"/>
          <p:nvPr/>
        </p:nvSpPr>
        <p:spPr>
          <a:xfrm>
            <a:off x="1556084" y="613078"/>
            <a:ext cx="9047748" cy="4451731"/>
          </a:xfrm>
          <a:prstGeom prst="rect">
            <a:avLst/>
          </a:prstGeom>
          <a:noFill/>
        </p:spPr>
        <p:txBody>
          <a:bodyPr wrap="square">
            <a:spAutoFit/>
          </a:bodyPr>
          <a:lstStyle/>
          <a:p>
            <a:pPr marL="0" marR="0" algn="just">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Proposed Structure for a Policy (</a:t>
            </a:r>
            <a:r>
              <a:rPr lang="en-US" sz="1600" i="1" dirty="0">
                <a:effectLst/>
                <a:latin typeface="Arial" panose="020B0604020202020204" pitchFamily="34" charset="0"/>
                <a:ea typeface="Calibri" panose="020F0502020204030204" pitchFamily="34" charset="0"/>
                <a:cs typeface="Arial" panose="020B0604020202020204" pitchFamily="34" charset="0"/>
              </a:rPr>
              <a:t>cont’d</a:t>
            </a:r>
            <a:r>
              <a:rPr lang="en-US" sz="16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15000"/>
              </a:lnSpc>
              <a:spcBef>
                <a:spcPts val="0"/>
              </a:spcBef>
              <a:spcAft>
                <a:spcPts val="0"/>
              </a:spcAft>
            </a:pPr>
            <a:endParaRPr lang="en-US" sz="1600" dirty="0">
              <a:latin typeface="Arial" panose="020B0604020202020204" pitchFamily="34" charset="0"/>
              <a:ea typeface="Calibri" panose="020F0502020204030204" pitchFamily="34" charset="0"/>
              <a:cs typeface="Arial" panose="020B0604020202020204" pitchFamily="34" charset="0"/>
            </a:endParaRPr>
          </a:p>
          <a:p>
            <a:pPr marL="1371600" marR="0">
              <a:lnSpc>
                <a:spcPct val="115000"/>
              </a:lnSpc>
              <a:spcBef>
                <a:spcPts val="0"/>
              </a:spcBef>
              <a:spcAft>
                <a:spcPts val="500"/>
              </a:spcAft>
              <a:tabLst>
                <a:tab pos="698500" algn="l"/>
                <a:tab pos="5937250" algn="r"/>
                <a:tab pos="698500" algn="l"/>
                <a:tab pos="1828800" algn="l"/>
                <a:tab pos="5937250" algn="r"/>
              </a:tabLst>
            </a:pPr>
            <a:r>
              <a:rPr lang="en-US" sz="1600" dirty="0">
                <a:latin typeface="Arial" panose="020B0604020202020204" pitchFamily="34" charset="0"/>
                <a:ea typeface="Calibri" panose="020F0502020204030204" pitchFamily="34" charset="0"/>
                <a:cs typeface="Arial" panose="020B0604020202020204" pitchFamily="34" charset="0"/>
              </a:rPr>
              <a:t>c)     Abusive Examples</a:t>
            </a:r>
          </a:p>
          <a:p>
            <a:pPr marL="1371600" marR="0" indent="-457200">
              <a:lnSpc>
                <a:spcPct val="115000"/>
              </a:lnSpc>
              <a:spcBef>
                <a:spcPts val="0"/>
              </a:spcBef>
              <a:spcAft>
                <a:spcPts val="500"/>
              </a:spcAft>
              <a:buAutoNum type="arabicPeriod" startAt="4"/>
              <a:tabLst>
                <a:tab pos="698500" algn="l"/>
                <a:tab pos="5937250" algn="r"/>
                <a:tab pos="698500" algn="l"/>
                <a:tab pos="1828800" algn="l"/>
                <a:tab pos="5937250" algn="r"/>
              </a:tabLst>
            </a:pPr>
            <a:r>
              <a:rPr lang="en-US" sz="1600" dirty="0">
                <a:effectLst/>
                <a:latin typeface="Arial" panose="020B0604020202020204" pitchFamily="34" charset="0"/>
                <a:ea typeface="Calibri" panose="020F0502020204030204" pitchFamily="34" charset="0"/>
                <a:cs typeface="Arial" panose="020B0604020202020204" pitchFamily="34" charset="0"/>
              </a:rPr>
              <a:t>UDAAP and Other Laws</a:t>
            </a:r>
          </a:p>
          <a:p>
            <a:pPr marL="1371600" marR="0" indent="-457200">
              <a:lnSpc>
                <a:spcPct val="115000"/>
              </a:lnSpc>
              <a:spcBef>
                <a:spcPts val="0"/>
              </a:spcBef>
              <a:spcAft>
                <a:spcPts val="500"/>
              </a:spcAft>
              <a:buAutoNum type="arabicPeriod" startAt="4"/>
              <a:tabLst>
                <a:tab pos="698500" algn="l"/>
                <a:tab pos="5937250" algn="r"/>
                <a:tab pos="698500" algn="l"/>
                <a:tab pos="1828800" algn="l"/>
                <a:tab pos="5937250" algn="r"/>
              </a:tabLst>
            </a:pPr>
            <a:r>
              <a:rPr lang="en-US" sz="1600" dirty="0">
                <a:latin typeface="Arial" panose="020B0604020202020204" pitchFamily="34" charset="0"/>
                <a:ea typeface="Calibri" panose="020F0502020204030204" pitchFamily="34" charset="0"/>
                <a:cs typeface="Arial" panose="020B0604020202020204" pitchFamily="34" charset="0"/>
              </a:rPr>
              <a:t>Compliance Considerations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914400" marR="0" indent="-457200">
              <a:lnSpc>
                <a:spcPct val="115000"/>
              </a:lnSpc>
              <a:spcBef>
                <a:spcPts val="0"/>
              </a:spcBef>
              <a:spcAft>
                <a:spcPts val="500"/>
              </a:spcAft>
              <a:tabLst>
                <a:tab pos="5937250" algn="r"/>
                <a:tab pos="914400" algn="l"/>
                <a:tab pos="5937250" algn="r"/>
              </a:tabLst>
            </a:pPr>
            <a:r>
              <a:rPr lang="en-US" sz="1600" dirty="0">
                <a:effectLst/>
                <a:latin typeface="Arial" panose="020B0604020202020204" pitchFamily="34" charset="0"/>
                <a:ea typeface="Calibri" panose="020F0502020204030204" pitchFamily="34" charset="0"/>
                <a:cs typeface="Arial" panose="020B0604020202020204" pitchFamily="34" charset="0"/>
              </a:rPr>
              <a:t>B.</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a:effectLst/>
                <a:latin typeface="Arial" panose="020B0604020202020204" pitchFamily="34" charset="0"/>
                <a:ea typeface="Calibri" panose="020F0502020204030204" pitchFamily="34" charset="0"/>
                <a:cs typeface="Arial" panose="020B0604020202020204" pitchFamily="34" charset="0"/>
              </a:rPr>
              <a:t>TRAINING	</a:t>
            </a:r>
          </a:p>
          <a:p>
            <a:r>
              <a:rPr lang="en-US" sz="1600" dirty="0">
                <a:latin typeface="Arial" panose="020B0604020202020204" pitchFamily="34" charset="0"/>
                <a:ea typeface="Calibri" panose="020F0502020204030204" pitchFamily="34" charset="0"/>
                <a:cs typeface="Arial" panose="020B0604020202020204" pitchFamily="34" charset="0"/>
              </a:rPr>
              <a:t>        </a:t>
            </a:r>
            <a:r>
              <a:rPr lang="en-US" sz="1600" dirty="0">
                <a:effectLst/>
                <a:latin typeface="Arial" panose="020B0604020202020204" pitchFamily="34" charset="0"/>
                <a:ea typeface="Calibri" panose="020F0502020204030204" pitchFamily="34" charset="0"/>
                <a:cs typeface="Arial" panose="020B0604020202020204" pitchFamily="34" charset="0"/>
              </a:rPr>
              <a:t>C. 	RECORDKEEPING</a:t>
            </a:r>
            <a:endParaRPr lang="en-US" sz="1600" dirty="0">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VII.</a:t>
            </a:r>
            <a:r>
              <a:rPr lang="en-US" sz="1600" dirty="0">
                <a:latin typeface="Arial" panose="020B0604020202020204" pitchFamily="34" charset="0"/>
                <a:ea typeface="Calibri" panose="020F0502020204030204" pitchFamily="34" charset="0"/>
                <a:cs typeface="Arial" panose="020B0604020202020204" pitchFamily="34" charset="0"/>
              </a:rPr>
              <a:t>    </a:t>
            </a:r>
            <a:r>
              <a:rPr lang="en-US" sz="1600" dirty="0">
                <a:effectLst/>
                <a:latin typeface="Arial" panose="020B0604020202020204" pitchFamily="34" charset="0"/>
                <a:ea typeface="Calibri" panose="020F0502020204030204" pitchFamily="34" charset="0"/>
                <a:cs typeface="Arial" panose="020B0604020202020204" pitchFamily="34" charset="0"/>
              </a:rPr>
              <a:t>REVIEW AND REVISION HISTORY	</a:t>
            </a:r>
          </a:p>
          <a:p>
            <a:pPr marL="914400" marR="0" indent="-457200">
              <a:lnSpc>
                <a:spcPct val="115000"/>
              </a:lnSpc>
              <a:spcBef>
                <a:spcPts val="0"/>
              </a:spcBef>
              <a:spcAft>
                <a:spcPts val="500"/>
              </a:spcAft>
              <a:tabLst>
                <a:tab pos="5937250" algn="r"/>
                <a:tab pos="914400" algn="l"/>
                <a:tab pos="5937250" algn="r"/>
              </a:tabLst>
            </a:pPr>
            <a:r>
              <a:rPr lang="en-US" sz="1600" dirty="0">
                <a:effectLst/>
                <a:latin typeface="Arial" panose="020B0604020202020204" pitchFamily="34" charset="0"/>
                <a:ea typeface="Calibri" panose="020F0502020204030204" pitchFamily="34" charset="0"/>
                <a:cs typeface="Arial" panose="020B0604020202020204" pitchFamily="34" charset="0"/>
              </a:rPr>
              <a:t>A.</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a:effectLst/>
                <a:latin typeface="Arial" panose="020B0604020202020204" pitchFamily="34" charset="0"/>
                <a:ea typeface="Calibri" panose="020F0502020204030204" pitchFamily="34" charset="0"/>
                <a:cs typeface="Arial" panose="020B0604020202020204" pitchFamily="34" charset="0"/>
              </a:rPr>
              <a:t>PERIODIC REVIEW OF POLICY	</a:t>
            </a:r>
          </a:p>
          <a:p>
            <a:pPr marL="914400" marR="0" indent="-457200">
              <a:lnSpc>
                <a:spcPct val="115000"/>
              </a:lnSpc>
              <a:spcBef>
                <a:spcPts val="0"/>
              </a:spcBef>
              <a:spcAft>
                <a:spcPts val="500"/>
              </a:spcAft>
              <a:tabLst>
                <a:tab pos="5937250" algn="r"/>
                <a:tab pos="914400" algn="l"/>
                <a:tab pos="5937250" algn="r"/>
              </a:tabLst>
            </a:pPr>
            <a:r>
              <a:rPr lang="en-US" sz="1600" dirty="0">
                <a:effectLst/>
                <a:latin typeface="Arial" panose="020B0604020202020204" pitchFamily="34" charset="0"/>
                <a:ea typeface="Calibri" panose="020F0502020204030204" pitchFamily="34" charset="0"/>
                <a:cs typeface="Arial" panose="020B0604020202020204" pitchFamily="34" charset="0"/>
              </a:rPr>
              <a:t>B.</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a:effectLst/>
                <a:latin typeface="Arial" panose="020B0604020202020204" pitchFamily="34" charset="0"/>
                <a:ea typeface="Calibri" panose="020F0502020204030204" pitchFamily="34" charset="0"/>
                <a:cs typeface="Arial" panose="020B0604020202020204" pitchFamily="34" charset="0"/>
              </a:rPr>
              <a:t>AUDIT	</a:t>
            </a:r>
          </a:p>
          <a:p>
            <a:pPr marL="914400" marR="0" indent="-457200">
              <a:lnSpc>
                <a:spcPct val="115000"/>
              </a:lnSpc>
              <a:spcBef>
                <a:spcPts val="0"/>
              </a:spcBef>
              <a:spcAft>
                <a:spcPts val="500"/>
              </a:spcAft>
              <a:tabLst>
                <a:tab pos="5937250" algn="r"/>
                <a:tab pos="914400" algn="l"/>
                <a:tab pos="5937250" algn="r"/>
              </a:tabLst>
            </a:pPr>
            <a:r>
              <a:rPr lang="en-US" sz="1600" dirty="0">
                <a:effectLst/>
                <a:latin typeface="Arial" panose="020B0604020202020204" pitchFamily="34" charset="0"/>
                <a:ea typeface="Calibri" panose="020F0502020204030204" pitchFamily="34" charset="0"/>
                <a:cs typeface="Arial" panose="020B0604020202020204" pitchFamily="34" charset="0"/>
              </a:rPr>
              <a:t>C.</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a:effectLst/>
                <a:latin typeface="Arial" panose="020B0604020202020204" pitchFamily="34" charset="0"/>
                <a:ea typeface="Calibri" panose="020F0502020204030204" pitchFamily="34" charset="0"/>
                <a:cs typeface="Arial" panose="020B0604020202020204" pitchFamily="34" charset="0"/>
              </a:rPr>
              <a:t>REVISION HISTORY</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lnSpc>
                <a:spcPct val="115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7896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8AF11FEE-07DC-FE67-64BC-8A33E9BA7D6C}"/>
              </a:ext>
            </a:extLst>
          </p:cNvPr>
          <p:cNvSpPr txBox="1">
            <a:spLocks/>
          </p:cNvSpPr>
          <p:nvPr/>
        </p:nvSpPr>
        <p:spPr>
          <a:xfrm>
            <a:off x="1828800" y="23070"/>
            <a:ext cx="10363200" cy="466666"/>
          </a:xfrm>
          <a:prstGeom prst="rect">
            <a:avLst/>
          </a:prstGeom>
        </p:spPr>
        <p:txBody>
          <a:bodyPr vert="horz" wrap="square" lIns="0" tIns="952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02419">
              <a:spcBef>
                <a:spcPts val="75"/>
              </a:spcBef>
            </a:pPr>
            <a:r>
              <a:rPr lang="en-US" sz="3300" cap="all" dirty="0">
                <a:solidFill>
                  <a:schemeClr val="bg1"/>
                </a:solidFill>
                <a:cs typeface="Roboto"/>
              </a:rPr>
              <a:t>guidance	</a:t>
            </a:r>
          </a:p>
        </p:txBody>
      </p:sp>
      <p:sp>
        <p:nvSpPr>
          <p:cNvPr id="4" name="TextBox 3">
            <a:extLst>
              <a:ext uri="{FF2B5EF4-FFF2-40B4-BE49-F238E27FC236}">
                <a16:creationId xmlns:a16="http://schemas.microsoft.com/office/drawing/2014/main" id="{FE98924F-0FB6-5AEF-2043-D153EE291EA4}"/>
              </a:ext>
            </a:extLst>
          </p:cNvPr>
          <p:cNvSpPr txBox="1"/>
          <p:nvPr/>
        </p:nvSpPr>
        <p:spPr>
          <a:xfrm>
            <a:off x="1556084" y="613078"/>
            <a:ext cx="9047748" cy="5638467"/>
          </a:xfrm>
          <a:prstGeom prst="rect">
            <a:avLst/>
          </a:prstGeom>
          <a:noFill/>
        </p:spPr>
        <p:txBody>
          <a:bodyPr wrap="square">
            <a:spAutoFit/>
          </a:bodyPr>
          <a:lstStyle/>
          <a:p>
            <a:pPr marL="915988" indent="-457200" fontAlgn="base">
              <a:spcBef>
                <a:spcPct val="20000"/>
              </a:spcBef>
              <a:spcAft>
                <a:spcPts val="1200"/>
              </a:spcAft>
              <a:buFont typeface="Arial" panose="020B0604020202020204" pitchFamily="34" charset="0"/>
              <a:buChar char="•"/>
            </a:pPr>
            <a:r>
              <a:rPr lang="en-US" sz="2800" kern="0" dirty="0">
                <a:cs typeface="Times New Roman" pitchFamily="18" charset="0"/>
              </a:rPr>
              <a:t>FTC Enforcement Actions</a:t>
            </a:r>
          </a:p>
          <a:p>
            <a:pPr marL="915988" indent="-457200" fontAlgn="base">
              <a:spcBef>
                <a:spcPct val="20000"/>
              </a:spcBef>
              <a:spcAft>
                <a:spcPts val="1200"/>
              </a:spcAft>
              <a:buFont typeface="Arial" panose="020B0604020202020204" pitchFamily="34" charset="0"/>
              <a:buChar char="•"/>
            </a:pPr>
            <a:r>
              <a:rPr lang="en-US" sz="2800" kern="0" dirty="0">
                <a:cs typeface="Times New Roman" pitchFamily="18" charset="0"/>
              </a:rPr>
              <a:t>CFPB Bulletins, Circulars, Advisory Opinions, etc.</a:t>
            </a:r>
          </a:p>
          <a:p>
            <a:pPr marL="915988" indent="-457200" fontAlgn="base">
              <a:spcBef>
                <a:spcPct val="20000"/>
              </a:spcBef>
              <a:spcAft>
                <a:spcPts val="1200"/>
              </a:spcAft>
              <a:buFont typeface="Arial" panose="020B0604020202020204" pitchFamily="34" charset="0"/>
              <a:buChar char="•"/>
            </a:pPr>
            <a:r>
              <a:rPr lang="en-US" sz="2800" kern="0" dirty="0">
                <a:cs typeface="Times New Roman" pitchFamily="18" charset="0"/>
              </a:rPr>
              <a:t>CFPB UDAAP Exam Procedures</a:t>
            </a:r>
          </a:p>
          <a:p>
            <a:pPr marL="1487488" lvl="1" indent="-571500" fontAlgn="base">
              <a:spcBef>
                <a:spcPct val="20000"/>
              </a:spcBef>
              <a:spcAft>
                <a:spcPts val="1200"/>
              </a:spcAft>
              <a:buFont typeface="Courier New" panose="02070309020205020404" pitchFamily="49" charset="0"/>
              <a:buChar char="o"/>
            </a:pPr>
            <a:r>
              <a:rPr lang="en-US" kern="0" dirty="0">
                <a:cs typeface="Times New Roman" pitchFamily="18" charset="0"/>
              </a:rPr>
              <a:t>Definitions and standards for UDAAPs</a:t>
            </a:r>
          </a:p>
          <a:p>
            <a:pPr marL="1487488" lvl="1" indent="-571500" fontAlgn="base">
              <a:spcBef>
                <a:spcPct val="20000"/>
              </a:spcBef>
              <a:spcAft>
                <a:spcPts val="1200"/>
              </a:spcAft>
              <a:buFont typeface="Courier New" panose="02070309020205020404" pitchFamily="49" charset="0"/>
              <a:buChar char="o"/>
            </a:pPr>
            <a:r>
              <a:rPr lang="en-US" kern="0" dirty="0">
                <a:cs typeface="Times New Roman" pitchFamily="18" charset="0"/>
              </a:rPr>
              <a:t>Examples from federal enforcement actions</a:t>
            </a:r>
          </a:p>
          <a:p>
            <a:pPr marL="1487488" lvl="1" indent="-571500" fontAlgn="base">
              <a:spcBef>
                <a:spcPct val="20000"/>
              </a:spcBef>
              <a:spcAft>
                <a:spcPts val="1200"/>
              </a:spcAft>
              <a:buFont typeface="Courier New" panose="02070309020205020404" pitchFamily="49" charset="0"/>
              <a:buChar char="o"/>
            </a:pPr>
            <a:r>
              <a:rPr lang="en-US" kern="0" dirty="0">
                <a:cs typeface="Times New Roman" pitchFamily="18" charset="0"/>
              </a:rPr>
              <a:t>Discusses role of consumer complaints in identifying UDAAPs</a:t>
            </a:r>
          </a:p>
          <a:p>
            <a:pPr marL="1487488" lvl="1" indent="-571500" fontAlgn="base">
              <a:spcBef>
                <a:spcPct val="20000"/>
              </a:spcBef>
              <a:spcAft>
                <a:spcPts val="1200"/>
              </a:spcAft>
              <a:buFont typeface="Courier New" panose="02070309020205020404" pitchFamily="49" charset="0"/>
              <a:buChar char="o"/>
            </a:pPr>
            <a:r>
              <a:rPr lang="en-US" kern="0" dirty="0">
                <a:cs typeface="Times New Roman" pitchFamily="18" charset="0"/>
              </a:rPr>
              <a:t>Discusses relationship to other laws</a:t>
            </a:r>
          </a:p>
          <a:p>
            <a:pPr marL="1487488" lvl="1" indent="-571500" fontAlgn="base">
              <a:spcBef>
                <a:spcPct val="20000"/>
              </a:spcBef>
              <a:spcAft>
                <a:spcPts val="1200"/>
              </a:spcAft>
              <a:buFont typeface="Courier New" panose="02070309020205020404" pitchFamily="49" charset="0"/>
              <a:buChar char="o"/>
            </a:pPr>
            <a:r>
              <a:rPr lang="en-US" kern="0" dirty="0">
                <a:cs typeface="Times New Roman" pitchFamily="18" charset="0"/>
              </a:rPr>
              <a:t>Outlines Examination Objectives, Steps &amp; Procedures</a:t>
            </a:r>
          </a:p>
          <a:p>
            <a:pPr marL="915988" indent="-457200" fontAlgn="base">
              <a:spcBef>
                <a:spcPct val="20000"/>
              </a:spcBef>
              <a:spcAft>
                <a:spcPts val="1200"/>
              </a:spcAft>
              <a:buFont typeface="Arial" panose="020B0604020202020204" pitchFamily="34" charset="0"/>
              <a:buChar char="•"/>
            </a:pPr>
            <a:r>
              <a:rPr lang="en-US" sz="2800" kern="0" dirty="0">
                <a:cs typeface="Times New Roman" pitchFamily="18" charset="0"/>
              </a:rPr>
              <a:t>CFPB Enforcement Actions</a:t>
            </a:r>
          </a:p>
          <a:p>
            <a:pPr marL="915988" indent="-457200" fontAlgn="base">
              <a:spcBef>
                <a:spcPct val="20000"/>
              </a:spcBef>
              <a:spcAft>
                <a:spcPts val="1200"/>
              </a:spcAft>
              <a:buFont typeface="Arial" panose="020B0604020202020204" pitchFamily="34" charset="0"/>
              <a:buChar char="•"/>
            </a:pPr>
            <a:r>
              <a:rPr lang="en-US" sz="2800" kern="0" dirty="0">
                <a:cs typeface="Times New Roman" pitchFamily="18" charset="0"/>
              </a:rPr>
              <a:t>CFPB Supervisory Highlights</a:t>
            </a:r>
          </a:p>
        </p:txBody>
      </p:sp>
    </p:spTree>
    <p:extLst>
      <p:ext uri="{BB962C8B-B14F-4D97-AF65-F5344CB8AC3E}">
        <p14:creationId xmlns:p14="http://schemas.microsoft.com/office/powerpoint/2010/main" val="1089146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CA2504-B21A-4E3C-8DC6-EB7F2B60B116}"/>
              </a:ext>
            </a:extLst>
          </p:cNvPr>
          <p:cNvSpPr>
            <a:spLocks noGrp="1"/>
          </p:cNvSpPr>
          <p:nvPr>
            <p:ph type="sldNum" sz="quarter" idx="12"/>
          </p:nvPr>
        </p:nvSpPr>
        <p:spPr/>
        <p:txBody>
          <a:bodyPr/>
          <a:lstStyle/>
          <a:p>
            <a:fld id="{C14A628C-1670-4E03-81FA-0379F828FA03}" type="slidenum">
              <a:rPr lang="en-US" smtClean="0"/>
              <a:t>17</a:t>
            </a:fld>
            <a:endParaRPr lang="en-US" dirty="0"/>
          </a:p>
        </p:txBody>
      </p:sp>
      <p:pic>
        <p:nvPicPr>
          <p:cNvPr id="1026" name="Picture 2" descr="Image result for Questions">
            <a:extLst>
              <a:ext uri="{FF2B5EF4-FFF2-40B4-BE49-F238E27FC236}">
                <a16:creationId xmlns:a16="http://schemas.microsoft.com/office/drawing/2014/main" id="{D6455693-4CBD-4469-AA3A-5F00BB8859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7030" y="1624273"/>
            <a:ext cx="7221834" cy="4200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82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1828800" y="23070"/>
            <a:ext cx="10363200" cy="517449"/>
          </a:xfrm>
          <a:prstGeom prst="rect">
            <a:avLst/>
          </a:prstGeom>
        </p:spPr>
        <p:txBody>
          <a:bodyPr vert="horz" wrap="square" lIns="0" tIns="9525" rIns="0" bIns="0" rtlCol="0">
            <a:spAutoFit/>
          </a:bodyPr>
          <a:lstStyle/>
          <a:p>
            <a:pPr marL="302419">
              <a:spcBef>
                <a:spcPts val="75"/>
              </a:spcBef>
            </a:pPr>
            <a:r>
              <a:rPr lang="en-US" sz="3300" cap="all" dirty="0">
                <a:solidFill>
                  <a:schemeClr val="bg1"/>
                </a:solidFill>
                <a:cs typeface="Roboto"/>
              </a:rPr>
              <a:t>Contact information</a:t>
            </a:r>
            <a:endParaRPr sz="3300" cap="all" dirty="0">
              <a:solidFill>
                <a:schemeClr val="bg1"/>
              </a:solidFill>
              <a:cs typeface="Roboto"/>
            </a:endParaRPr>
          </a:p>
        </p:txBody>
      </p:sp>
      <p:sp>
        <p:nvSpPr>
          <p:cNvPr id="11" name="Rectangle 5">
            <a:extLst>
              <a:ext uri="{FF2B5EF4-FFF2-40B4-BE49-F238E27FC236}">
                <a16:creationId xmlns:a16="http://schemas.microsoft.com/office/drawing/2014/main" id="{C9E9C3D8-B116-4FB5-B859-2849372AA126}"/>
              </a:ext>
            </a:extLst>
          </p:cNvPr>
          <p:cNvSpPr>
            <a:spLocks noRot="1" noChangeArrowheads="1"/>
          </p:cNvSpPr>
          <p:nvPr/>
        </p:nvSpPr>
        <p:spPr bwMode="auto">
          <a:xfrm>
            <a:off x="990600" y="1808321"/>
            <a:ext cx="4687389" cy="3086100"/>
          </a:xfrm>
          <a:prstGeom prst="rect">
            <a:avLst/>
          </a:prstGeom>
          <a:noFill/>
          <a:ln w="9525">
            <a:noFill/>
            <a:miter lim="800000"/>
            <a:headEnd/>
            <a:tailEnd/>
          </a:ln>
        </p:spPr>
        <p:txBody>
          <a:bodyPr/>
          <a:lstStyle/>
          <a:p>
            <a:pPr marL="257175" indent="-257175" defTabSz="685800" fontAlgn="base">
              <a:spcBef>
                <a:spcPct val="20000"/>
              </a:spcBef>
              <a:spcAft>
                <a:spcPct val="0"/>
              </a:spcAft>
            </a:pPr>
            <a:r>
              <a:rPr lang="en-US" b="1" dirty="0">
                <a:solidFill>
                  <a:srgbClr val="000000"/>
                </a:solidFill>
                <a:latin typeface="Calibri" panose="020F0502020204030204" pitchFamily="34" charset="0"/>
                <a:cs typeface="Calibri" panose="020F0502020204030204" pitchFamily="34" charset="0"/>
              </a:rPr>
              <a:t>Eric Johnson	</a:t>
            </a:r>
          </a:p>
          <a:p>
            <a:pPr marL="257175" indent="-257175" defTabSz="685800" fontAlgn="base">
              <a:spcBef>
                <a:spcPct val="20000"/>
              </a:spcBef>
              <a:spcAft>
                <a:spcPct val="0"/>
              </a:spcAft>
            </a:pPr>
            <a:r>
              <a:rPr lang="en-US" dirty="0">
                <a:solidFill>
                  <a:srgbClr val="000000"/>
                </a:solidFill>
                <a:latin typeface="Calibri" panose="020F0502020204030204" pitchFamily="34" charset="0"/>
                <a:cs typeface="Calibri" panose="020F0502020204030204" pitchFamily="34" charset="0"/>
              </a:rPr>
              <a:t>Hudson Cook, LLP</a:t>
            </a:r>
          </a:p>
          <a:p>
            <a:pPr marL="257175" indent="-257175" defTabSz="685800" fontAlgn="base">
              <a:spcBef>
                <a:spcPct val="20000"/>
              </a:spcBef>
              <a:spcAft>
                <a:spcPct val="0"/>
              </a:spcAft>
            </a:pPr>
            <a:r>
              <a:rPr lang="en-US" dirty="0">
                <a:solidFill>
                  <a:srgbClr val="000000"/>
                </a:solidFill>
                <a:latin typeface="Calibri" panose="020F0502020204030204" pitchFamily="34" charset="0"/>
                <a:cs typeface="Calibri" panose="020F0502020204030204" pitchFamily="34" charset="0"/>
              </a:rPr>
              <a:t>918 S.W. 107</a:t>
            </a:r>
            <a:r>
              <a:rPr lang="en-US" baseline="30000" dirty="0">
                <a:solidFill>
                  <a:srgbClr val="000000"/>
                </a:solidFill>
                <a:latin typeface="Calibri" panose="020F0502020204030204" pitchFamily="34" charset="0"/>
                <a:cs typeface="Calibri" panose="020F0502020204030204" pitchFamily="34" charset="0"/>
              </a:rPr>
              <a:t>th</a:t>
            </a:r>
            <a:r>
              <a:rPr lang="en-US" dirty="0">
                <a:solidFill>
                  <a:srgbClr val="000000"/>
                </a:solidFill>
                <a:latin typeface="Calibri" panose="020F0502020204030204" pitchFamily="34" charset="0"/>
                <a:cs typeface="Calibri" panose="020F0502020204030204" pitchFamily="34" charset="0"/>
              </a:rPr>
              <a:t> St.</a:t>
            </a:r>
          </a:p>
          <a:p>
            <a:pPr marL="257175" indent="-257175" defTabSz="685800" fontAlgn="base">
              <a:spcBef>
                <a:spcPct val="20000"/>
              </a:spcBef>
              <a:spcAft>
                <a:spcPct val="0"/>
              </a:spcAft>
            </a:pPr>
            <a:r>
              <a:rPr lang="en-US" dirty="0">
                <a:solidFill>
                  <a:srgbClr val="000000"/>
                </a:solidFill>
                <a:latin typeface="Calibri" panose="020F0502020204030204" pitchFamily="34" charset="0"/>
                <a:cs typeface="Calibri" panose="020F0502020204030204" pitchFamily="34" charset="0"/>
              </a:rPr>
              <a:t>Suite 200</a:t>
            </a:r>
          </a:p>
          <a:p>
            <a:pPr marL="257175" indent="-257175" defTabSz="685800" fontAlgn="base">
              <a:spcBef>
                <a:spcPct val="20000"/>
              </a:spcBef>
              <a:spcAft>
                <a:spcPct val="0"/>
              </a:spcAft>
            </a:pPr>
            <a:r>
              <a:rPr lang="en-US" dirty="0">
                <a:solidFill>
                  <a:srgbClr val="000000"/>
                </a:solidFill>
                <a:latin typeface="Calibri" panose="020F0502020204030204" pitchFamily="34" charset="0"/>
                <a:cs typeface="Calibri" panose="020F0502020204030204" pitchFamily="34" charset="0"/>
              </a:rPr>
              <a:t>Oklahoma City, OK 73170</a:t>
            </a:r>
          </a:p>
          <a:p>
            <a:pPr marL="257175" indent="-257175" defTabSz="685800" fontAlgn="base">
              <a:spcBef>
                <a:spcPct val="20000"/>
              </a:spcBef>
              <a:spcAft>
                <a:spcPct val="0"/>
              </a:spcAft>
              <a:buFont typeface="Wingdings" pitchFamily="2" charset="2"/>
              <a:buChar char="("/>
            </a:pPr>
            <a:r>
              <a:rPr lang="en-US" dirty="0">
                <a:solidFill>
                  <a:srgbClr val="000000"/>
                </a:solidFill>
                <a:latin typeface="Calibri" panose="020F0502020204030204" pitchFamily="34" charset="0"/>
                <a:cs typeface="Calibri" panose="020F0502020204030204" pitchFamily="34" charset="0"/>
              </a:rPr>
              <a:t>405.602.3812</a:t>
            </a:r>
          </a:p>
          <a:p>
            <a:pPr marL="257175" indent="-257175" defTabSz="685800" fontAlgn="base">
              <a:spcBef>
                <a:spcPct val="20000"/>
              </a:spcBef>
              <a:spcAft>
                <a:spcPct val="0"/>
              </a:spcAft>
              <a:buFont typeface="Webdings" pitchFamily="18" charset="2"/>
              <a:buChar char="È"/>
            </a:pPr>
            <a:r>
              <a:rPr lang="en-US" dirty="0">
                <a:solidFill>
                  <a:srgbClr val="000000"/>
                </a:solidFill>
                <a:latin typeface="Calibri" panose="020F0502020204030204" pitchFamily="34" charset="0"/>
                <a:cs typeface="Calibri" panose="020F0502020204030204" pitchFamily="34" charset="0"/>
              </a:rPr>
              <a:t>405.590.9920</a:t>
            </a:r>
          </a:p>
          <a:p>
            <a:pPr marL="257175" indent="-257175" defTabSz="685800" fontAlgn="base">
              <a:spcBef>
                <a:spcPct val="20000"/>
              </a:spcBef>
              <a:spcAft>
                <a:spcPct val="0"/>
              </a:spcAft>
            </a:pPr>
            <a:r>
              <a:rPr lang="en-US" dirty="0">
                <a:solidFill>
                  <a:srgbClr val="0000FF"/>
                </a:solidFill>
                <a:latin typeface="Calibri" panose="020F0502020204030204" pitchFamily="34" charset="0"/>
                <a:cs typeface="Calibri" panose="020F0502020204030204" pitchFamily="34" charset="0"/>
                <a:sym typeface="Wingdings" pitchFamily="2" charset="2"/>
              </a:rPr>
              <a:t> </a:t>
            </a:r>
            <a:r>
              <a:rPr lang="en-US" dirty="0">
                <a:solidFill>
                  <a:srgbClr val="0000FF"/>
                </a:solidFill>
                <a:latin typeface="Calibri" panose="020F0502020204030204" pitchFamily="34" charset="0"/>
                <a:cs typeface="Calibri" panose="020F0502020204030204" pitchFamily="34" charset="0"/>
              </a:rPr>
              <a:t>ejohnson@hudco.com</a:t>
            </a:r>
          </a:p>
          <a:p>
            <a:pPr defTabSz="685800" fontAlgn="base">
              <a:spcBef>
                <a:spcPct val="20000"/>
              </a:spcBef>
              <a:spcAft>
                <a:spcPct val="0"/>
              </a:spcAft>
            </a:pPr>
            <a:r>
              <a:rPr lang="en-US" dirty="0">
                <a:solidFill>
                  <a:srgbClr val="0000FF"/>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hlinkClick r:id="rId2"/>
              </a:rPr>
              <a:t>linkedin.com/in/eric-johnson-consumer-financial-services-attorney</a:t>
            </a:r>
            <a:endParaRPr lang="en-US" dirty="0">
              <a:latin typeface="Calibri" panose="020F0502020204030204" pitchFamily="34" charset="0"/>
              <a:cs typeface="Calibri" panose="020F0502020204030204" pitchFamily="34" charset="0"/>
            </a:endParaRPr>
          </a:p>
        </p:txBody>
      </p:sp>
      <p:sp>
        <p:nvSpPr>
          <p:cNvPr id="12" name="Rectangle 5">
            <a:extLst>
              <a:ext uri="{FF2B5EF4-FFF2-40B4-BE49-F238E27FC236}">
                <a16:creationId xmlns:a16="http://schemas.microsoft.com/office/drawing/2014/main" id="{1151266D-B566-4FE3-B494-A502B3732F18}"/>
              </a:ext>
            </a:extLst>
          </p:cNvPr>
          <p:cNvSpPr>
            <a:spLocks noRot="1" noChangeArrowheads="1"/>
          </p:cNvSpPr>
          <p:nvPr/>
        </p:nvSpPr>
        <p:spPr bwMode="auto">
          <a:xfrm>
            <a:off x="8274558" y="1813243"/>
            <a:ext cx="3917442" cy="3629614"/>
          </a:xfrm>
          <a:prstGeom prst="rect">
            <a:avLst/>
          </a:prstGeom>
          <a:noFill/>
          <a:ln w="9525">
            <a:noFill/>
            <a:miter lim="800000"/>
            <a:headEnd/>
            <a:tailEnd/>
          </a:ln>
        </p:spPr>
        <p:txBody>
          <a:bodyPr/>
          <a:lstStyle/>
          <a:p>
            <a:pPr marL="257175" indent="-257175" defTabSz="685800" fontAlgn="base">
              <a:spcBef>
                <a:spcPct val="20000"/>
              </a:spcBef>
              <a:spcAft>
                <a:spcPct val="0"/>
              </a:spcAft>
            </a:pPr>
            <a:r>
              <a:rPr lang="en-US" b="1" dirty="0">
                <a:solidFill>
                  <a:srgbClr val="000000"/>
                </a:solidFill>
                <a:latin typeface="Calibri" panose="020F0502020204030204" pitchFamily="34" charset="0"/>
                <a:cs typeface="Calibri" panose="020F0502020204030204" pitchFamily="34" charset="0"/>
              </a:rPr>
              <a:t>Andrea Cottrell	</a:t>
            </a:r>
          </a:p>
          <a:p>
            <a:pPr marL="257175" indent="-257175" defTabSz="685800" fontAlgn="base">
              <a:spcBef>
                <a:spcPct val="20000"/>
              </a:spcBef>
              <a:spcAft>
                <a:spcPct val="0"/>
              </a:spcAft>
            </a:pPr>
            <a:r>
              <a:rPr lang="en-US" dirty="0">
                <a:solidFill>
                  <a:srgbClr val="000000"/>
                </a:solidFill>
                <a:latin typeface="Calibri" panose="020F0502020204030204" pitchFamily="34" charset="0"/>
                <a:cs typeface="Calibri" panose="020F0502020204030204" pitchFamily="34" charset="0"/>
              </a:rPr>
              <a:t>Hudson Cook, LLP</a:t>
            </a:r>
          </a:p>
          <a:p>
            <a:pPr marL="257175" indent="-257175" defTabSz="685800" fontAlgn="base">
              <a:spcBef>
                <a:spcPct val="20000"/>
              </a:spcBef>
              <a:spcAft>
                <a:spcPct val="0"/>
              </a:spcAft>
            </a:pPr>
            <a:r>
              <a:rPr lang="en-US" dirty="0">
                <a:solidFill>
                  <a:srgbClr val="000000"/>
                </a:solidFill>
                <a:latin typeface="Calibri" panose="020F0502020204030204" pitchFamily="34" charset="0"/>
                <a:cs typeface="Calibri" panose="020F0502020204030204" pitchFamily="34" charset="0"/>
              </a:rPr>
              <a:t>12650 N Beach Street</a:t>
            </a:r>
          </a:p>
          <a:p>
            <a:pPr marL="257175" indent="-257175" defTabSz="685800" fontAlgn="base">
              <a:spcBef>
                <a:spcPct val="20000"/>
              </a:spcBef>
              <a:spcAft>
                <a:spcPct val="0"/>
              </a:spcAft>
            </a:pPr>
            <a:r>
              <a:rPr lang="en-US" dirty="0">
                <a:solidFill>
                  <a:srgbClr val="000000"/>
                </a:solidFill>
                <a:latin typeface="Calibri" panose="020F0502020204030204" pitchFamily="34" charset="0"/>
                <a:cs typeface="Calibri" panose="020F0502020204030204" pitchFamily="34" charset="0"/>
              </a:rPr>
              <a:t>Suite 114, #7058</a:t>
            </a:r>
          </a:p>
          <a:p>
            <a:pPr marL="257175" indent="-257175" defTabSz="685800" fontAlgn="base">
              <a:spcBef>
                <a:spcPct val="20000"/>
              </a:spcBef>
              <a:spcAft>
                <a:spcPct val="0"/>
              </a:spcAft>
            </a:pPr>
            <a:r>
              <a:rPr lang="en-US" dirty="0">
                <a:solidFill>
                  <a:srgbClr val="000000"/>
                </a:solidFill>
                <a:latin typeface="Calibri" panose="020F0502020204030204" pitchFamily="34" charset="0"/>
                <a:cs typeface="Calibri" panose="020F0502020204030204" pitchFamily="34" charset="0"/>
              </a:rPr>
              <a:t>Fort Worth, TX 76244</a:t>
            </a:r>
          </a:p>
          <a:p>
            <a:pPr marL="257175" indent="-257175" defTabSz="685800" fontAlgn="base">
              <a:spcBef>
                <a:spcPct val="20000"/>
              </a:spcBef>
              <a:spcAft>
                <a:spcPct val="0"/>
              </a:spcAft>
              <a:buFont typeface="Wingdings" pitchFamily="2" charset="2"/>
              <a:buChar char="("/>
            </a:pPr>
            <a:r>
              <a:rPr lang="en-US" dirty="0">
                <a:solidFill>
                  <a:srgbClr val="000000"/>
                </a:solidFill>
                <a:latin typeface="Calibri" panose="020F0502020204030204" pitchFamily="34" charset="0"/>
                <a:cs typeface="Calibri" panose="020F0502020204030204" pitchFamily="34" charset="0"/>
              </a:rPr>
              <a:t>682.540.2116</a:t>
            </a:r>
          </a:p>
          <a:p>
            <a:pPr marL="257175" indent="-257175" defTabSz="685800" fontAlgn="base">
              <a:spcBef>
                <a:spcPct val="20000"/>
              </a:spcBef>
              <a:spcAft>
                <a:spcPct val="0"/>
              </a:spcAft>
              <a:buFont typeface="Webdings" pitchFamily="18" charset="2"/>
              <a:buChar char="È"/>
            </a:pPr>
            <a:r>
              <a:rPr lang="en-US" dirty="0">
                <a:solidFill>
                  <a:srgbClr val="000000"/>
                </a:solidFill>
                <a:latin typeface="Calibri" panose="020F0502020204030204" pitchFamily="34" charset="0"/>
                <a:cs typeface="Calibri" panose="020F0502020204030204" pitchFamily="34" charset="0"/>
              </a:rPr>
              <a:t>682-540-2116</a:t>
            </a:r>
          </a:p>
          <a:p>
            <a:pPr marL="257175" indent="-257175" defTabSz="685800" fontAlgn="base">
              <a:spcBef>
                <a:spcPct val="20000"/>
              </a:spcBef>
              <a:spcAft>
                <a:spcPct val="0"/>
              </a:spcAft>
            </a:pPr>
            <a:r>
              <a:rPr lang="en-US" dirty="0">
                <a:solidFill>
                  <a:srgbClr val="0000FF"/>
                </a:solidFill>
                <a:latin typeface="Calibri" panose="020F0502020204030204" pitchFamily="34" charset="0"/>
                <a:cs typeface="Calibri" panose="020F0502020204030204" pitchFamily="34" charset="0"/>
                <a:sym typeface="Wingdings" pitchFamily="2" charset="2"/>
              </a:rPr>
              <a:t> acottrell</a:t>
            </a:r>
            <a:r>
              <a:rPr lang="en-US" dirty="0">
                <a:solidFill>
                  <a:srgbClr val="0000FF"/>
                </a:solidFill>
                <a:latin typeface="Calibri" panose="020F0502020204030204" pitchFamily="34" charset="0"/>
                <a:cs typeface="Calibri" panose="020F0502020204030204" pitchFamily="34" charset="0"/>
              </a:rPr>
              <a:t>@hudco.com</a:t>
            </a:r>
          </a:p>
          <a:p>
            <a:pPr defTabSz="685800" fontAlgn="base">
              <a:spcBef>
                <a:spcPct val="20000"/>
              </a:spcBef>
              <a:spcAft>
                <a:spcPct val="0"/>
              </a:spcAft>
            </a:pPr>
            <a:r>
              <a:rPr lang="en-US" dirty="0">
                <a:solidFill>
                  <a:srgbClr val="0000FF"/>
                </a:solidFill>
                <a:latin typeface="Calibri" panose="020F0502020204030204" pitchFamily="34" charset="0"/>
                <a:cs typeface="Calibri" panose="020F0502020204030204" pitchFamily="34" charset="0"/>
              </a:rPr>
              <a:t>        https://www.linkedin.com/in/andrea-s-cottrell-55b4328/</a:t>
            </a:r>
            <a:endParaRPr lang="en-US" dirty="0">
              <a:latin typeface="Calibri" panose="020F0502020204030204" pitchFamily="34" charset="0"/>
              <a:cs typeface="Calibri" panose="020F0502020204030204" pitchFamily="34" charset="0"/>
            </a:endParaRPr>
          </a:p>
        </p:txBody>
      </p:sp>
      <p:pic>
        <p:nvPicPr>
          <p:cNvPr id="10" name="Picture 9" descr="Logo, icon&#10;&#10;Description automatically generated">
            <a:extLst>
              <a:ext uri="{FF2B5EF4-FFF2-40B4-BE49-F238E27FC236}">
                <a16:creationId xmlns:a16="http://schemas.microsoft.com/office/drawing/2014/main" id="{92F130F4-A917-42D7-92FE-1C75757BD9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429" y="4450285"/>
            <a:ext cx="389786" cy="331471"/>
          </a:xfrm>
          <a:prstGeom prst="rect">
            <a:avLst/>
          </a:prstGeom>
        </p:spPr>
      </p:pic>
      <p:pic>
        <p:nvPicPr>
          <p:cNvPr id="13" name="Picture 12" descr="Logo, icon&#10;&#10;Description automatically generated">
            <a:extLst>
              <a:ext uri="{FF2B5EF4-FFF2-40B4-BE49-F238E27FC236}">
                <a16:creationId xmlns:a16="http://schemas.microsoft.com/office/drawing/2014/main" id="{915713EE-354F-4CBE-8FBA-970016B6AE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0976" y="4450285"/>
            <a:ext cx="389786" cy="331471"/>
          </a:xfrm>
          <a:prstGeom prst="rect">
            <a:avLst/>
          </a:prstGeom>
        </p:spPr>
      </p:pic>
      <p:sp>
        <p:nvSpPr>
          <p:cNvPr id="2" name="TextBox 1">
            <a:extLst>
              <a:ext uri="{FF2B5EF4-FFF2-40B4-BE49-F238E27FC236}">
                <a16:creationId xmlns:a16="http://schemas.microsoft.com/office/drawing/2014/main" id="{C0481EC8-F157-43D2-96BE-FFA72BE2886B}"/>
              </a:ext>
            </a:extLst>
          </p:cNvPr>
          <p:cNvSpPr txBox="1"/>
          <p:nvPr/>
        </p:nvSpPr>
        <p:spPr>
          <a:xfrm>
            <a:off x="4721657" y="5621018"/>
            <a:ext cx="2662908" cy="415498"/>
          </a:xfrm>
          <a:prstGeom prst="rect">
            <a:avLst/>
          </a:prstGeom>
          <a:noFill/>
        </p:spPr>
        <p:txBody>
          <a:bodyPr wrap="none" rtlCol="0">
            <a:spAutoFit/>
          </a:bodyPr>
          <a:lstStyle/>
          <a:p>
            <a:r>
              <a:rPr lang="en-US" sz="2100" dirty="0">
                <a:hlinkClick r:id="rId4"/>
              </a:rPr>
              <a:t>Follow Hudson Cook</a:t>
            </a:r>
            <a:endParaRPr lang="en-US" sz="2100" dirty="0"/>
          </a:p>
        </p:txBody>
      </p:sp>
      <p:pic>
        <p:nvPicPr>
          <p:cNvPr id="14" name="Picture 13" descr="Logo, icon&#10;&#10;Description automatically generated">
            <a:extLst>
              <a:ext uri="{FF2B5EF4-FFF2-40B4-BE49-F238E27FC236}">
                <a16:creationId xmlns:a16="http://schemas.microsoft.com/office/drawing/2014/main" id="{59B55A2A-6BBC-4673-9A47-9E73BEBE17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8707" y="5404717"/>
            <a:ext cx="742950" cy="631799"/>
          </a:xfrm>
          <a:prstGeom prst="rect">
            <a:avLst/>
          </a:prstGeom>
        </p:spPr>
      </p:pic>
      <p:pic>
        <p:nvPicPr>
          <p:cNvPr id="15" name="Picture 14" descr="A person in a suit and tie&#10;&#10;Description automatically generated with medium confidence">
            <a:extLst>
              <a:ext uri="{FF2B5EF4-FFF2-40B4-BE49-F238E27FC236}">
                <a16:creationId xmlns:a16="http://schemas.microsoft.com/office/drawing/2014/main" id="{B69A9E91-E7EB-4F79-97FE-91B79EB114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35373" y="1545431"/>
            <a:ext cx="1572569" cy="2215790"/>
          </a:xfrm>
          <a:prstGeom prst="rect">
            <a:avLst/>
          </a:prstGeom>
        </p:spPr>
      </p:pic>
      <p:pic>
        <p:nvPicPr>
          <p:cNvPr id="3" name="Picture 2">
            <a:extLst>
              <a:ext uri="{FF2B5EF4-FFF2-40B4-BE49-F238E27FC236}">
                <a16:creationId xmlns:a16="http://schemas.microsoft.com/office/drawing/2014/main" id="{5EC980ED-EB5F-30DA-4415-9F81033AF4E0}"/>
              </a:ext>
            </a:extLst>
          </p:cNvPr>
          <p:cNvPicPr>
            <a:picLocks noChangeAspect="1"/>
          </p:cNvPicPr>
          <p:nvPr/>
        </p:nvPicPr>
        <p:blipFill>
          <a:blip r:embed="rId7"/>
          <a:stretch>
            <a:fillRect/>
          </a:stretch>
        </p:blipFill>
        <p:spPr>
          <a:xfrm>
            <a:off x="6531942" y="1609014"/>
            <a:ext cx="1572569" cy="2201597"/>
          </a:xfrm>
          <a:prstGeom prst="rect">
            <a:avLst/>
          </a:prstGeom>
        </p:spPr>
      </p:pic>
    </p:spTree>
    <p:extLst>
      <p:ext uri="{BB962C8B-B14F-4D97-AF65-F5344CB8AC3E}">
        <p14:creationId xmlns:p14="http://schemas.microsoft.com/office/powerpoint/2010/main" val="3566463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DB07F4-43B4-C0AB-59D6-D5332D257DB7}"/>
              </a:ext>
            </a:extLst>
          </p:cNvPr>
          <p:cNvSpPr txBox="1"/>
          <p:nvPr/>
        </p:nvSpPr>
        <p:spPr>
          <a:xfrm>
            <a:off x="2578100" y="943570"/>
            <a:ext cx="7035801" cy="4970860"/>
          </a:xfrm>
          <a:prstGeom prst="rect">
            <a:avLst/>
          </a:prstGeom>
          <a:noFill/>
        </p:spPr>
        <p:txBody>
          <a:bodyPr wrap="square" rtlCol="0">
            <a:normAutofit fontScale="85000" lnSpcReduction="10000"/>
          </a:bodyPr>
          <a:lstStyle/>
          <a:p>
            <a:pPr marL="615958" indent="0">
              <a:buNone/>
            </a:pPr>
            <a:r>
              <a:rPr lang="en-US" sz="2000" dirty="0">
                <a:latin typeface="+mn-lt"/>
              </a:rPr>
              <a:t>This presentation is provided for informational purposes only.  The presentation is not intended to be an exhaustive review of all laws on any subject.  We have made every effort to ensure that the information in this presentation is complete and accurate with respect to the topic(s) addressed.  Hudson Cook, LLP and the individual presenter(s) are not responsible for any errors in or omissions from the information provided.</a:t>
            </a:r>
          </a:p>
          <a:p>
            <a:pPr marL="615958" indent="0">
              <a:buNone/>
            </a:pPr>
            <a:endParaRPr lang="en-US" sz="2000" dirty="0">
              <a:latin typeface="+mn-lt"/>
            </a:endParaRPr>
          </a:p>
          <a:p>
            <a:pPr marL="615958" indent="0">
              <a:buNone/>
            </a:pPr>
            <a:r>
              <a:rPr lang="en-US" sz="2000" dirty="0">
                <a:latin typeface="+mn-lt"/>
              </a:rPr>
              <a:t>Nothing in this presentation should be construed as legal advice from Hudson Cook, LLP or the individual presenter, nor is the presentation a substitute for legal counsel on any matter.  Legal advice must be tailored to specific facts and circumstances.  No attendee of this presentation should act or refrain from acting solely on the basis of any information included in this presentation.  Attendees should seek appropriate legal or other professional advice on legal matters specific to their business.  </a:t>
            </a:r>
          </a:p>
          <a:p>
            <a:pPr marL="615958" indent="0">
              <a:buNone/>
            </a:pPr>
            <a:endParaRPr lang="en-US" sz="2000" dirty="0">
              <a:latin typeface="+mn-lt"/>
            </a:endParaRPr>
          </a:p>
          <a:p>
            <a:pPr marL="615958" indent="0">
              <a:buNone/>
            </a:pPr>
            <a:r>
              <a:rPr lang="en-US" sz="2000" dirty="0">
                <a:latin typeface="+mn-lt"/>
              </a:rPr>
              <a:t>The views and opinions in this presentation are those of the presenter and do not necessarily represent official policy or position of Hudson Cook, LLP or of its clients.</a:t>
            </a:r>
          </a:p>
        </p:txBody>
      </p:sp>
      <p:sp>
        <p:nvSpPr>
          <p:cNvPr id="2" name="TextBox 1">
            <a:extLst>
              <a:ext uri="{FF2B5EF4-FFF2-40B4-BE49-F238E27FC236}">
                <a16:creationId xmlns:a16="http://schemas.microsoft.com/office/drawing/2014/main" id="{90AA235F-40AC-90F9-A87B-5F436103D252}"/>
              </a:ext>
            </a:extLst>
          </p:cNvPr>
          <p:cNvSpPr txBox="1"/>
          <p:nvPr/>
        </p:nvSpPr>
        <p:spPr>
          <a:xfrm>
            <a:off x="1402080" y="0"/>
            <a:ext cx="4040777" cy="584775"/>
          </a:xfrm>
          <a:prstGeom prst="rect">
            <a:avLst/>
          </a:prstGeom>
          <a:noFill/>
        </p:spPr>
        <p:txBody>
          <a:bodyPr wrap="square" rtlCol="0">
            <a:spAutoFit/>
          </a:bodyPr>
          <a:lstStyle/>
          <a:p>
            <a:r>
              <a:rPr lang="en-US" sz="3200" dirty="0">
                <a:solidFill>
                  <a:schemeClr val="bg1"/>
                </a:solidFill>
              </a:rPr>
              <a:t>Disclaimer</a:t>
            </a:r>
            <a:endParaRPr lang="en-US" sz="3200" dirty="0"/>
          </a:p>
        </p:txBody>
      </p:sp>
    </p:spTree>
    <p:extLst>
      <p:ext uri="{BB962C8B-B14F-4D97-AF65-F5344CB8AC3E}">
        <p14:creationId xmlns:p14="http://schemas.microsoft.com/office/powerpoint/2010/main" val="2465478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BC03D7-6879-48A8-AEF6-45E8D6BFBF17}"/>
              </a:ext>
            </a:extLst>
          </p:cNvPr>
          <p:cNvPicPr>
            <a:picLocks noChangeAspect="1"/>
          </p:cNvPicPr>
          <p:nvPr/>
        </p:nvPicPr>
        <p:blipFill>
          <a:blip r:embed="rId2"/>
          <a:stretch>
            <a:fillRect/>
          </a:stretch>
        </p:blipFill>
        <p:spPr>
          <a:xfrm>
            <a:off x="1357745" y="643467"/>
            <a:ext cx="9240982" cy="5571066"/>
          </a:xfrm>
          <a:prstGeom prst="rect">
            <a:avLst/>
          </a:prstGeom>
        </p:spPr>
      </p:pic>
      <p:sp>
        <p:nvSpPr>
          <p:cNvPr id="2" name="Slide Number Placeholder 1">
            <a:extLst>
              <a:ext uri="{FF2B5EF4-FFF2-40B4-BE49-F238E27FC236}">
                <a16:creationId xmlns:a16="http://schemas.microsoft.com/office/drawing/2014/main" id="{81F54E34-765B-42ED-9CC1-FC364E519B19}"/>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fld id="{C14A628C-1670-4E03-81FA-0379F828FA03}" type="slidenum">
              <a:rPr lang="en-US" sz="1900" smtClean="0"/>
              <a:pPr>
                <a:lnSpc>
                  <a:spcPct val="90000"/>
                </a:lnSpc>
                <a:spcAft>
                  <a:spcPts val="600"/>
                </a:spcAft>
              </a:pPr>
              <a:t>3</a:t>
            </a:fld>
            <a:endParaRPr lang="en-US" sz="1900" dirty="0"/>
          </a:p>
        </p:txBody>
      </p:sp>
    </p:spTree>
    <p:extLst>
      <p:ext uri="{BB962C8B-B14F-4D97-AF65-F5344CB8AC3E}">
        <p14:creationId xmlns:p14="http://schemas.microsoft.com/office/powerpoint/2010/main" val="837053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8AF11FEE-07DC-FE67-64BC-8A33E9BA7D6C}"/>
              </a:ext>
            </a:extLst>
          </p:cNvPr>
          <p:cNvSpPr txBox="1">
            <a:spLocks/>
          </p:cNvSpPr>
          <p:nvPr/>
        </p:nvSpPr>
        <p:spPr>
          <a:xfrm>
            <a:off x="1828800" y="23070"/>
            <a:ext cx="10363200" cy="466666"/>
          </a:xfrm>
          <a:prstGeom prst="rect">
            <a:avLst/>
          </a:prstGeom>
        </p:spPr>
        <p:txBody>
          <a:bodyPr vert="horz" wrap="square" lIns="0" tIns="952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02419">
              <a:spcBef>
                <a:spcPts val="75"/>
              </a:spcBef>
            </a:pPr>
            <a:r>
              <a:rPr lang="en-US" sz="3300" cap="all" dirty="0">
                <a:solidFill>
                  <a:schemeClr val="bg1"/>
                </a:solidFill>
                <a:cs typeface="Roboto"/>
              </a:rPr>
              <a:t>What’s a policy?</a:t>
            </a:r>
          </a:p>
        </p:txBody>
      </p:sp>
      <p:sp>
        <p:nvSpPr>
          <p:cNvPr id="3" name="TextBox 2">
            <a:extLst>
              <a:ext uri="{FF2B5EF4-FFF2-40B4-BE49-F238E27FC236}">
                <a16:creationId xmlns:a16="http://schemas.microsoft.com/office/drawing/2014/main" id="{B0E44005-6694-1696-CC19-5AA049E5FF9C}"/>
              </a:ext>
            </a:extLst>
          </p:cNvPr>
          <p:cNvSpPr txBox="1"/>
          <p:nvPr/>
        </p:nvSpPr>
        <p:spPr>
          <a:xfrm>
            <a:off x="2117558" y="943570"/>
            <a:ext cx="7496343" cy="4970860"/>
          </a:xfrm>
          <a:prstGeom prst="rect">
            <a:avLst/>
          </a:prstGeom>
          <a:noFill/>
        </p:spPr>
        <p:txBody>
          <a:bodyPr wrap="square" rtlCol="0">
            <a:normAutofit fontScale="92500"/>
          </a:bodyPr>
          <a:lstStyle/>
          <a:p>
            <a:r>
              <a:rPr lang="en-US" sz="2400" dirty="0"/>
              <a:t>A policy considers the laws and regulations applicable to the dealership. It outlines the specific laws/regs/guidance the dealership strives to comply with in a specific area.</a:t>
            </a:r>
          </a:p>
          <a:p>
            <a:endParaRPr lang="en-US" sz="2400" dirty="0"/>
          </a:p>
          <a:p>
            <a:pPr marL="800100" lvl="1" indent="-342900">
              <a:buFont typeface="Arial" panose="020B0604020202020204" pitchFamily="34" charset="0"/>
              <a:buChar char="•"/>
            </a:pPr>
            <a:r>
              <a:rPr lang="en-US" sz="2400" dirty="0"/>
              <a:t>Ethics, risk tolerance and compliance are built into all policies and procedures.</a:t>
            </a:r>
          </a:p>
          <a:p>
            <a:pPr marL="800100" lvl="1" indent="-342900">
              <a:buFont typeface="Arial" panose="020B0604020202020204" pitchFamily="34" charset="0"/>
              <a:buChar char="•"/>
            </a:pPr>
            <a:r>
              <a:rPr lang="en-US" sz="2400" dirty="0"/>
              <a:t>Policies should be concise and in plain English.</a:t>
            </a:r>
          </a:p>
          <a:p>
            <a:pPr marL="800100" lvl="1" indent="-342900">
              <a:buFont typeface="Arial" panose="020B0604020202020204" pitchFamily="34" charset="0"/>
              <a:buChar char="•"/>
            </a:pPr>
            <a:r>
              <a:rPr lang="en-US" sz="2400" dirty="0"/>
              <a:t>Procedures implement policies and are specific to different positions and management levels in the organization. </a:t>
            </a:r>
          </a:p>
          <a:p>
            <a:pPr marL="800100" lvl="1" indent="-342900">
              <a:buFont typeface="Arial" panose="020B0604020202020204" pitchFamily="34" charset="0"/>
              <a:buChar char="•"/>
            </a:pPr>
            <a:r>
              <a:rPr lang="en-US" sz="2400" dirty="0"/>
              <a:t>A Policy says, “this is the law we are going to follow.” A Procedure says, “this is how we are going to follow the law we promised to follow in the policy.” </a:t>
            </a:r>
          </a:p>
          <a:p>
            <a:endParaRPr lang="en-US" sz="2000" dirty="0"/>
          </a:p>
        </p:txBody>
      </p:sp>
    </p:spTree>
    <p:extLst>
      <p:ext uri="{BB962C8B-B14F-4D97-AF65-F5344CB8AC3E}">
        <p14:creationId xmlns:p14="http://schemas.microsoft.com/office/powerpoint/2010/main" val="3510722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8AF11FEE-07DC-FE67-64BC-8A33E9BA7D6C}"/>
              </a:ext>
            </a:extLst>
          </p:cNvPr>
          <p:cNvSpPr txBox="1">
            <a:spLocks/>
          </p:cNvSpPr>
          <p:nvPr/>
        </p:nvSpPr>
        <p:spPr>
          <a:xfrm>
            <a:off x="1828800" y="23070"/>
            <a:ext cx="10363200" cy="466666"/>
          </a:xfrm>
          <a:prstGeom prst="rect">
            <a:avLst/>
          </a:prstGeom>
        </p:spPr>
        <p:txBody>
          <a:bodyPr vert="horz" wrap="square" lIns="0" tIns="952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02419">
              <a:spcBef>
                <a:spcPts val="75"/>
              </a:spcBef>
            </a:pPr>
            <a:r>
              <a:rPr lang="en-US" sz="3300" cap="all" dirty="0">
                <a:solidFill>
                  <a:schemeClr val="bg1"/>
                </a:solidFill>
                <a:cs typeface="Roboto"/>
              </a:rPr>
              <a:t>Why do we need one?</a:t>
            </a:r>
          </a:p>
        </p:txBody>
      </p:sp>
      <p:sp>
        <p:nvSpPr>
          <p:cNvPr id="3" name="TextBox 2">
            <a:extLst>
              <a:ext uri="{FF2B5EF4-FFF2-40B4-BE49-F238E27FC236}">
                <a16:creationId xmlns:a16="http://schemas.microsoft.com/office/drawing/2014/main" id="{B0E44005-6694-1696-CC19-5AA049E5FF9C}"/>
              </a:ext>
            </a:extLst>
          </p:cNvPr>
          <p:cNvSpPr txBox="1"/>
          <p:nvPr/>
        </p:nvSpPr>
        <p:spPr>
          <a:xfrm>
            <a:off x="2117558" y="943570"/>
            <a:ext cx="7496343" cy="4970860"/>
          </a:xfrm>
          <a:prstGeom prst="rect">
            <a:avLst/>
          </a:prstGeom>
          <a:noFill/>
        </p:spPr>
        <p:txBody>
          <a:bodyPr wrap="square" rtlCol="0">
            <a:normAutofit/>
          </a:bodyPr>
          <a:lstStyle/>
          <a:p>
            <a:r>
              <a:rPr lang="en-US" sz="2400" dirty="0"/>
              <a:t>Formal polices outline a dealership’s compliance requirements and allow a dealership to “prove” its culture of compliance.  </a:t>
            </a:r>
          </a:p>
          <a:p>
            <a:endParaRPr lang="en-US" sz="2400" dirty="0"/>
          </a:p>
          <a:p>
            <a:r>
              <a:rPr lang="en-US" sz="2400" dirty="0"/>
              <a:t>Policies set up a dealership to: </a:t>
            </a:r>
          </a:p>
          <a:p>
            <a:endParaRPr lang="en-US" sz="2400" dirty="0"/>
          </a:p>
          <a:p>
            <a:pPr marL="800100" lvl="1" indent="-342900">
              <a:buFont typeface="Arial" panose="020B0604020202020204" pitchFamily="34" charset="0"/>
              <a:buChar char="•"/>
            </a:pPr>
            <a:r>
              <a:rPr lang="en-US" sz="2400" dirty="0"/>
              <a:t>Prevent and Detect Compliance Issues</a:t>
            </a:r>
          </a:p>
          <a:p>
            <a:pPr marL="800100" lvl="1" indent="-342900">
              <a:buFont typeface="Arial" panose="020B0604020202020204" pitchFamily="34" charset="0"/>
              <a:buChar char="•"/>
            </a:pPr>
            <a:r>
              <a:rPr lang="en-US" sz="2400" dirty="0"/>
              <a:t>Gain Knowledge at Every Level </a:t>
            </a:r>
          </a:p>
          <a:p>
            <a:pPr marL="800100" lvl="1" indent="-342900">
              <a:buFont typeface="Arial" panose="020B0604020202020204" pitchFamily="34" charset="0"/>
              <a:buChar char="•"/>
            </a:pPr>
            <a:r>
              <a:rPr lang="en-US" sz="2400" dirty="0"/>
              <a:t>Communicate Regularly About Compliance</a:t>
            </a:r>
          </a:p>
          <a:p>
            <a:pPr marL="800100" lvl="1" indent="-342900">
              <a:buFont typeface="Arial" panose="020B0604020202020204" pitchFamily="34" charset="0"/>
              <a:buChar char="•"/>
            </a:pPr>
            <a:r>
              <a:rPr lang="en-US" sz="2400" dirty="0"/>
              <a:t>Evaluate and Test for Compliance </a:t>
            </a:r>
            <a:r>
              <a:rPr lang="en-US" sz="2400" dirty="0">
                <a:sym typeface="Wingdings" panose="05000000000000000000" pitchFamily="2" charset="2"/>
              </a:rPr>
              <a:t> </a:t>
            </a:r>
            <a:endParaRPr lang="en-US" sz="2400" dirty="0"/>
          </a:p>
          <a:p>
            <a:pPr marL="800100" lvl="1" indent="-342900">
              <a:buFont typeface="Arial" panose="020B0604020202020204" pitchFamily="34" charset="0"/>
              <a:buChar char="•"/>
            </a:pPr>
            <a:r>
              <a:rPr lang="en-US" sz="2400" dirty="0"/>
              <a:t>Incentivize and Discipline</a:t>
            </a:r>
          </a:p>
          <a:p>
            <a:pPr marL="800100" lvl="1" indent="-342900">
              <a:buFont typeface="Arial" panose="020B0604020202020204" pitchFamily="34" charset="0"/>
              <a:buChar char="•"/>
            </a:pPr>
            <a:r>
              <a:rPr lang="en-US" sz="2400" dirty="0"/>
              <a:t>Provide Timely Responses to Requests for Information</a:t>
            </a:r>
            <a:endParaRPr lang="en-US" sz="2400" dirty="0">
              <a:latin typeface="+mn-lt"/>
            </a:endParaRPr>
          </a:p>
        </p:txBody>
      </p:sp>
    </p:spTree>
    <p:extLst>
      <p:ext uri="{BB962C8B-B14F-4D97-AF65-F5344CB8AC3E}">
        <p14:creationId xmlns:p14="http://schemas.microsoft.com/office/powerpoint/2010/main" val="2494722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8AF11FEE-07DC-FE67-64BC-8A33E9BA7D6C}"/>
              </a:ext>
            </a:extLst>
          </p:cNvPr>
          <p:cNvSpPr txBox="1">
            <a:spLocks/>
          </p:cNvSpPr>
          <p:nvPr/>
        </p:nvSpPr>
        <p:spPr>
          <a:xfrm>
            <a:off x="1828800" y="23070"/>
            <a:ext cx="10363200" cy="466666"/>
          </a:xfrm>
          <a:prstGeom prst="rect">
            <a:avLst/>
          </a:prstGeom>
        </p:spPr>
        <p:txBody>
          <a:bodyPr vert="horz" wrap="square" lIns="0" tIns="952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02419">
              <a:spcBef>
                <a:spcPts val="75"/>
              </a:spcBef>
            </a:pPr>
            <a:r>
              <a:rPr lang="en-US" sz="3300" cap="all" dirty="0">
                <a:solidFill>
                  <a:schemeClr val="bg1"/>
                </a:solidFill>
                <a:cs typeface="Roboto"/>
              </a:rPr>
              <a:t>FTC – Prohibition of UDAPs</a:t>
            </a:r>
          </a:p>
        </p:txBody>
      </p:sp>
      <p:sp>
        <p:nvSpPr>
          <p:cNvPr id="3" name="TextBox 2">
            <a:extLst>
              <a:ext uri="{FF2B5EF4-FFF2-40B4-BE49-F238E27FC236}">
                <a16:creationId xmlns:a16="http://schemas.microsoft.com/office/drawing/2014/main" id="{B0E44005-6694-1696-CC19-5AA049E5FF9C}"/>
              </a:ext>
            </a:extLst>
          </p:cNvPr>
          <p:cNvSpPr txBox="1"/>
          <p:nvPr/>
        </p:nvSpPr>
        <p:spPr>
          <a:xfrm>
            <a:off x="2117558" y="943570"/>
            <a:ext cx="7496343" cy="4970860"/>
          </a:xfrm>
          <a:prstGeom prst="rect">
            <a:avLst/>
          </a:prstGeom>
          <a:noFill/>
        </p:spPr>
        <p:txBody>
          <a:bodyPr wrap="square" rtlCol="0">
            <a:normAutofit lnSpcReduction="10000"/>
          </a:bodyPr>
          <a:lstStyle/>
          <a:p>
            <a:pPr marL="342900" lvl="0" indent="-342900">
              <a:spcBef>
                <a:spcPct val="0"/>
              </a:spcBef>
              <a:buFont typeface="Arial" pitchFamily="34" charset="0"/>
              <a:buChar char="•"/>
              <a:defRPr/>
            </a:pPr>
            <a:r>
              <a:rPr lang="en-US" sz="2400" dirty="0"/>
              <a:t>Section 5 of the Federal Trade Commission Act (FTC Act), enacted in 1938, prohibits “</a:t>
            </a:r>
            <a:r>
              <a:rPr lang="en-US" sz="2400" i="1" dirty="0"/>
              <a:t>unfair or deceptive acts or practices in or affecting commerce</a:t>
            </a:r>
            <a:r>
              <a:rPr lang="en-US" sz="2400" dirty="0"/>
              <a:t>.”</a:t>
            </a:r>
          </a:p>
          <a:p>
            <a:pPr marL="342900" lvl="0" indent="-342900">
              <a:spcBef>
                <a:spcPct val="0"/>
              </a:spcBef>
              <a:buFont typeface="Arial" pitchFamily="34" charset="0"/>
              <a:buChar char="•"/>
              <a:defRPr/>
            </a:pPr>
            <a:endParaRPr lang="en-US" sz="2400" dirty="0"/>
          </a:p>
          <a:p>
            <a:pPr marL="342900" lvl="0" indent="-342900">
              <a:spcBef>
                <a:spcPct val="20000"/>
              </a:spcBef>
              <a:buFont typeface="Arial"/>
              <a:buChar char="•"/>
              <a:defRPr/>
            </a:pPr>
            <a:r>
              <a:rPr lang="en-US" sz="2400" dirty="0"/>
              <a:t>An act or practice may be found to be both unfair and deceptive, but an agency may bring a Section 5 enforcement action if it deems the act or practice to be either unfair or deceptive.</a:t>
            </a:r>
          </a:p>
          <a:p>
            <a:pPr lvl="0">
              <a:spcBef>
                <a:spcPct val="20000"/>
              </a:spcBef>
              <a:defRPr/>
            </a:pPr>
            <a:endParaRPr lang="en-US" sz="2400" dirty="0"/>
          </a:p>
          <a:p>
            <a:pPr marL="342900" lvl="0" indent="-342900">
              <a:spcBef>
                <a:spcPct val="20000"/>
              </a:spcBef>
              <a:buFont typeface="Arial"/>
              <a:buChar char="•"/>
              <a:defRPr/>
            </a:pPr>
            <a:r>
              <a:rPr lang="en-US" sz="2400" dirty="0"/>
              <a:t>Historically, the majority of FTC advertising enforcement actions have been brought under the “deceptive” prong because the standard of proof is a better fit than “unfairness.”</a:t>
            </a:r>
          </a:p>
        </p:txBody>
      </p:sp>
    </p:spTree>
    <p:extLst>
      <p:ext uri="{BB962C8B-B14F-4D97-AF65-F5344CB8AC3E}">
        <p14:creationId xmlns:p14="http://schemas.microsoft.com/office/powerpoint/2010/main" val="3695938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8AF11FEE-07DC-FE67-64BC-8A33E9BA7D6C}"/>
              </a:ext>
            </a:extLst>
          </p:cNvPr>
          <p:cNvSpPr txBox="1">
            <a:spLocks/>
          </p:cNvSpPr>
          <p:nvPr/>
        </p:nvSpPr>
        <p:spPr>
          <a:xfrm>
            <a:off x="1828800" y="23070"/>
            <a:ext cx="10363200" cy="466666"/>
          </a:xfrm>
          <a:prstGeom prst="rect">
            <a:avLst/>
          </a:prstGeom>
        </p:spPr>
        <p:txBody>
          <a:bodyPr vert="horz" wrap="square" lIns="0" tIns="952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02419">
              <a:spcBef>
                <a:spcPts val="75"/>
              </a:spcBef>
            </a:pPr>
            <a:r>
              <a:rPr lang="en-US" sz="3300" cap="all" dirty="0">
                <a:solidFill>
                  <a:schemeClr val="bg1"/>
                </a:solidFill>
                <a:cs typeface="Roboto"/>
              </a:rPr>
              <a:t>CFPB – Prohibition of UDAAPs</a:t>
            </a:r>
          </a:p>
        </p:txBody>
      </p:sp>
      <p:sp>
        <p:nvSpPr>
          <p:cNvPr id="3" name="TextBox 2">
            <a:extLst>
              <a:ext uri="{FF2B5EF4-FFF2-40B4-BE49-F238E27FC236}">
                <a16:creationId xmlns:a16="http://schemas.microsoft.com/office/drawing/2014/main" id="{B0E44005-6694-1696-CC19-5AA049E5FF9C}"/>
              </a:ext>
            </a:extLst>
          </p:cNvPr>
          <p:cNvSpPr txBox="1"/>
          <p:nvPr/>
        </p:nvSpPr>
        <p:spPr>
          <a:xfrm>
            <a:off x="2117558" y="943570"/>
            <a:ext cx="7496343" cy="4970860"/>
          </a:xfrm>
          <a:prstGeom prst="rect">
            <a:avLst/>
          </a:prstGeom>
          <a:noFill/>
        </p:spPr>
        <p:txBody>
          <a:bodyPr wrap="square" rtlCol="0">
            <a:normAutofit/>
          </a:bodyPr>
          <a:lstStyle/>
          <a:p>
            <a:pPr marL="461963" indent="-461963">
              <a:buFont typeface="Arial" panose="020B0604020202020204" pitchFamily="34" charset="0"/>
              <a:buChar char="•"/>
            </a:pPr>
            <a:r>
              <a:rPr lang="en-US" sz="2400" dirty="0"/>
              <a:t>Under the Dodd-Frank Act, the CFPB is authorized to take any action to prevent companies within its jurisdiction from engaging in “unfair, deceptive, </a:t>
            </a:r>
            <a:r>
              <a:rPr lang="en-US" sz="2400" b="1" u="sng" dirty="0"/>
              <a:t>or abusive</a:t>
            </a:r>
            <a:r>
              <a:rPr lang="en-US" sz="2400" dirty="0"/>
              <a:t> acts or practices” or “UDAAPs”. </a:t>
            </a:r>
          </a:p>
          <a:p>
            <a:endParaRPr lang="en-US" sz="2400" dirty="0"/>
          </a:p>
          <a:p>
            <a:pPr marL="457200" indent="-457200" algn="just" defTabSz="914400" eaLnBrk="0" fontAlgn="base" hangingPunct="0">
              <a:spcBef>
                <a:spcPct val="0"/>
              </a:spcBef>
              <a:spcAft>
                <a:spcPct val="0"/>
              </a:spcAft>
              <a:buFont typeface="Arial" panose="020B0604020202020204" pitchFamily="34" charset="0"/>
              <a:buChar char="•"/>
            </a:pPr>
            <a:r>
              <a:rPr lang="en-US" sz="2400" dirty="0"/>
              <a:t>The CFPB has actively pursued UDAAP cases against both large and small consumer financial services companies.  </a:t>
            </a:r>
          </a:p>
          <a:p>
            <a:pPr algn="just" defTabSz="914400" eaLnBrk="0" fontAlgn="base" hangingPunct="0">
              <a:spcBef>
                <a:spcPct val="0"/>
              </a:spcBef>
              <a:spcAft>
                <a:spcPct val="0"/>
              </a:spcAft>
            </a:pPr>
            <a:endParaRPr lang="en-US" sz="2400" dirty="0"/>
          </a:p>
          <a:p>
            <a:pPr marL="457200" indent="-457200" algn="just" defTabSz="914400" eaLnBrk="0" fontAlgn="base" hangingPunct="0">
              <a:spcBef>
                <a:spcPct val="0"/>
              </a:spcBef>
              <a:spcAft>
                <a:spcPct val="0"/>
              </a:spcAft>
              <a:buFont typeface="Arial" panose="020B0604020202020204" pitchFamily="34" charset="0"/>
              <a:buChar char="•"/>
            </a:pPr>
            <a:r>
              <a:rPr lang="en-US" sz="2400" dirty="0"/>
              <a:t>Most of the CFPB’s public enforcement actions have involved one or more UDAAP allegations.  </a:t>
            </a:r>
          </a:p>
          <a:p>
            <a:pPr marL="457200" indent="-457200" algn="just" defTabSz="914400" eaLnBrk="0" fontAlgn="base" hangingPunct="0">
              <a:spcBef>
                <a:spcPct val="0"/>
              </a:spcBef>
              <a:spcAft>
                <a:spcPct val="0"/>
              </a:spcAft>
              <a:buFont typeface="Arial" panose="020B0604020202020204" pitchFamily="34" charset="0"/>
              <a:buChar char="•"/>
            </a:pPr>
            <a:endParaRPr lang="en-US" sz="2400" dirty="0"/>
          </a:p>
        </p:txBody>
      </p:sp>
    </p:spTree>
    <p:extLst>
      <p:ext uri="{BB962C8B-B14F-4D97-AF65-F5344CB8AC3E}">
        <p14:creationId xmlns:p14="http://schemas.microsoft.com/office/powerpoint/2010/main" val="1412333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8AF11FEE-07DC-FE67-64BC-8A33E9BA7D6C}"/>
              </a:ext>
            </a:extLst>
          </p:cNvPr>
          <p:cNvSpPr txBox="1">
            <a:spLocks/>
          </p:cNvSpPr>
          <p:nvPr/>
        </p:nvSpPr>
        <p:spPr>
          <a:xfrm>
            <a:off x="1828800" y="23070"/>
            <a:ext cx="10363200" cy="466666"/>
          </a:xfrm>
          <a:prstGeom prst="rect">
            <a:avLst/>
          </a:prstGeom>
        </p:spPr>
        <p:txBody>
          <a:bodyPr vert="horz" wrap="square" lIns="0" tIns="952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02419">
              <a:spcBef>
                <a:spcPts val="75"/>
              </a:spcBef>
            </a:pPr>
            <a:r>
              <a:rPr lang="en-US" sz="3300" cap="all" dirty="0">
                <a:solidFill>
                  <a:schemeClr val="bg1"/>
                </a:solidFill>
                <a:cs typeface="Roboto"/>
              </a:rPr>
              <a:t>UDA(A)P standards</a:t>
            </a:r>
          </a:p>
        </p:txBody>
      </p:sp>
      <p:sp>
        <p:nvSpPr>
          <p:cNvPr id="3" name="TextBox 2">
            <a:extLst>
              <a:ext uri="{FF2B5EF4-FFF2-40B4-BE49-F238E27FC236}">
                <a16:creationId xmlns:a16="http://schemas.microsoft.com/office/drawing/2014/main" id="{B0E44005-6694-1696-CC19-5AA049E5FF9C}"/>
              </a:ext>
            </a:extLst>
          </p:cNvPr>
          <p:cNvSpPr txBox="1"/>
          <p:nvPr/>
        </p:nvSpPr>
        <p:spPr>
          <a:xfrm>
            <a:off x="2117558" y="943570"/>
            <a:ext cx="7496343" cy="4970860"/>
          </a:xfrm>
          <a:prstGeom prst="rect">
            <a:avLst/>
          </a:prstGeom>
          <a:noFill/>
        </p:spPr>
        <p:txBody>
          <a:bodyPr wrap="square" rtlCol="0">
            <a:normAutofit fontScale="92500"/>
          </a:bodyPr>
          <a:lstStyle/>
          <a:p>
            <a:pPr marL="571500" indent="-571500">
              <a:spcAft>
                <a:spcPts val="1200"/>
              </a:spcAft>
              <a:buFont typeface="Arial" panose="020B0604020202020204" pitchFamily="34" charset="0"/>
              <a:buChar char="•"/>
            </a:pPr>
            <a:r>
              <a:rPr lang="en-US" sz="2400" dirty="0"/>
              <a:t>The principles of “unfair” and “deceptive” practices in the Dodd Frank Act are informed by the standards for the same terms under Section 5 of the FTC Act. </a:t>
            </a:r>
          </a:p>
          <a:p>
            <a:pPr marL="571500" indent="-571500">
              <a:spcAft>
                <a:spcPts val="1200"/>
              </a:spcAft>
              <a:buFont typeface="Arial" panose="020B0604020202020204" pitchFamily="34" charset="0"/>
              <a:buChar char="•"/>
            </a:pPr>
            <a:r>
              <a:rPr lang="en-US" sz="2400" dirty="0"/>
              <a:t>In the past, the CFPB indicated that FTC guidance and authority reflect the views of the FTC, and are not binding upon the Bureau in interpreting the Dodd-Frank Act’s prohibition on UDAAPs.</a:t>
            </a:r>
          </a:p>
          <a:p>
            <a:pPr marL="571500" indent="-571500">
              <a:spcAft>
                <a:spcPts val="1200"/>
              </a:spcAft>
              <a:buFont typeface="Arial" panose="020B0604020202020204" pitchFamily="34" charset="0"/>
              <a:buChar char="•"/>
            </a:pPr>
            <a:r>
              <a:rPr lang="en-US" sz="2400" dirty="0"/>
              <a:t>However, the two agencies are enforcing the same standards. </a:t>
            </a:r>
          </a:p>
          <a:p>
            <a:pPr marL="571500" indent="-571500">
              <a:spcAft>
                <a:spcPts val="1200"/>
              </a:spcAft>
              <a:buFont typeface="Arial" panose="020B0604020202020204" pitchFamily="34" charset="0"/>
              <a:buChar char="•"/>
            </a:pPr>
            <a:r>
              <a:rPr lang="en-US" sz="2400" dirty="0"/>
              <a:t>Thus, it has always been important to stay aware of both FTC and CFPB developments regarding UDA(A)Ps.  </a:t>
            </a:r>
          </a:p>
        </p:txBody>
      </p:sp>
    </p:spTree>
    <p:extLst>
      <p:ext uri="{BB962C8B-B14F-4D97-AF65-F5344CB8AC3E}">
        <p14:creationId xmlns:p14="http://schemas.microsoft.com/office/powerpoint/2010/main" val="3578733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8AF11FEE-07DC-FE67-64BC-8A33E9BA7D6C}"/>
              </a:ext>
            </a:extLst>
          </p:cNvPr>
          <p:cNvSpPr txBox="1">
            <a:spLocks/>
          </p:cNvSpPr>
          <p:nvPr/>
        </p:nvSpPr>
        <p:spPr>
          <a:xfrm>
            <a:off x="1828800" y="23070"/>
            <a:ext cx="10363200" cy="466666"/>
          </a:xfrm>
          <a:prstGeom prst="rect">
            <a:avLst/>
          </a:prstGeom>
        </p:spPr>
        <p:txBody>
          <a:bodyPr vert="horz" wrap="square" lIns="0" tIns="952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02419">
              <a:spcBef>
                <a:spcPts val="75"/>
              </a:spcBef>
            </a:pPr>
            <a:r>
              <a:rPr lang="en-US" sz="3300" cap="all" dirty="0">
                <a:solidFill>
                  <a:schemeClr val="bg1"/>
                </a:solidFill>
                <a:cs typeface="Roboto"/>
              </a:rPr>
              <a:t>Unfair standard</a:t>
            </a:r>
          </a:p>
        </p:txBody>
      </p:sp>
      <p:sp>
        <p:nvSpPr>
          <p:cNvPr id="3" name="TextBox 2">
            <a:extLst>
              <a:ext uri="{FF2B5EF4-FFF2-40B4-BE49-F238E27FC236}">
                <a16:creationId xmlns:a16="http://schemas.microsoft.com/office/drawing/2014/main" id="{B0E44005-6694-1696-CC19-5AA049E5FF9C}"/>
              </a:ext>
            </a:extLst>
          </p:cNvPr>
          <p:cNvSpPr txBox="1"/>
          <p:nvPr/>
        </p:nvSpPr>
        <p:spPr>
          <a:xfrm>
            <a:off x="2117558" y="943570"/>
            <a:ext cx="7496343" cy="4970860"/>
          </a:xfrm>
          <a:prstGeom prst="rect">
            <a:avLst/>
          </a:prstGeom>
          <a:noFill/>
        </p:spPr>
        <p:txBody>
          <a:bodyPr wrap="square" rtlCol="0">
            <a:normAutofit/>
          </a:bodyPr>
          <a:lstStyle/>
          <a:p>
            <a:pPr marL="0" indent="0">
              <a:spcAft>
                <a:spcPts val="1200"/>
              </a:spcAft>
              <a:buNone/>
            </a:pPr>
            <a:r>
              <a:rPr lang="en-US" sz="2400" dirty="0"/>
              <a:t>An act or practice is unfair when: </a:t>
            </a:r>
          </a:p>
          <a:p>
            <a:pPr marL="571500" indent="-571500">
              <a:spcAft>
                <a:spcPts val="1200"/>
              </a:spcAft>
              <a:buFont typeface="Arial" panose="020B0604020202020204" pitchFamily="34" charset="0"/>
              <a:buChar char="•"/>
            </a:pPr>
            <a:r>
              <a:rPr lang="en-US" sz="2400" dirty="0"/>
              <a:t>It causes or is likely to cause substantial injury to consumers; </a:t>
            </a:r>
          </a:p>
          <a:p>
            <a:pPr marL="571500" indent="-571500">
              <a:spcAft>
                <a:spcPts val="1200"/>
              </a:spcAft>
              <a:buFont typeface="Arial" panose="020B0604020202020204" pitchFamily="34" charset="0"/>
              <a:buChar char="•"/>
            </a:pPr>
            <a:r>
              <a:rPr lang="en-US" sz="2400" dirty="0"/>
              <a:t>The injury is not reasonably avoidable by consumers; and </a:t>
            </a:r>
          </a:p>
          <a:p>
            <a:pPr marL="571500" indent="-571500">
              <a:spcAft>
                <a:spcPts val="1200"/>
              </a:spcAft>
              <a:buFont typeface="Arial" panose="020B0604020202020204" pitchFamily="34" charset="0"/>
              <a:buChar char="•"/>
            </a:pPr>
            <a:r>
              <a:rPr lang="en-US" sz="2400" dirty="0"/>
              <a:t>The injury is not outweighed by countervailing benefits to consumers or to competition.</a:t>
            </a:r>
          </a:p>
        </p:txBody>
      </p:sp>
    </p:spTree>
    <p:extLst>
      <p:ext uri="{BB962C8B-B14F-4D97-AF65-F5344CB8AC3E}">
        <p14:creationId xmlns:p14="http://schemas.microsoft.com/office/powerpoint/2010/main" val="271068585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1350</Words>
  <Application>Microsoft Office PowerPoint</Application>
  <PresentationFormat>Widescreen</PresentationFormat>
  <Paragraphs>149</Paragraphs>
  <Slides>18</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vt:lpstr>
      <vt:lpstr>Calibri</vt:lpstr>
      <vt:lpstr>Courier New</vt:lpstr>
      <vt:lpstr>Lucida Grande</vt:lpstr>
      <vt:lpstr>Roboto</vt:lpstr>
      <vt:lpstr>Times New Roman</vt:lpstr>
      <vt:lpstr>Webdings</vt:lpstr>
      <vt:lpstr>Wingdings</vt:lpstr>
      <vt:lpstr>1_Office Theme</vt:lpstr>
      <vt:lpstr>17_Office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Johnson, Eric</dc:creator>
  <cp:lastModifiedBy>Johnson, Eric</cp:lastModifiedBy>
  <cp:revision>25</cp:revision>
  <dcterms:created xsi:type="dcterms:W3CDTF">2023-02-23T20:55:24Z</dcterms:created>
  <dcterms:modified xsi:type="dcterms:W3CDTF">2023-03-17T16:33:04Z</dcterms:modified>
</cp:coreProperties>
</file>