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0" r:id="rId2"/>
    <p:sldMasterId id="2147483702" r:id="rId3"/>
    <p:sldMasterId id="2147483696" r:id="rId4"/>
    <p:sldMasterId id="2147483698" r:id="rId5"/>
    <p:sldMasterId id="2147483700" r:id="rId6"/>
    <p:sldMasterId id="2147483650" r:id="rId7"/>
  </p:sldMasterIdLst>
  <p:sldIdLst>
    <p:sldId id="258" r:id="rId8"/>
    <p:sldId id="280" r:id="rId9"/>
    <p:sldId id="287" r:id="rId10"/>
    <p:sldId id="289" r:id="rId11"/>
    <p:sldId id="288" r:id="rId12"/>
    <p:sldId id="286" r:id="rId13"/>
    <p:sldId id="291" r:id="rId14"/>
    <p:sldId id="282" r:id="rId15"/>
    <p:sldId id="285" r:id="rId16"/>
    <p:sldId id="293" r:id="rId17"/>
    <p:sldId id="292" r:id="rId18"/>
    <p:sldId id="304" r:id="rId19"/>
    <p:sldId id="301" r:id="rId20"/>
    <p:sldId id="302" r:id="rId21"/>
    <p:sldId id="290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9C"/>
    <a:srgbClr val="536B7F"/>
    <a:srgbClr val="2437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44" autoAdjust="0"/>
    <p:restoredTop sz="96327"/>
  </p:normalViewPr>
  <p:slideViewPr>
    <p:cSldViewPr snapToGrid="0" snapToObjects="1">
      <p:cViewPr varScale="1">
        <p:scale>
          <a:sx n="79" d="100"/>
          <a:sy n="79" d="100"/>
        </p:scale>
        <p:origin x="122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D6BBD9-D2FF-4C33-8028-FAA6BB7FC9AE}" type="doc">
      <dgm:prSet loTypeId="urn:microsoft.com/office/officeart/2005/8/layout/process1" loCatId="process" qsTypeId="urn:microsoft.com/office/officeart/2005/8/quickstyle/simple4" qsCatId="simple" csTypeId="urn:microsoft.com/office/officeart/2005/8/colors/colorful5" csCatId="colorful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</dgm:pt>
    <dgm:pt modelId="{1B0C20E0-FE22-4B94-8B6E-0A04C409D1EF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/>
          <a:r>
            <a:rPr lang="en-US" sz="1400" b="0"/>
            <a:t>Introduction</a:t>
          </a:r>
        </a:p>
      </dgm:t>
    </dgm:pt>
    <dgm:pt modelId="{488128DF-2365-4626-89CB-6C900F59F7BE}" type="parTrans" cxnId="{09DB75E4-3165-4F0F-9700-08F8ABA723BF}">
      <dgm:prSet/>
      <dgm:spPr/>
      <dgm:t>
        <a:bodyPr/>
        <a:lstStyle/>
        <a:p>
          <a:pPr algn="ctr"/>
          <a:endParaRPr lang="en-US" b="0"/>
        </a:p>
      </dgm:t>
    </dgm:pt>
    <dgm:pt modelId="{B6420AC6-CC5F-4C32-8A1F-2680C0DAC9BE}" type="sibTrans" cxnId="{09DB75E4-3165-4F0F-9700-08F8ABA723BF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/>
          <a:endParaRPr lang="en-US" b="0">
            <a:gradFill>
              <a:gsLst>
                <a:gs pos="0">
                  <a:schemeClr val="accent5">
                    <a:hueOff val="0"/>
                    <a:satOff val="0"/>
                    <a:lumOff val="0"/>
                    <a:alphaOff val="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</a:endParaRPr>
        </a:p>
      </dgm:t>
    </dgm:pt>
    <dgm:pt modelId="{25990428-9461-44A5-9AA6-7FBB6FB81008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/>
          <a:r>
            <a:rPr lang="en-US" sz="1400" b="0"/>
            <a:t>Presentation</a:t>
          </a:r>
          <a:endParaRPr lang="en-US" sz="1100" b="0"/>
        </a:p>
      </dgm:t>
    </dgm:pt>
    <dgm:pt modelId="{BAFB505F-68C3-43CF-A40F-1971E4E71A37}" type="parTrans" cxnId="{07E6DAE5-8987-417D-8246-A367ACF68F30}">
      <dgm:prSet/>
      <dgm:spPr/>
      <dgm:t>
        <a:bodyPr/>
        <a:lstStyle/>
        <a:p>
          <a:pPr algn="ctr"/>
          <a:endParaRPr lang="en-US" b="0"/>
        </a:p>
      </dgm:t>
    </dgm:pt>
    <dgm:pt modelId="{DCB80ABF-50A6-4177-AF21-CA6E9ED211C8}" type="sibTrans" cxnId="{07E6DAE5-8987-417D-8246-A367ACF68F30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/>
          <a:endParaRPr lang="en-US" b="0"/>
        </a:p>
      </dgm:t>
    </dgm:pt>
    <dgm:pt modelId="{B96B0F40-FE11-4736-ACE8-548B92A332D9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/>
          <a:r>
            <a:rPr lang="en-US" sz="1400" b="0"/>
            <a:t>Closing</a:t>
          </a:r>
          <a:endParaRPr lang="en-US" sz="1100" b="0"/>
        </a:p>
      </dgm:t>
    </dgm:pt>
    <dgm:pt modelId="{1FCB2CF6-1C56-4A39-AD65-802ECD1B27CC}" type="parTrans" cxnId="{0BFC23DE-050D-4042-BA3D-34709A792E5D}">
      <dgm:prSet/>
      <dgm:spPr/>
      <dgm:t>
        <a:bodyPr/>
        <a:lstStyle/>
        <a:p>
          <a:pPr algn="ctr"/>
          <a:endParaRPr lang="en-US" b="0"/>
        </a:p>
      </dgm:t>
    </dgm:pt>
    <dgm:pt modelId="{BB1FE1AC-551A-494F-B977-ADBBC95EE980}" type="sibTrans" cxnId="{0BFC23DE-050D-4042-BA3D-34709A792E5D}">
      <dgm:prSet/>
      <dgm:spPr/>
      <dgm:t>
        <a:bodyPr/>
        <a:lstStyle/>
        <a:p>
          <a:pPr algn="ctr"/>
          <a:endParaRPr lang="en-US" b="0"/>
        </a:p>
      </dgm:t>
    </dgm:pt>
    <dgm:pt modelId="{B4A219EE-76BA-4F69-AA88-9F360FE81F1D}">
      <dgm:prSet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/>
          <a:r>
            <a:rPr lang="en-US" sz="1400" b="0" dirty="0"/>
            <a:t>Needs</a:t>
          </a:r>
          <a:br>
            <a:rPr lang="en-US" sz="1100" b="0" dirty="0"/>
          </a:br>
          <a:r>
            <a:rPr lang="en-US" sz="1400" b="0" dirty="0"/>
            <a:t>Discovery</a:t>
          </a:r>
          <a:endParaRPr lang="en-US" sz="1100" b="0" dirty="0"/>
        </a:p>
      </dgm:t>
    </dgm:pt>
    <dgm:pt modelId="{39E42EA1-A3B2-4349-9DD2-0F247F1C3DF5}" type="parTrans" cxnId="{A651D84D-37A9-4DC5-9E61-B495B3EE5028}">
      <dgm:prSet/>
      <dgm:spPr/>
      <dgm:t>
        <a:bodyPr/>
        <a:lstStyle/>
        <a:p>
          <a:pPr algn="ctr"/>
          <a:endParaRPr lang="en-US" b="0"/>
        </a:p>
      </dgm:t>
    </dgm:pt>
    <dgm:pt modelId="{12861AE3-F6CA-4E71-AC2C-36AE86324E45}" type="sibTrans" cxnId="{A651D84D-37A9-4DC5-9E61-B495B3EE5028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/>
          <a:endParaRPr lang="en-US" b="0"/>
        </a:p>
      </dgm:t>
    </dgm:pt>
    <dgm:pt modelId="{B5EB93F6-0EF0-4AD6-8DCB-BC35BEAD88C8}" type="pres">
      <dgm:prSet presAssocID="{2DD6BBD9-D2FF-4C33-8028-FAA6BB7FC9AE}" presName="Name0" presStyleCnt="0">
        <dgm:presLayoutVars>
          <dgm:dir/>
          <dgm:resizeHandles val="exact"/>
        </dgm:presLayoutVars>
      </dgm:prSet>
      <dgm:spPr/>
    </dgm:pt>
    <dgm:pt modelId="{6F09DEE4-8F31-4FEC-A49F-633706048913}" type="pres">
      <dgm:prSet presAssocID="{1B0C20E0-FE22-4B94-8B6E-0A04C409D1EF}" presName="node" presStyleLbl="node1" presStyleIdx="0" presStyleCnt="4" custScaleX="94445" custScaleY="24272">
        <dgm:presLayoutVars>
          <dgm:bulletEnabled val="1"/>
        </dgm:presLayoutVars>
      </dgm:prSet>
      <dgm:spPr/>
    </dgm:pt>
    <dgm:pt modelId="{C9157F4C-F27A-491C-AD84-2DD9CFCFD270}" type="pres">
      <dgm:prSet presAssocID="{B6420AC6-CC5F-4C32-8A1F-2680C0DAC9BE}" presName="sibTrans" presStyleLbl="sibTrans2D1" presStyleIdx="0" presStyleCnt="3"/>
      <dgm:spPr/>
    </dgm:pt>
    <dgm:pt modelId="{4FCF5A70-ACA4-4AB9-ADD1-CFFEA6F11F1A}" type="pres">
      <dgm:prSet presAssocID="{B6420AC6-CC5F-4C32-8A1F-2680C0DAC9BE}" presName="connectorText" presStyleLbl="sibTrans2D1" presStyleIdx="0" presStyleCnt="3"/>
      <dgm:spPr/>
    </dgm:pt>
    <dgm:pt modelId="{76F23012-840D-4C54-8018-AD6049CC200B}" type="pres">
      <dgm:prSet presAssocID="{B4A219EE-76BA-4F69-AA88-9F360FE81F1D}" presName="node" presStyleLbl="node1" presStyleIdx="1" presStyleCnt="4" custScaleX="93466" custScaleY="69671">
        <dgm:presLayoutVars>
          <dgm:bulletEnabled val="1"/>
        </dgm:presLayoutVars>
      </dgm:prSet>
      <dgm:spPr/>
    </dgm:pt>
    <dgm:pt modelId="{9A3295E4-E85A-48E0-9774-CF23121DF3F6}" type="pres">
      <dgm:prSet presAssocID="{12861AE3-F6CA-4E71-AC2C-36AE86324E45}" presName="sibTrans" presStyleLbl="sibTrans2D1" presStyleIdx="1" presStyleCnt="3"/>
      <dgm:spPr/>
    </dgm:pt>
    <dgm:pt modelId="{E5252836-2A7C-4F64-9439-AE1F1A52F6EE}" type="pres">
      <dgm:prSet presAssocID="{12861AE3-F6CA-4E71-AC2C-36AE86324E45}" presName="connectorText" presStyleLbl="sibTrans2D1" presStyleIdx="1" presStyleCnt="3"/>
      <dgm:spPr/>
    </dgm:pt>
    <dgm:pt modelId="{7C777041-1BAF-4F9B-98D5-0D861C096B43}" type="pres">
      <dgm:prSet presAssocID="{25990428-9461-44A5-9AA6-7FBB6FB81008}" presName="node" presStyleLbl="node1" presStyleIdx="2" presStyleCnt="4" custScaleX="94676" custScaleY="132216">
        <dgm:presLayoutVars>
          <dgm:bulletEnabled val="1"/>
        </dgm:presLayoutVars>
      </dgm:prSet>
      <dgm:spPr/>
    </dgm:pt>
    <dgm:pt modelId="{93C86342-27C4-420D-8FCB-3FC1F113202C}" type="pres">
      <dgm:prSet presAssocID="{DCB80ABF-50A6-4177-AF21-CA6E9ED211C8}" presName="sibTrans" presStyleLbl="sibTrans2D1" presStyleIdx="2" presStyleCnt="3"/>
      <dgm:spPr/>
    </dgm:pt>
    <dgm:pt modelId="{3A9BE6FF-E014-4D6E-B9BA-E2AF3AB5F9E4}" type="pres">
      <dgm:prSet presAssocID="{DCB80ABF-50A6-4177-AF21-CA6E9ED211C8}" presName="connectorText" presStyleLbl="sibTrans2D1" presStyleIdx="2" presStyleCnt="3"/>
      <dgm:spPr/>
    </dgm:pt>
    <dgm:pt modelId="{F17C56A1-CB95-426D-8B8C-1CCD7AEAB1C3}" type="pres">
      <dgm:prSet presAssocID="{B96B0F40-FE11-4736-ACE8-548B92A332D9}" presName="node" presStyleLbl="node1" presStyleIdx="3" presStyleCnt="4" custScaleX="95491" custScaleY="161164">
        <dgm:presLayoutVars>
          <dgm:bulletEnabled val="1"/>
        </dgm:presLayoutVars>
      </dgm:prSet>
      <dgm:spPr/>
    </dgm:pt>
  </dgm:ptLst>
  <dgm:cxnLst>
    <dgm:cxn modelId="{5F5B6408-DF44-41B5-8A8E-501E7C3D9552}" type="presOf" srcId="{1B0C20E0-FE22-4B94-8B6E-0A04C409D1EF}" destId="{6F09DEE4-8F31-4FEC-A49F-633706048913}" srcOrd="0" destOrd="0" presId="urn:microsoft.com/office/officeart/2005/8/layout/process1"/>
    <dgm:cxn modelId="{942F130A-B8AA-4B64-BFF8-D73AA722D910}" type="presOf" srcId="{B6420AC6-CC5F-4C32-8A1F-2680C0DAC9BE}" destId="{4FCF5A70-ACA4-4AB9-ADD1-CFFEA6F11F1A}" srcOrd="1" destOrd="0" presId="urn:microsoft.com/office/officeart/2005/8/layout/process1"/>
    <dgm:cxn modelId="{D74F0B33-30DE-486B-9013-D292092933D1}" type="presOf" srcId="{B96B0F40-FE11-4736-ACE8-548B92A332D9}" destId="{F17C56A1-CB95-426D-8B8C-1CCD7AEAB1C3}" srcOrd="0" destOrd="0" presId="urn:microsoft.com/office/officeart/2005/8/layout/process1"/>
    <dgm:cxn modelId="{4D47EB5C-1EC0-4196-A724-5B279D6E5095}" type="presOf" srcId="{12861AE3-F6CA-4E71-AC2C-36AE86324E45}" destId="{E5252836-2A7C-4F64-9439-AE1F1A52F6EE}" srcOrd="1" destOrd="0" presId="urn:microsoft.com/office/officeart/2005/8/layout/process1"/>
    <dgm:cxn modelId="{9DCF3A48-231C-40F2-B111-25F880D7AA70}" type="presOf" srcId="{25990428-9461-44A5-9AA6-7FBB6FB81008}" destId="{7C777041-1BAF-4F9B-98D5-0D861C096B43}" srcOrd="0" destOrd="0" presId="urn:microsoft.com/office/officeart/2005/8/layout/process1"/>
    <dgm:cxn modelId="{A651D84D-37A9-4DC5-9E61-B495B3EE5028}" srcId="{2DD6BBD9-D2FF-4C33-8028-FAA6BB7FC9AE}" destId="{B4A219EE-76BA-4F69-AA88-9F360FE81F1D}" srcOrd="1" destOrd="0" parTransId="{39E42EA1-A3B2-4349-9DD2-0F247F1C3DF5}" sibTransId="{12861AE3-F6CA-4E71-AC2C-36AE86324E45}"/>
    <dgm:cxn modelId="{DF42FA6D-0C21-4531-B38D-2B6371D1FFD5}" type="presOf" srcId="{DCB80ABF-50A6-4177-AF21-CA6E9ED211C8}" destId="{3A9BE6FF-E014-4D6E-B9BA-E2AF3AB5F9E4}" srcOrd="1" destOrd="0" presId="urn:microsoft.com/office/officeart/2005/8/layout/process1"/>
    <dgm:cxn modelId="{3F8C6B7C-7199-4F28-A916-38184B805D87}" type="presOf" srcId="{DCB80ABF-50A6-4177-AF21-CA6E9ED211C8}" destId="{93C86342-27C4-420D-8FCB-3FC1F113202C}" srcOrd="0" destOrd="0" presId="urn:microsoft.com/office/officeart/2005/8/layout/process1"/>
    <dgm:cxn modelId="{4B7B2EA6-AB56-454A-B1C2-7234B0D98B9D}" type="presOf" srcId="{B6420AC6-CC5F-4C32-8A1F-2680C0DAC9BE}" destId="{C9157F4C-F27A-491C-AD84-2DD9CFCFD270}" srcOrd="0" destOrd="0" presId="urn:microsoft.com/office/officeart/2005/8/layout/process1"/>
    <dgm:cxn modelId="{3C83B0CC-0CAC-4327-84B5-22EDF6C2707C}" type="presOf" srcId="{2DD6BBD9-D2FF-4C33-8028-FAA6BB7FC9AE}" destId="{B5EB93F6-0EF0-4AD6-8DCB-BC35BEAD88C8}" srcOrd="0" destOrd="0" presId="urn:microsoft.com/office/officeart/2005/8/layout/process1"/>
    <dgm:cxn modelId="{0BFC23DE-050D-4042-BA3D-34709A792E5D}" srcId="{2DD6BBD9-D2FF-4C33-8028-FAA6BB7FC9AE}" destId="{B96B0F40-FE11-4736-ACE8-548B92A332D9}" srcOrd="3" destOrd="0" parTransId="{1FCB2CF6-1C56-4A39-AD65-802ECD1B27CC}" sibTransId="{BB1FE1AC-551A-494F-B977-ADBBC95EE980}"/>
    <dgm:cxn modelId="{A6A2B2E1-BF7D-4B1D-9ECE-1DCEDF38FAEF}" type="presOf" srcId="{B4A219EE-76BA-4F69-AA88-9F360FE81F1D}" destId="{76F23012-840D-4C54-8018-AD6049CC200B}" srcOrd="0" destOrd="0" presId="urn:microsoft.com/office/officeart/2005/8/layout/process1"/>
    <dgm:cxn modelId="{AC0C32E3-CEB6-43D7-81C5-596D7D159EB3}" type="presOf" srcId="{12861AE3-F6CA-4E71-AC2C-36AE86324E45}" destId="{9A3295E4-E85A-48E0-9774-CF23121DF3F6}" srcOrd="0" destOrd="0" presId="urn:microsoft.com/office/officeart/2005/8/layout/process1"/>
    <dgm:cxn modelId="{09DB75E4-3165-4F0F-9700-08F8ABA723BF}" srcId="{2DD6BBD9-D2FF-4C33-8028-FAA6BB7FC9AE}" destId="{1B0C20E0-FE22-4B94-8B6E-0A04C409D1EF}" srcOrd="0" destOrd="0" parTransId="{488128DF-2365-4626-89CB-6C900F59F7BE}" sibTransId="{B6420AC6-CC5F-4C32-8A1F-2680C0DAC9BE}"/>
    <dgm:cxn modelId="{07E6DAE5-8987-417D-8246-A367ACF68F30}" srcId="{2DD6BBD9-D2FF-4C33-8028-FAA6BB7FC9AE}" destId="{25990428-9461-44A5-9AA6-7FBB6FB81008}" srcOrd="2" destOrd="0" parTransId="{BAFB505F-68C3-43CF-A40F-1971E4E71A37}" sibTransId="{DCB80ABF-50A6-4177-AF21-CA6E9ED211C8}"/>
    <dgm:cxn modelId="{0484C6AE-EC7C-4D74-AAF4-AC6875122976}" type="presParOf" srcId="{B5EB93F6-0EF0-4AD6-8DCB-BC35BEAD88C8}" destId="{6F09DEE4-8F31-4FEC-A49F-633706048913}" srcOrd="0" destOrd="0" presId="urn:microsoft.com/office/officeart/2005/8/layout/process1"/>
    <dgm:cxn modelId="{EFDC68AF-C92A-4F92-A548-3A5B9F6F7C7B}" type="presParOf" srcId="{B5EB93F6-0EF0-4AD6-8DCB-BC35BEAD88C8}" destId="{C9157F4C-F27A-491C-AD84-2DD9CFCFD270}" srcOrd="1" destOrd="0" presId="urn:microsoft.com/office/officeart/2005/8/layout/process1"/>
    <dgm:cxn modelId="{4FAA9744-2D0B-4346-94DE-B0838D8BA044}" type="presParOf" srcId="{C9157F4C-F27A-491C-AD84-2DD9CFCFD270}" destId="{4FCF5A70-ACA4-4AB9-ADD1-CFFEA6F11F1A}" srcOrd="0" destOrd="0" presId="urn:microsoft.com/office/officeart/2005/8/layout/process1"/>
    <dgm:cxn modelId="{2AA2ABDB-0793-4808-B605-268CCD780E74}" type="presParOf" srcId="{B5EB93F6-0EF0-4AD6-8DCB-BC35BEAD88C8}" destId="{76F23012-840D-4C54-8018-AD6049CC200B}" srcOrd="2" destOrd="0" presId="urn:microsoft.com/office/officeart/2005/8/layout/process1"/>
    <dgm:cxn modelId="{B03F6D09-05AA-4CCB-AE57-78A89F54A701}" type="presParOf" srcId="{B5EB93F6-0EF0-4AD6-8DCB-BC35BEAD88C8}" destId="{9A3295E4-E85A-48E0-9774-CF23121DF3F6}" srcOrd="3" destOrd="0" presId="urn:microsoft.com/office/officeart/2005/8/layout/process1"/>
    <dgm:cxn modelId="{14BCC45F-F37E-4260-B5FE-DD2197569A26}" type="presParOf" srcId="{9A3295E4-E85A-48E0-9774-CF23121DF3F6}" destId="{E5252836-2A7C-4F64-9439-AE1F1A52F6EE}" srcOrd="0" destOrd="0" presId="urn:microsoft.com/office/officeart/2005/8/layout/process1"/>
    <dgm:cxn modelId="{CFE20472-525C-4758-A48F-704F55D414C0}" type="presParOf" srcId="{B5EB93F6-0EF0-4AD6-8DCB-BC35BEAD88C8}" destId="{7C777041-1BAF-4F9B-98D5-0D861C096B43}" srcOrd="4" destOrd="0" presId="urn:microsoft.com/office/officeart/2005/8/layout/process1"/>
    <dgm:cxn modelId="{10C416C3-3311-48BF-BDFC-682FF3270768}" type="presParOf" srcId="{B5EB93F6-0EF0-4AD6-8DCB-BC35BEAD88C8}" destId="{93C86342-27C4-420D-8FCB-3FC1F113202C}" srcOrd="5" destOrd="0" presId="urn:microsoft.com/office/officeart/2005/8/layout/process1"/>
    <dgm:cxn modelId="{AD99B5BB-C727-4A62-9FCC-F54AC806953E}" type="presParOf" srcId="{93C86342-27C4-420D-8FCB-3FC1F113202C}" destId="{3A9BE6FF-E014-4D6E-B9BA-E2AF3AB5F9E4}" srcOrd="0" destOrd="0" presId="urn:microsoft.com/office/officeart/2005/8/layout/process1"/>
    <dgm:cxn modelId="{C257CCDF-21BC-4D6B-97FD-397832FC9529}" type="presParOf" srcId="{B5EB93F6-0EF0-4AD6-8DCB-BC35BEAD88C8}" destId="{F17C56A1-CB95-426D-8B8C-1CCD7AEAB1C3}" srcOrd="6" destOrd="0" presId="urn:microsoft.com/office/officeart/2005/8/layout/process1"/>
  </dgm:cxnLst>
  <dgm:bg>
    <a:effectLst/>
  </dgm:bg>
  <dgm:whole>
    <a:ln>
      <a:noFill/>
    </a:ln>
    <a:effectLst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09DEE4-8F31-4FEC-A49F-633706048913}">
      <dsp:nvSpPr>
        <dsp:cNvPr id="0" name=""/>
        <dsp:cNvSpPr/>
      </dsp:nvSpPr>
      <dsp:spPr>
        <a:xfrm>
          <a:off x="4403" y="603523"/>
          <a:ext cx="1178208" cy="2026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Introduction</a:t>
          </a:r>
        </a:p>
      </dsp:txBody>
      <dsp:txXfrm>
        <a:off x="10338" y="609458"/>
        <a:ext cx="1166338" cy="190782"/>
      </dsp:txXfrm>
    </dsp:sp>
    <dsp:sp modelId="{C9157F4C-F27A-491C-AD84-2DD9CFCFD270}">
      <dsp:nvSpPr>
        <dsp:cNvPr id="0" name=""/>
        <dsp:cNvSpPr/>
      </dsp:nvSpPr>
      <dsp:spPr>
        <a:xfrm>
          <a:off x="1307362" y="550159"/>
          <a:ext cx="264471" cy="309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0" kern="1200">
            <a:gradFill>
              <a:gsLst>
                <a:gs pos="0">
                  <a:schemeClr val="accent5">
                    <a:hueOff val="0"/>
                    <a:satOff val="0"/>
                    <a:lumOff val="0"/>
                    <a:alphaOff val="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</a:endParaRPr>
        </a:p>
      </dsp:txBody>
      <dsp:txXfrm>
        <a:off x="1307362" y="612035"/>
        <a:ext cx="185130" cy="185629"/>
      </dsp:txXfrm>
    </dsp:sp>
    <dsp:sp modelId="{76F23012-840D-4C54-8018-AD6049CC200B}">
      <dsp:nvSpPr>
        <dsp:cNvPr id="0" name=""/>
        <dsp:cNvSpPr/>
      </dsp:nvSpPr>
      <dsp:spPr>
        <a:xfrm>
          <a:off x="1681614" y="414000"/>
          <a:ext cx="1165994" cy="5816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Needs</a:t>
          </a:r>
          <a:br>
            <a:rPr lang="en-US" sz="1100" b="0" kern="1200" dirty="0"/>
          </a:br>
          <a:r>
            <a:rPr lang="en-US" sz="1400" b="0" kern="1200" dirty="0"/>
            <a:t>Discovery</a:t>
          </a:r>
          <a:endParaRPr lang="en-US" sz="1100" b="0" kern="1200" dirty="0"/>
        </a:p>
      </dsp:txBody>
      <dsp:txXfrm>
        <a:off x="1698651" y="431037"/>
        <a:ext cx="1131920" cy="547625"/>
      </dsp:txXfrm>
    </dsp:sp>
    <dsp:sp modelId="{9A3295E4-E85A-48E0-9774-CF23121DF3F6}">
      <dsp:nvSpPr>
        <dsp:cNvPr id="0" name=""/>
        <dsp:cNvSpPr/>
      </dsp:nvSpPr>
      <dsp:spPr>
        <a:xfrm>
          <a:off x="2972359" y="550159"/>
          <a:ext cx="264471" cy="309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0" kern="1200"/>
        </a:p>
      </dsp:txBody>
      <dsp:txXfrm>
        <a:off x="2972359" y="612035"/>
        <a:ext cx="185130" cy="185629"/>
      </dsp:txXfrm>
    </dsp:sp>
    <dsp:sp modelId="{7C777041-1BAF-4F9B-98D5-0D861C096B43}">
      <dsp:nvSpPr>
        <dsp:cNvPr id="0" name=""/>
        <dsp:cNvSpPr/>
      </dsp:nvSpPr>
      <dsp:spPr>
        <a:xfrm>
          <a:off x="3346612" y="152899"/>
          <a:ext cx="1181089" cy="11039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Presentation</a:t>
          </a:r>
          <a:endParaRPr lang="en-US" sz="1100" b="0" kern="1200"/>
        </a:p>
      </dsp:txBody>
      <dsp:txXfrm>
        <a:off x="3378944" y="185231"/>
        <a:ext cx="1116425" cy="1039237"/>
      </dsp:txXfrm>
    </dsp:sp>
    <dsp:sp modelId="{93C86342-27C4-420D-8FCB-3FC1F113202C}">
      <dsp:nvSpPr>
        <dsp:cNvPr id="0" name=""/>
        <dsp:cNvSpPr/>
      </dsp:nvSpPr>
      <dsp:spPr>
        <a:xfrm>
          <a:off x="4652452" y="550159"/>
          <a:ext cx="264471" cy="309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0" kern="1200"/>
        </a:p>
      </dsp:txBody>
      <dsp:txXfrm>
        <a:off x="4652452" y="612035"/>
        <a:ext cx="185130" cy="185629"/>
      </dsp:txXfrm>
    </dsp:sp>
    <dsp:sp modelId="{F17C56A1-CB95-426D-8B8C-1CCD7AEAB1C3}">
      <dsp:nvSpPr>
        <dsp:cNvPr id="0" name=""/>
        <dsp:cNvSpPr/>
      </dsp:nvSpPr>
      <dsp:spPr>
        <a:xfrm>
          <a:off x="5026704" y="32052"/>
          <a:ext cx="1191257" cy="13455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Closing</a:t>
          </a:r>
          <a:endParaRPr lang="en-US" sz="1100" b="0" kern="1200"/>
        </a:p>
      </dsp:txBody>
      <dsp:txXfrm>
        <a:off x="5061595" y="66943"/>
        <a:ext cx="1121475" cy="1275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452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109F9-7D65-A54E-827F-F9220DB18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30094-5C52-D74E-A101-E5973DA11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F95DE6-3AAE-9640-8D0D-56590DC99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F1E980-41E3-F147-A5AC-FBB70C28BB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61CFA2-4F78-FC48-A960-8F461E0665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D6C0BC-DC77-DA45-95EB-47B010C9E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A184-B90E-1844-A2AF-7E95B25D5E7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709ED8-16EE-B44A-88CD-E17AA9C43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F8BD40-9EC8-FD4B-BDCC-4CEB57BCA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FF4D-AC18-A343-9140-3FF93A72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84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285D3-261C-AB4A-88E7-CE86F991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78FE20-0EB1-3145-BF35-8272390D8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A184-B90E-1844-A2AF-7E95B25D5E7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CDD34A-317F-7449-8518-E131353E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B16732-075C-7C45-8892-3D08B398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FF4D-AC18-A343-9140-3FF93A72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65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FB20D4-A887-914D-92FC-616E87460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A184-B90E-1844-A2AF-7E95B25D5E7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C53993-E681-1042-BA90-3E66A2C9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65E65-B6E7-164B-BC44-9847E0ACF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FF4D-AC18-A343-9140-3FF93A72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01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24BEF-5FA8-B843-83A3-18131B58B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3E428-2B1A-3047-B6D6-3DA62C21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A8C3BF-B3E9-454F-83C3-FA424B1FE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BDD08-DC51-1645-99B4-315FECBA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A184-B90E-1844-A2AF-7E95B25D5E7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4EFC5-EF73-7C48-B1BB-EA91541A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03B42-2C8C-BD40-ABF2-A4959AF0E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FF4D-AC18-A343-9140-3FF93A72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91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C40BD-7807-5B4C-8BCC-4FB2250C6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D9407A-83C1-4846-A22F-F56E0427D0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38194-66E3-5D45-A5A8-0520E67E9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8840A-C9F7-7B4B-BC37-B109B345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A184-B90E-1844-A2AF-7E95B25D5E7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81C375-A45D-AF4E-8199-5A42E9BE2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D2161-0A2B-CB49-9387-5A4AF7F9A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FF4D-AC18-A343-9140-3FF93A72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53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90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484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387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295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939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A05AE-59DC-3948-B59D-B98F4936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458C-B34B-554E-8AD9-FC98E9FB6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91181-6DB0-2149-884D-565B5CB4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A184-B90E-1844-A2AF-7E95B25D5E7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6F427-3AB2-6946-B96A-8493540EB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C2809-BB98-094D-8DA3-558C2E335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FF4D-AC18-A343-9140-3FF93A72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89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64358-F16D-854C-A0F6-1901374C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A7016-F443-D344-A0E9-21DF84C0F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BC5E4-8489-B44D-87DA-7BE6B9C57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A184-B90E-1844-A2AF-7E95B25D5E7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04B41-A2FC-0644-8029-99902FE5D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4C593-8841-0945-A798-C614150DC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FF4D-AC18-A343-9140-3FF93A72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37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2B06D-0B06-0541-82B6-B79DBCA33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0FB6E-348E-964A-9724-92BA1C5DE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F0C49-91FF-4A45-A24E-2DC02A5A6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D5D19-8EE9-B94F-A786-CFE95806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A184-B90E-1844-A2AF-7E95B25D5E7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00F378-A5CE-8E45-8E47-0D6AF2F23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F3839E-74E2-9941-9518-1D7783308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FF4D-AC18-A343-9140-3FF93A72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5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9CD819-2328-D343-8FE0-5F2AB36B29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694" y="7140"/>
            <a:ext cx="12166612" cy="684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9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E85592-FAA5-484E-A044-0C14F6C47F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00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E85592-FAA5-484E-A044-0C14F6C47F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6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75E002-4A3D-EA46-8BA0-DD7283AA0D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4CD444-051E-A842-816D-F8580D769F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1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C16CEA-65CD-8E42-9C00-8EFD3A0851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49" y="3572"/>
            <a:ext cx="12179300" cy="68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9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545D15-2194-444C-844E-3E78C674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D5EEC-CDB6-904D-BCF3-FD3C24895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A4C9B-1106-9247-8830-3D1BFD87C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AA184-B90E-1844-A2AF-7E95B25D5E79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0D87-9278-1A45-BEFF-66863B1DF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DAC81-EE73-8945-B513-28CBF3418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CFF4D-AC18-A343-9140-3FF93A72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2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437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36B7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43015B1-8FA5-6F45-9AE8-54A23FA2D398}"/>
              </a:ext>
            </a:extLst>
          </p:cNvPr>
          <p:cNvSpPr txBox="1">
            <a:spLocks/>
          </p:cNvSpPr>
          <p:nvPr/>
        </p:nvSpPr>
        <p:spPr>
          <a:xfrm>
            <a:off x="608694" y="4653272"/>
            <a:ext cx="10040311" cy="914400"/>
          </a:xfrm>
          <a:prstGeom prst="rect">
            <a:avLst/>
          </a:prstGeom>
        </p:spPr>
        <p:txBody>
          <a:bodyPr vert="horz" lIns="0" tIns="0" rIns="0" bIns="0" rtlCol="0" anchor="t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      The Three Components of Leadership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5B8BCA1-67CF-2A44-8058-7619CA60D12E}"/>
              </a:ext>
            </a:extLst>
          </p:cNvPr>
          <p:cNvSpPr txBox="1">
            <a:spLocks/>
          </p:cNvSpPr>
          <p:nvPr/>
        </p:nvSpPr>
        <p:spPr>
          <a:xfrm>
            <a:off x="608694" y="5271796"/>
            <a:ext cx="11048753" cy="5922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                           Doing The Right Things – The Right Way – In The Right Order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494BF0D-2980-D34B-855C-4DF1E56226D0}"/>
              </a:ext>
            </a:extLst>
          </p:cNvPr>
          <p:cNvSpPr txBox="1">
            <a:spLocks/>
          </p:cNvSpPr>
          <p:nvPr/>
        </p:nvSpPr>
        <p:spPr>
          <a:xfrm>
            <a:off x="10025025" y="5555453"/>
            <a:ext cx="1707045" cy="3951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i-FI" sz="13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030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66F619E-FB44-6B49-9C82-CEF217E8DFC8}"/>
              </a:ext>
            </a:extLst>
          </p:cNvPr>
          <p:cNvSpPr>
            <a:spLocks noGrp="1"/>
          </p:cNvSpPr>
          <p:nvPr/>
        </p:nvSpPr>
        <p:spPr bwMode="auto">
          <a:xfrm>
            <a:off x="4348278" y="929106"/>
            <a:ext cx="3050898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z="3600" dirty="0">
                <a:solidFill>
                  <a:srgbClr val="536B7F"/>
                </a:solidFill>
              </a:rPr>
              <a:t>The Right Order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9135" y="1134107"/>
            <a:ext cx="995298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The Most Important Thing In Business Is To Know What Is The Most Import Thing In Business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42F5AC-5484-B833-69DC-C9654981FABE}"/>
              </a:ext>
            </a:extLst>
          </p:cNvPr>
          <p:cNvSpPr txBox="1"/>
          <p:nvPr/>
        </p:nvSpPr>
        <p:spPr>
          <a:xfrm>
            <a:off x="3782933" y="2754963"/>
            <a:ext cx="3205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1 - Help Customers!</a:t>
            </a: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40EE54-6F7B-23F4-05A3-41CEB3C5E7BD}"/>
              </a:ext>
            </a:extLst>
          </p:cNvPr>
          <p:cNvSpPr txBox="1"/>
          <p:nvPr/>
        </p:nvSpPr>
        <p:spPr>
          <a:xfrm>
            <a:off x="3782933" y="3307635"/>
            <a:ext cx="4562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2-  Safe Guard The Dealership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B09F34-ACEB-1844-100F-3AB57361F77E}"/>
              </a:ext>
            </a:extLst>
          </p:cNvPr>
          <p:cNvSpPr txBox="1"/>
          <p:nvPr/>
        </p:nvSpPr>
        <p:spPr>
          <a:xfrm>
            <a:off x="3797559" y="3907799"/>
            <a:ext cx="6382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3-  Make A Profit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C489A1-555F-CF19-E3CF-1E35E3EEDFEC}"/>
              </a:ext>
            </a:extLst>
          </p:cNvPr>
          <p:cNvSpPr txBox="1"/>
          <p:nvPr/>
        </p:nvSpPr>
        <p:spPr>
          <a:xfrm>
            <a:off x="3797559" y="4505902"/>
            <a:ext cx="459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4 - Secure The Deal</a:t>
            </a:r>
          </a:p>
        </p:txBody>
      </p:sp>
    </p:spTree>
    <p:extLst>
      <p:ext uri="{BB962C8B-B14F-4D97-AF65-F5344CB8AC3E}">
        <p14:creationId xmlns:p14="http://schemas.microsoft.com/office/powerpoint/2010/main" val="319268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" y="907835"/>
            <a:ext cx="8153400" cy="459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66F619E-FB44-6B49-9C82-CEF217E8DFC8}"/>
              </a:ext>
            </a:extLst>
          </p:cNvPr>
          <p:cNvSpPr>
            <a:spLocks noGrp="1"/>
          </p:cNvSpPr>
          <p:nvPr/>
        </p:nvSpPr>
        <p:spPr bwMode="auto">
          <a:xfrm>
            <a:off x="3004457" y="902752"/>
            <a:ext cx="6382139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z="3600" dirty="0">
                <a:solidFill>
                  <a:srgbClr val="536B7F"/>
                </a:solidFill>
              </a:rPr>
              <a:t>The Right Order – Help Customers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9A894F-B842-A5D0-7D6C-A4BF4D96E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90" t="18602" r="1329" b="7774"/>
          <a:stretch/>
        </p:blipFill>
        <p:spPr bwMode="auto">
          <a:xfrm>
            <a:off x="9386596" y="2029097"/>
            <a:ext cx="2021219" cy="35443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62426D-FA9C-545A-B66D-7E8B789F17F3}"/>
              </a:ext>
            </a:extLst>
          </p:cNvPr>
          <p:cNvSpPr txBox="1"/>
          <p:nvPr/>
        </p:nvSpPr>
        <p:spPr>
          <a:xfrm>
            <a:off x="508730" y="6210300"/>
            <a:ext cx="3663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Customer First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73C28-BEC3-B955-3B3A-8409E869F785}"/>
              </a:ext>
            </a:extLst>
          </p:cNvPr>
          <p:cNvSpPr txBox="1"/>
          <p:nvPr/>
        </p:nvSpPr>
        <p:spPr>
          <a:xfrm>
            <a:off x="-69667" y="1654627"/>
            <a:ext cx="6810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Remember, it’s not about you.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657364-1FE5-CDD2-9C19-FA199C4C8080}"/>
              </a:ext>
            </a:extLst>
          </p:cNvPr>
          <p:cNvSpPr txBox="1"/>
          <p:nvPr/>
        </p:nvSpPr>
        <p:spPr>
          <a:xfrm>
            <a:off x="693291" y="2175531"/>
            <a:ext cx="676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It’s not about what </a:t>
            </a:r>
            <a:r>
              <a:rPr lang="en-US" i="1" dirty="0"/>
              <a:t>you</a:t>
            </a:r>
            <a:r>
              <a:rPr lang="en-US" dirty="0"/>
              <a:t> want, it’s about what the customer needs.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8E8207-7423-EA73-B8C4-52329F728341}"/>
              </a:ext>
            </a:extLst>
          </p:cNvPr>
          <p:cNvSpPr txBox="1"/>
          <p:nvPr/>
        </p:nvSpPr>
        <p:spPr>
          <a:xfrm>
            <a:off x="693291" y="2739973"/>
            <a:ext cx="67668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Lesson #1: </a:t>
            </a:r>
            <a:r>
              <a:rPr lang="en-US" u="sng" dirty="0"/>
              <a:t>						</a:t>
            </a:r>
          </a:p>
          <a:p>
            <a:r>
              <a:rPr lang="en-US" dirty="0"/>
              <a:t>The hard part isn’t coming up with the vision, it’s holding on to the vision.</a:t>
            </a:r>
          </a:p>
          <a:p>
            <a:endParaRPr lang="en-US" b="1" dirty="0"/>
          </a:p>
          <a:p>
            <a:r>
              <a:rPr lang="en-US" b="1" dirty="0"/>
              <a:t>Lesson #2: </a:t>
            </a:r>
            <a:r>
              <a:rPr lang="en-US" u="sng" dirty="0"/>
              <a:t>						</a:t>
            </a:r>
          </a:p>
          <a:p>
            <a:r>
              <a:rPr lang="en-US" dirty="0"/>
              <a:t>Your influence is determined by how abundantly you place other people’s interests first.</a:t>
            </a:r>
          </a:p>
          <a:p>
            <a:endParaRPr lang="en-US" b="1" dirty="0"/>
          </a:p>
          <a:p>
            <a:r>
              <a:rPr lang="en-US" b="1" dirty="0"/>
              <a:t>Lesson #3: </a:t>
            </a:r>
            <a:r>
              <a:rPr lang="en-US" u="sng" dirty="0"/>
              <a:t>						</a:t>
            </a:r>
          </a:p>
          <a:p>
            <a:r>
              <a:rPr lang="en-US" dirty="0"/>
              <a:t>Be Humble, stay grounded, and work at your craft.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04D7A4-73DC-0DB0-FD8C-541001576B44}"/>
              </a:ext>
            </a:extLst>
          </p:cNvPr>
          <p:cNvSpPr txBox="1"/>
          <p:nvPr/>
        </p:nvSpPr>
        <p:spPr>
          <a:xfrm>
            <a:off x="2220687" y="2654218"/>
            <a:ext cx="2847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Hold the Vision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AC7AAA-179A-E676-C0CE-3EA1C1FE3E18}"/>
              </a:ext>
            </a:extLst>
          </p:cNvPr>
          <p:cNvSpPr txBox="1"/>
          <p:nvPr/>
        </p:nvSpPr>
        <p:spPr>
          <a:xfrm>
            <a:off x="2221777" y="3742118"/>
            <a:ext cx="2847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Build your people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0F7C6E-3830-DC57-5B05-E51C49B02EAA}"/>
              </a:ext>
            </a:extLst>
          </p:cNvPr>
          <p:cNvSpPr txBox="1"/>
          <p:nvPr/>
        </p:nvSpPr>
        <p:spPr>
          <a:xfrm>
            <a:off x="2221777" y="4826405"/>
            <a:ext cx="2847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Do the Work</a:t>
            </a:r>
          </a:p>
        </p:txBody>
      </p:sp>
    </p:spTree>
    <p:extLst>
      <p:ext uri="{BB962C8B-B14F-4D97-AF65-F5344CB8AC3E}">
        <p14:creationId xmlns:p14="http://schemas.microsoft.com/office/powerpoint/2010/main" val="370488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/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B66F619E-FB44-6B49-9C82-CEF217E8DFC8}"/>
              </a:ext>
            </a:extLst>
          </p:cNvPr>
          <p:cNvSpPr>
            <a:spLocks noGrp="1"/>
          </p:cNvSpPr>
          <p:nvPr/>
        </p:nvSpPr>
        <p:spPr bwMode="auto">
          <a:xfrm>
            <a:off x="3004457" y="902752"/>
            <a:ext cx="6382139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z="3600" dirty="0">
                <a:solidFill>
                  <a:srgbClr val="536B7F"/>
                </a:solidFill>
              </a:rPr>
              <a:t>The Right Order – Help Customers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9A894F-B842-A5D0-7D6C-A4BF4D96E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90" t="18602" r="1329" b="7774"/>
          <a:stretch/>
        </p:blipFill>
        <p:spPr bwMode="auto">
          <a:xfrm>
            <a:off x="9386596" y="2029097"/>
            <a:ext cx="2021219" cy="35443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62426D-FA9C-545A-B66D-7E8B789F17F3}"/>
              </a:ext>
            </a:extLst>
          </p:cNvPr>
          <p:cNvSpPr txBox="1"/>
          <p:nvPr/>
        </p:nvSpPr>
        <p:spPr>
          <a:xfrm>
            <a:off x="508730" y="6210300"/>
            <a:ext cx="3663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Customer First Process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8E8207-7423-EA73-B8C4-52329F728341}"/>
              </a:ext>
            </a:extLst>
          </p:cNvPr>
          <p:cNvSpPr txBox="1"/>
          <p:nvPr/>
        </p:nvSpPr>
        <p:spPr>
          <a:xfrm>
            <a:off x="893588" y="1880167"/>
            <a:ext cx="67668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Lesson #4: </a:t>
            </a:r>
            <a:r>
              <a:rPr lang="en-US" u="sng" dirty="0"/>
              <a:t>						</a:t>
            </a:r>
          </a:p>
          <a:p>
            <a:r>
              <a:rPr lang="en-US" dirty="0"/>
              <a:t>People need to trust your competence, but they need to trust your character more. </a:t>
            </a:r>
          </a:p>
          <a:p>
            <a:endParaRPr lang="en-US" b="1" dirty="0"/>
          </a:p>
          <a:p>
            <a:r>
              <a:rPr lang="en-US" b="1" dirty="0"/>
              <a:t>Lesson #5: </a:t>
            </a:r>
            <a:r>
              <a:rPr lang="en-US" u="sng" dirty="0"/>
              <a:t>						</a:t>
            </a:r>
          </a:p>
          <a:p>
            <a:r>
              <a:rPr lang="en-US" dirty="0"/>
              <a:t>It’s not about you, it’s about them. Don’t start thinking you’re the deal.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7E1A03-E5CC-7A09-AF05-0C11DA2B6D2F}"/>
              </a:ext>
            </a:extLst>
          </p:cNvPr>
          <p:cNvSpPr txBox="1"/>
          <p:nvPr/>
        </p:nvSpPr>
        <p:spPr>
          <a:xfrm>
            <a:off x="1597663" y="4213971"/>
            <a:ext cx="5358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When You Focus On The Customer - You Will Never Harm Them!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56C228-8018-4B12-6470-5050D786DA2F}"/>
              </a:ext>
            </a:extLst>
          </p:cNvPr>
          <p:cNvSpPr txBox="1"/>
          <p:nvPr/>
        </p:nvSpPr>
        <p:spPr>
          <a:xfrm>
            <a:off x="2220687" y="1798264"/>
            <a:ext cx="3431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Stand for Something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BA097E-34A8-A3B2-5CED-86E0A2E157F2}"/>
              </a:ext>
            </a:extLst>
          </p:cNvPr>
          <p:cNvSpPr txBox="1"/>
          <p:nvPr/>
        </p:nvSpPr>
        <p:spPr>
          <a:xfrm>
            <a:off x="2220687" y="2895830"/>
            <a:ext cx="3431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Share the Mantle</a:t>
            </a:r>
          </a:p>
        </p:txBody>
      </p:sp>
    </p:spTree>
    <p:extLst>
      <p:ext uri="{BB962C8B-B14F-4D97-AF65-F5344CB8AC3E}">
        <p14:creationId xmlns:p14="http://schemas.microsoft.com/office/powerpoint/2010/main" val="94332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/>
      <p:bldP spid="7" grpId="0"/>
      <p:bldP spid="3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66F619E-FB44-6B49-9C82-CEF217E8DFC8}"/>
              </a:ext>
            </a:extLst>
          </p:cNvPr>
          <p:cNvSpPr>
            <a:spLocks noGrp="1"/>
          </p:cNvSpPr>
          <p:nvPr/>
        </p:nvSpPr>
        <p:spPr bwMode="auto">
          <a:xfrm>
            <a:off x="2019300" y="978416"/>
            <a:ext cx="8153400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endParaRPr lang="en-US" sz="3600" dirty="0">
              <a:solidFill>
                <a:srgbClr val="536B7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7E1D2F-B585-CD94-136F-6A80B5A31221}"/>
              </a:ext>
            </a:extLst>
          </p:cNvPr>
          <p:cNvSpPr>
            <a:spLocks noGrp="1"/>
          </p:cNvSpPr>
          <p:nvPr/>
        </p:nvSpPr>
        <p:spPr bwMode="auto">
          <a:xfrm>
            <a:off x="1505569" y="950100"/>
            <a:ext cx="8966467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z="3600" dirty="0">
                <a:solidFill>
                  <a:srgbClr val="536B7F"/>
                </a:solidFill>
              </a:rPr>
              <a:t>The Right Order – Safe-Guard The Dealership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1EAAF-7212-C38D-1DC5-9ABB5EC4C2CB}"/>
              </a:ext>
            </a:extLst>
          </p:cNvPr>
          <p:cNvSpPr txBox="1"/>
          <p:nvPr/>
        </p:nvSpPr>
        <p:spPr>
          <a:xfrm>
            <a:off x="1782146" y="1763486"/>
            <a:ext cx="216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Red Flag Rule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A0D79-EAD2-2C18-1B33-3D690495CCC9}"/>
              </a:ext>
            </a:extLst>
          </p:cNvPr>
          <p:cNvSpPr txBox="1"/>
          <p:nvPr/>
        </p:nvSpPr>
        <p:spPr>
          <a:xfrm>
            <a:off x="1782146" y="2267005"/>
            <a:ext cx="3495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Adverse Action Notice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1449F-1B50-5B7B-ED7F-182712686560}"/>
              </a:ext>
            </a:extLst>
          </p:cNvPr>
          <p:cNvSpPr txBox="1"/>
          <p:nvPr/>
        </p:nvSpPr>
        <p:spPr>
          <a:xfrm>
            <a:off x="1782146" y="2728670"/>
            <a:ext cx="4086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Equal Credit Opportunity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4B3E5B-14B7-F58C-BAE5-4AAF23C1C796}"/>
              </a:ext>
            </a:extLst>
          </p:cNvPr>
          <p:cNvSpPr txBox="1"/>
          <p:nvPr/>
        </p:nvSpPr>
        <p:spPr>
          <a:xfrm>
            <a:off x="1782146" y="3274789"/>
            <a:ext cx="3495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Rick Based Pricing Rule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C502C3-DD62-37BB-4DFF-BF944FE9488E}"/>
              </a:ext>
            </a:extLst>
          </p:cNvPr>
          <p:cNvSpPr txBox="1"/>
          <p:nvPr/>
        </p:nvSpPr>
        <p:spPr>
          <a:xfrm>
            <a:off x="1782146" y="3803987"/>
            <a:ext cx="317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Safeguards Rule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78CFF7-3835-2EAE-A992-C48A77F03EDD}"/>
              </a:ext>
            </a:extLst>
          </p:cNvPr>
          <p:cNvSpPr txBox="1"/>
          <p:nvPr/>
        </p:nvSpPr>
        <p:spPr>
          <a:xfrm>
            <a:off x="6307494" y="1759953"/>
            <a:ext cx="216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UDAAP Laws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362CA2-88E2-2026-5AC6-7DCCDC46E457}"/>
              </a:ext>
            </a:extLst>
          </p:cNvPr>
          <p:cNvSpPr txBox="1"/>
          <p:nvPr/>
        </p:nvSpPr>
        <p:spPr>
          <a:xfrm>
            <a:off x="6307494" y="2240104"/>
            <a:ext cx="3576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Truth In –Lending Act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9227CE-D944-DED6-4F38-2EADA5574035}"/>
              </a:ext>
            </a:extLst>
          </p:cNvPr>
          <p:cNvSpPr txBox="1"/>
          <p:nvPr/>
        </p:nvSpPr>
        <p:spPr>
          <a:xfrm>
            <a:off x="6322270" y="2724516"/>
            <a:ext cx="2848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US Patriot Act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0B8981-B505-5A67-EC2F-3EC20E9E7E6C}"/>
              </a:ext>
            </a:extLst>
          </p:cNvPr>
          <p:cNvSpPr txBox="1"/>
          <p:nvPr/>
        </p:nvSpPr>
        <p:spPr>
          <a:xfrm>
            <a:off x="6307494" y="3261118"/>
            <a:ext cx="317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Cash Reporting Rule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79B92C-E6BF-4020-F074-D49DD9FAD449}"/>
              </a:ext>
            </a:extLst>
          </p:cNvPr>
          <p:cNvSpPr txBox="1"/>
          <p:nvPr/>
        </p:nvSpPr>
        <p:spPr>
          <a:xfrm>
            <a:off x="6307494" y="3798865"/>
            <a:ext cx="3293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Fair Credit Reporting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36BACA-D228-B233-B3A4-1F8778B8494F}"/>
              </a:ext>
            </a:extLst>
          </p:cNvPr>
          <p:cNvSpPr txBox="1"/>
          <p:nvPr/>
        </p:nvSpPr>
        <p:spPr>
          <a:xfrm>
            <a:off x="4763679" y="4651811"/>
            <a:ext cx="5965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And More!</a:t>
            </a:r>
          </a:p>
        </p:txBody>
      </p:sp>
    </p:spTree>
    <p:extLst>
      <p:ext uri="{BB962C8B-B14F-4D97-AF65-F5344CB8AC3E}">
        <p14:creationId xmlns:p14="http://schemas.microsoft.com/office/powerpoint/2010/main" val="331219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66F619E-FB44-6B49-9C82-CEF217E8DFC8}"/>
              </a:ext>
            </a:extLst>
          </p:cNvPr>
          <p:cNvSpPr>
            <a:spLocks noGrp="1"/>
          </p:cNvSpPr>
          <p:nvPr/>
        </p:nvSpPr>
        <p:spPr bwMode="auto">
          <a:xfrm>
            <a:off x="3100873" y="807284"/>
            <a:ext cx="5990254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z="3600" dirty="0">
                <a:solidFill>
                  <a:srgbClr val="536B7F"/>
                </a:solidFill>
              </a:rPr>
              <a:t>The Right Order – Make A Profit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03914" y="953231"/>
            <a:ext cx="39841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002060"/>
                </a:solidFill>
              </a:rPr>
              <a:t>Know The Products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C6B41-F10C-4826-5049-C6E939C4AA4C}"/>
              </a:ext>
            </a:extLst>
          </p:cNvPr>
          <p:cNvSpPr txBox="1"/>
          <p:nvPr/>
        </p:nvSpPr>
        <p:spPr>
          <a:xfrm>
            <a:off x="3100873" y="1891949"/>
            <a:ext cx="752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Passionate About Products – Have Proof</a:t>
            </a:r>
          </a:p>
        </p:txBody>
      </p:sp>
      <p:pic>
        <p:nvPicPr>
          <p:cNvPr id="7" name="image2.png">
            <a:extLst>
              <a:ext uri="{FF2B5EF4-FFF2-40B4-BE49-F238E27FC236}">
                <a16:creationId xmlns:a16="http://schemas.microsoft.com/office/drawing/2014/main" id="{A780179A-A469-5F7C-0265-C937CB81B1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038" y="3169171"/>
            <a:ext cx="4428258" cy="2847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3664EC-0B90-642C-6AC4-6E4ACB91C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353" y="3169170"/>
            <a:ext cx="2425291" cy="27782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302D0F-79D8-17D2-26A2-2F683E6993E2}"/>
              </a:ext>
            </a:extLst>
          </p:cNvPr>
          <p:cNvSpPr txBox="1"/>
          <p:nvPr/>
        </p:nvSpPr>
        <p:spPr>
          <a:xfrm>
            <a:off x="3462332" y="2476673"/>
            <a:ext cx="5725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Find And Fill Customers Needs</a:t>
            </a:r>
          </a:p>
        </p:txBody>
      </p:sp>
      <p:pic>
        <p:nvPicPr>
          <p:cNvPr id="12" name="Picture 11" descr="General Motors safety technology infographic">
            <a:extLst>
              <a:ext uri="{FF2B5EF4-FFF2-40B4-BE49-F238E27FC236}">
                <a16:creationId xmlns:a16="http://schemas.microsoft.com/office/drawing/2014/main" id="{C3E9DD67-54D2-9D23-DC21-C54DF2CFB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899" y="3169171"/>
            <a:ext cx="4478698" cy="2735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410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371600" y="640687"/>
            <a:ext cx="7879856" cy="71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06984" y="1747507"/>
            <a:ext cx="99529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F&amp;I Responsibilities – Beyond The Deal</a:t>
            </a:r>
          </a:p>
          <a:p>
            <a:endParaRPr lang="en-US" sz="2400" b="1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99291D-983C-5624-F670-5EE333073C81}"/>
              </a:ext>
            </a:extLst>
          </p:cNvPr>
          <p:cNvSpPr>
            <a:spLocks noGrp="1"/>
          </p:cNvSpPr>
          <p:nvPr/>
        </p:nvSpPr>
        <p:spPr bwMode="auto">
          <a:xfrm>
            <a:off x="2622205" y="784515"/>
            <a:ext cx="6629251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z="3600" dirty="0">
                <a:solidFill>
                  <a:srgbClr val="536B7F"/>
                </a:solidFill>
              </a:rPr>
              <a:t>The Right Order – Secure The Deal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B891D-BC16-9DBD-7F46-F5D7E178FAFE}"/>
              </a:ext>
            </a:extLst>
          </p:cNvPr>
          <p:cNvSpPr txBox="1"/>
          <p:nvPr/>
        </p:nvSpPr>
        <p:spPr>
          <a:xfrm>
            <a:off x="5719666" y="2484063"/>
            <a:ext cx="665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Lenders - Fenders And Fraud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135B82-0FCD-FF8D-4F5E-FFA7C3EA1DB3}"/>
              </a:ext>
            </a:extLst>
          </p:cNvPr>
          <p:cNvSpPr txBox="1"/>
          <p:nvPr/>
        </p:nvSpPr>
        <p:spPr>
          <a:xfrm>
            <a:off x="4460033" y="3198167"/>
            <a:ext cx="7567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Clarification – Verification Leads To Vindication!</a:t>
            </a:r>
          </a:p>
        </p:txBody>
      </p:sp>
      <p:pic>
        <p:nvPicPr>
          <p:cNvPr id="2052" name="Picture 4" descr="Amazon.com: Vinyl Wall Art Decal - It's Not How Much You Make But How Much  You Keep - 17&quot; x 24&quot; - Trendy Inspirational Optimistic Quote Sticker for  Office Work Store Coffee">
            <a:extLst>
              <a:ext uri="{FF2B5EF4-FFF2-40B4-BE49-F238E27FC236}">
                <a16:creationId xmlns:a16="http://schemas.microsoft.com/office/drawing/2014/main" id="{6626FDD4-EF78-E736-7D10-B59ED4522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78" y="1551404"/>
            <a:ext cx="4216855" cy="421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25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601ACB-17BB-6742-BB81-2185002D8FFB}"/>
              </a:ext>
            </a:extLst>
          </p:cNvPr>
          <p:cNvSpPr txBox="1">
            <a:spLocks/>
          </p:cNvSpPr>
          <p:nvPr/>
        </p:nvSpPr>
        <p:spPr>
          <a:xfrm>
            <a:off x="1" y="4765103"/>
            <a:ext cx="12192000" cy="7826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Thank You For Your Time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6AE3D72-F83C-FA44-B4B5-A54F8CEB17C5}"/>
              </a:ext>
            </a:extLst>
          </p:cNvPr>
          <p:cNvSpPr txBox="1">
            <a:spLocks/>
          </p:cNvSpPr>
          <p:nvPr/>
        </p:nvSpPr>
        <p:spPr>
          <a:xfrm>
            <a:off x="7407337" y="916992"/>
            <a:ext cx="4374292" cy="3932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 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</a:p>
        </p:txBody>
      </p:sp>
    </p:spTree>
    <p:extLst>
      <p:ext uri="{BB962C8B-B14F-4D97-AF65-F5344CB8AC3E}">
        <p14:creationId xmlns:p14="http://schemas.microsoft.com/office/powerpoint/2010/main" val="652686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D26FC-389D-7F49-B240-4114DC0C602F}"/>
              </a:ext>
            </a:extLst>
          </p:cNvPr>
          <p:cNvSpPr txBox="1">
            <a:spLocks/>
          </p:cNvSpPr>
          <p:nvPr/>
        </p:nvSpPr>
        <p:spPr>
          <a:xfrm>
            <a:off x="420129" y="6433209"/>
            <a:ext cx="4374292" cy="4247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DE47CC-2382-394E-B1A1-05A33113C11B}"/>
              </a:ext>
            </a:extLst>
          </p:cNvPr>
          <p:cNvSpPr>
            <a:spLocks noGrp="1"/>
          </p:cNvSpPr>
          <p:nvPr/>
        </p:nvSpPr>
        <p:spPr bwMode="auto">
          <a:xfrm>
            <a:off x="5043878" y="1399592"/>
            <a:ext cx="6386121" cy="408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endParaRPr lang="en-US" sz="3600" dirty="0">
              <a:solidFill>
                <a:srgbClr val="24376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7BCF2F-792B-EF47-BF46-D6CA08BF2F39}"/>
              </a:ext>
            </a:extLst>
          </p:cNvPr>
          <p:cNvSpPr>
            <a:spLocks noGrp="1"/>
          </p:cNvSpPr>
          <p:nvPr/>
        </p:nvSpPr>
        <p:spPr bwMode="auto">
          <a:xfrm>
            <a:off x="625152" y="1199023"/>
            <a:ext cx="3349690" cy="361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CAB62E-FCDA-7A82-C9E4-1BEFE8287D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785" y="1371600"/>
            <a:ext cx="6128523" cy="4114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418BEE-8F65-DD7F-7941-9CB7190B69EB}"/>
              </a:ext>
            </a:extLst>
          </p:cNvPr>
          <p:cNvSpPr txBox="1"/>
          <p:nvPr/>
        </p:nvSpPr>
        <p:spPr>
          <a:xfrm>
            <a:off x="5524500" y="982515"/>
            <a:ext cx="595444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Great Dealerships Like Great Companies               Think And Act Differently!</a:t>
            </a:r>
            <a:r>
              <a:rPr lang="en-US" sz="2400" b="1" i="0" dirty="0">
                <a:solidFill>
                  <a:srgbClr val="282828"/>
                </a:solidFill>
                <a:effectLst/>
                <a:latin typeface="Tiempos Text"/>
              </a:rPr>
              <a:t> </a:t>
            </a:r>
          </a:p>
          <a:p>
            <a:r>
              <a:rPr lang="en-US" dirty="0"/>
              <a:t> </a:t>
            </a:r>
            <a:endParaRPr lang="en-US" b="1" dirty="0">
              <a:solidFill>
                <a:srgbClr val="282828"/>
              </a:solidFill>
              <a:latin typeface="Tiempos Text"/>
            </a:endParaRPr>
          </a:p>
          <a:p>
            <a:pPr algn="l"/>
            <a:r>
              <a:rPr lang="en-US" sz="2000" b="1" i="0" dirty="0">
                <a:solidFill>
                  <a:srgbClr val="282828"/>
                </a:solidFill>
                <a:effectLst/>
                <a:latin typeface="Tiempos Text"/>
              </a:rPr>
              <a:t>Great dealerships identify something larger than transactions to provide purpose and meaning.</a:t>
            </a:r>
          </a:p>
          <a:p>
            <a:pPr algn="l"/>
            <a:endParaRPr lang="en-US" sz="2000" b="1" dirty="0">
              <a:solidFill>
                <a:srgbClr val="282828"/>
              </a:solidFill>
              <a:latin typeface="Tiempos Text"/>
            </a:endParaRPr>
          </a:p>
          <a:p>
            <a:pPr algn="l"/>
            <a:r>
              <a:rPr lang="en-US" sz="2000" b="1" dirty="0">
                <a:solidFill>
                  <a:srgbClr val="282828"/>
                </a:solidFill>
                <a:latin typeface="Tiempos Text"/>
              </a:rPr>
              <a:t>Great dealerships follow the three leadership principles of success that have built some of the strongest companies in the USA.</a:t>
            </a:r>
          </a:p>
          <a:p>
            <a:pPr algn="l"/>
            <a:endParaRPr lang="en-US" sz="2000" b="1" i="0" dirty="0">
              <a:solidFill>
                <a:srgbClr val="282828"/>
              </a:solidFill>
              <a:effectLst/>
              <a:latin typeface="Tiempos Text"/>
            </a:endParaRPr>
          </a:p>
          <a:p>
            <a:pPr algn="l"/>
            <a:r>
              <a:rPr lang="en-US" sz="2000" b="1" i="0" dirty="0">
                <a:solidFill>
                  <a:srgbClr val="282828"/>
                </a:solidFill>
                <a:effectLst/>
                <a:latin typeface="Tiempos Text"/>
              </a:rPr>
              <a:t>Dealer groups that have emerged as leaders in the industry have left clues of what got them to the top. 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0EF06A-84B4-8964-7FE9-793CF00A89C6}"/>
              </a:ext>
            </a:extLst>
          </p:cNvPr>
          <p:cNvSpPr txBox="1"/>
          <p:nvPr/>
        </p:nvSpPr>
        <p:spPr>
          <a:xfrm>
            <a:off x="55245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9045E9-65BF-20DE-4569-8017E8CF1A29}"/>
              </a:ext>
            </a:extLst>
          </p:cNvPr>
          <p:cNvSpPr txBox="1"/>
          <p:nvPr/>
        </p:nvSpPr>
        <p:spPr>
          <a:xfrm>
            <a:off x="4853528" y="1728496"/>
            <a:ext cx="676682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F65DF-CD72-E634-73F8-CCD4B4522606}"/>
              </a:ext>
            </a:extLst>
          </p:cNvPr>
          <p:cNvSpPr txBox="1"/>
          <p:nvPr/>
        </p:nvSpPr>
        <p:spPr>
          <a:xfrm>
            <a:off x="3814856" y="5272775"/>
            <a:ext cx="7683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282828"/>
                </a:solidFill>
                <a:effectLst/>
                <a:latin typeface="Tiempos Text"/>
              </a:rPr>
              <a:t>Do Right Things -  Right Way - In The Right Order!</a:t>
            </a:r>
          </a:p>
        </p:txBody>
      </p:sp>
    </p:spTree>
    <p:extLst>
      <p:ext uri="{BB962C8B-B14F-4D97-AF65-F5344CB8AC3E}">
        <p14:creationId xmlns:p14="http://schemas.microsoft.com/office/powerpoint/2010/main" val="110933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6DFB06-E460-624B-B51D-D3DD523BE673}"/>
              </a:ext>
            </a:extLst>
          </p:cNvPr>
          <p:cNvSpPr>
            <a:spLocks noGrp="1"/>
          </p:cNvSpPr>
          <p:nvPr/>
        </p:nvSpPr>
        <p:spPr bwMode="auto">
          <a:xfrm>
            <a:off x="-1221445" y="3648808"/>
            <a:ext cx="3825125" cy="46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66F619E-FB44-6B49-9C82-CEF217E8DFC8}"/>
              </a:ext>
            </a:extLst>
          </p:cNvPr>
          <p:cNvSpPr>
            <a:spLocks noGrp="1"/>
          </p:cNvSpPr>
          <p:nvPr/>
        </p:nvSpPr>
        <p:spPr bwMode="auto">
          <a:xfrm>
            <a:off x="2809875" y="824119"/>
            <a:ext cx="6838951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pPr algn="ctr"/>
            <a:r>
              <a:rPr lang="en-US" sz="3600" dirty="0">
                <a:solidFill>
                  <a:srgbClr val="536B7F"/>
                </a:solidFill>
              </a:rPr>
              <a:t> Dealerships That Lead Are             Doing The Right Things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383A1E-B551-CE4A-9101-3933FF431DBD}"/>
              </a:ext>
            </a:extLst>
          </p:cNvPr>
          <p:cNvSpPr txBox="1"/>
          <p:nvPr/>
        </p:nvSpPr>
        <p:spPr>
          <a:xfrm flipH="1">
            <a:off x="5402117" y="2250003"/>
            <a:ext cx="5825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Transparency Leads To Transformation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95BEDD-63E7-1E35-2623-5D7B3DED6D21}"/>
              </a:ext>
            </a:extLst>
          </p:cNvPr>
          <p:cNvSpPr txBox="1"/>
          <p:nvPr/>
        </p:nvSpPr>
        <p:spPr>
          <a:xfrm>
            <a:off x="6792892" y="3060426"/>
            <a:ext cx="3043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Lead With Listening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2535DB-9DBE-34A1-C5D0-3E14E0E396EC}"/>
              </a:ext>
            </a:extLst>
          </p:cNvPr>
          <p:cNvSpPr txBox="1"/>
          <p:nvPr/>
        </p:nvSpPr>
        <p:spPr>
          <a:xfrm>
            <a:off x="5585322" y="3915500"/>
            <a:ext cx="5642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Process Conveys Clarity Of Message </a:t>
            </a:r>
          </a:p>
        </p:txBody>
      </p:sp>
      <p:pic>
        <p:nvPicPr>
          <p:cNvPr id="1026" name="Picture 2" descr="6 Transparency Tactics for a Clear Recruiting Process | TA">
            <a:extLst>
              <a:ext uri="{FF2B5EF4-FFF2-40B4-BE49-F238E27FC236}">
                <a16:creationId xmlns:a16="http://schemas.microsoft.com/office/drawing/2014/main" id="{536ED242-5D63-A03A-31F4-B716B1EA7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18" y="2250003"/>
            <a:ext cx="4695549" cy="333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05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6DFB06-E460-624B-B51D-D3DD523BE673}"/>
              </a:ext>
            </a:extLst>
          </p:cNvPr>
          <p:cNvSpPr>
            <a:spLocks noGrp="1"/>
          </p:cNvSpPr>
          <p:nvPr/>
        </p:nvSpPr>
        <p:spPr bwMode="auto">
          <a:xfrm>
            <a:off x="813358" y="1030520"/>
            <a:ext cx="81470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FCF5243-B65C-E1A9-EBB3-AB1A3007033F}"/>
              </a:ext>
            </a:extLst>
          </p:cNvPr>
          <p:cNvSpPr>
            <a:spLocks noGrp="1"/>
          </p:cNvSpPr>
          <p:nvPr/>
        </p:nvSpPr>
        <p:spPr bwMode="auto">
          <a:xfrm>
            <a:off x="3329383" y="730081"/>
            <a:ext cx="4243231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pPr algn="ctr"/>
            <a:r>
              <a:rPr lang="en-US" sz="3600" dirty="0">
                <a:solidFill>
                  <a:srgbClr val="536B7F"/>
                </a:solidFill>
              </a:rPr>
              <a:t>Doing The Right Things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116044-560D-0435-FF8B-9C41165727D1}"/>
              </a:ext>
            </a:extLst>
          </p:cNvPr>
          <p:cNvSpPr txBox="1"/>
          <p:nvPr/>
        </p:nvSpPr>
        <p:spPr>
          <a:xfrm flipH="1">
            <a:off x="3329383" y="5161937"/>
            <a:ext cx="5152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Guardrails Establish Guidance             Develop a Process With a Plan!</a:t>
            </a:r>
          </a:p>
        </p:txBody>
      </p:sp>
      <p:pic>
        <p:nvPicPr>
          <p:cNvPr id="1026" name="Picture 2" descr="▷ Guardrail roll forming machine - Highway guardrail suppliers">
            <a:extLst>
              <a:ext uri="{FF2B5EF4-FFF2-40B4-BE49-F238E27FC236}">
                <a16:creationId xmlns:a16="http://schemas.microsoft.com/office/drawing/2014/main" id="{DE27E009-C643-64EA-ED4D-13EAE77AD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36" y="3589468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▷ Guardrail roll forming machine - Highway guardrail suppliers">
            <a:extLst>
              <a:ext uri="{FF2B5EF4-FFF2-40B4-BE49-F238E27FC236}">
                <a16:creationId xmlns:a16="http://schemas.microsoft.com/office/drawing/2014/main" id="{A3739D5C-823D-A0AB-699A-0A167A028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614" y="1165398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1DEE4C-77E2-20EC-F316-D04FFE8B0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869" y="1738295"/>
            <a:ext cx="7556261" cy="33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6DFB06-E460-624B-B51D-D3DD523BE673}"/>
              </a:ext>
            </a:extLst>
          </p:cNvPr>
          <p:cNvSpPr>
            <a:spLocks noGrp="1"/>
          </p:cNvSpPr>
          <p:nvPr/>
        </p:nvSpPr>
        <p:spPr bwMode="auto">
          <a:xfrm>
            <a:off x="521528" y="1244528"/>
            <a:ext cx="81470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65560" y="3699592"/>
            <a:ext cx="2693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F&amp;I Involved Early</a:t>
            </a:r>
          </a:p>
          <a:p>
            <a:r>
              <a:rPr lang="en-US" sz="2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66F619E-FB44-6B49-9C82-CEF217E8DFC8}"/>
              </a:ext>
            </a:extLst>
          </p:cNvPr>
          <p:cNvSpPr>
            <a:spLocks noGrp="1"/>
          </p:cNvSpPr>
          <p:nvPr/>
        </p:nvSpPr>
        <p:spPr bwMode="auto">
          <a:xfrm>
            <a:off x="1939415" y="910842"/>
            <a:ext cx="8153400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pPr algn="ctr"/>
            <a:r>
              <a:rPr lang="en-US" sz="3600" dirty="0">
                <a:solidFill>
                  <a:srgbClr val="536B7F"/>
                </a:solidFill>
              </a:rPr>
              <a:t>Doing The Right Things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7B1C4-B097-6A4C-3B87-AA76EE06D6CF}"/>
              </a:ext>
            </a:extLst>
          </p:cNvPr>
          <p:cNvSpPr txBox="1"/>
          <p:nvPr/>
        </p:nvSpPr>
        <p:spPr>
          <a:xfrm>
            <a:off x="8445239" y="4421124"/>
            <a:ext cx="5428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Quotes</a:t>
            </a:r>
            <a:r>
              <a:rPr lang="en-US" dirty="0"/>
              <a:t> </a:t>
            </a:r>
            <a:r>
              <a:rPr lang="en-US" sz="2400" dirty="0">
                <a:solidFill>
                  <a:srgbClr val="002060"/>
                </a:solidFill>
              </a:rPr>
              <a:t>Come Clearly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EF18F3-3CBB-C763-CDD6-03E22BE569AE}"/>
              </a:ext>
            </a:extLst>
          </p:cNvPr>
          <p:cNvSpPr txBox="1"/>
          <p:nvPr/>
        </p:nvSpPr>
        <p:spPr>
          <a:xfrm flipH="1">
            <a:off x="8071972" y="2973063"/>
            <a:ext cx="3862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Seamless</a:t>
            </a:r>
            <a:r>
              <a:rPr lang="en-US" dirty="0"/>
              <a:t> </a:t>
            </a:r>
            <a:r>
              <a:rPr lang="en-US" sz="2400" dirty="0">
                <a:solidFill>
                  <a:srgbClr val="002060"/>
                </a:solidFill>
              </a:rPr>
              <a:t>Team Integration</a:t>
            </a:r>
          </a:p>
        </p:txBody>
      </p:sp>
      <p:pic>
        <p:nvPicPr>
          <p:cNvPr id="1028" name="Picture 4" descr="One message to take from baton blunders: U.S. track has hit rock bottom">
            <a:extLst>
              <a:ext uri="{FF2B5EF4-FFF2-40B4-BE49-F238E27FC236}">
                <a16:creationId xmlns:a16="http://schemas.microsoft.com/office/drawing/2014/main" id="{48110940-1EBF-7016-A65F-B2AD638CE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55" y="1575880"/>
            <a:ext cx="7459263" cy="41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21762D-DEDF-872A-0B47-6D9DC7FEF402}"/>
              </a:ext>
            </a:extLst>
          </p:cNvPr>
          <p:cNvSpPr txBox="1"/>
          <p:nvPr/>
        </p:nvSpPr>
        <p:spPr>
          <a:xfrm>
            <a:off x="7980791" y="1851129"/>
            <a:ext cx="3862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Compliance Culture  Creates Success</a:t>
            </a:r>
          </a:p>
        </p:txBody>
      </p:sp>
    </p:spTree>
    <p:extLst>
      <p:ext uri="{BB962C8B-B14F-4D97-AF65-F5344CB8AC3E}">
        <p14:creationId xmlns:p14="http://schemas.microsoft.com/office/powerpoint/2010/main" val="408815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" grpId="0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B66F619E-FB44-6B49-9C82-CEF217E8DFC8}"/>
              </a:ext>
            </a:extLst>
          </p:cNvPr>
          <p:cNvSpPr>
            <a:spLocks noGrp="1"/>
          </p:cNvSpPr>
          <p:nvPr/>
        </p:nvSpPr>
        <p:spPr bwMode="auto">
          <a:xfrm>
            <a:off x="7948769" y="884497"/>
            <a:ext cx="4243231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z="3600" dirty="0">
                <a:solidFill>
                  <a:srgbClr val="536B7F"/>
                </a:solidFill>
              </a:rPr>
              <a:t>The Right Way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00312A-0892-7584-746C-9AEEC28C6E52}"/>
              </a:ext>
            </a:extLst>
          </p:cNvPr>
          <p:cNvSpPr txBox="1"/>
          <p:nvPr/>
        </p:nvSpPr>
        <p:spPr>
          <a:xfrm>
            <a:off x="7168178" y="1519534"/>
            <a:ext cx="4344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2060"/>
                </a:solidFill>
              </a:defRPr>
            </a:lvl1pPr>
          </a:lstStyle>
          <a:p>
            <a:pPr algn="ctr"/>
            <a:r>
              <a:rPr lang="en-US" dirty="0"/>
              <a:t>Develop And Invest In The Team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85D896-D709-A114-FC07-98A4D5D2B552}"/>
              </a:ext>
            </a:extLst>
          </p:cNvPr>
          <p:cNvSpPr txBox="1"/>
          <p:nvPr/>
        </p:nvSpPr>
        <p:spPr>
          <a:xfrm>
            <a:off x="7820673" y="2495230"/>
            <a:ext cx="3582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Reinforce And Record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1100CD-1118-EBE4-FA79-6B22ADD68F64}"/>
              </a:ext>
            </a:extLst>
          </p:cNvPr>
          <p:cNvSpPr txBox="1"/>
          <p:nvPr/>
        </p:nvSpPr>
        <p:spPr>
          <a:xfrm>
            <a:off x="8185223" y="3085519"/>
            <a:ext cx="368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Review To Rise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0EA36-F502-8D32-43E7-714CA708E352}"/>
              </a:ext>
            </a:extLst>
          </p:cNvPr>
          <p:cNvSpPr txBox="1"/>
          <p:nvPr/>
        </p:nvSpPr>
        <p:spPr>
          <a:xfrm>
            <a:off x="714734" y="5121846"/>
            <a:ext cx="10969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What happens if we develop our people and they leave us?                         What happens if we don’t develop our people and they stay?</a:t>
            </a:r>
          </a:p>
        </p:txBody>
      </p:sp>
      <p:pic>
        <p:nvPicPr>
          <p:cNvPr id="2056" name="Picture 8" descr="Forbes: The World's 50 Most Valuable Sports Teams 2022. The National  Football League extends its financial domination while Major League  Baseball fades like a late-breaking slider. : r/nfl">
            <a:extLst>
              <a:ext uri="{FF2B5EF4-FFF2-40B4-BE49-F238E27FC236}">
                <a16:creationId xmlns:a16="http://schemas.microsoft.com/office/drawing/2014/main" id="{03264163-9ED4-96B7-0804-5C20F83F2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86" y="844928"/>
            <a:ext cx="6117928" cy="376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94DC03-3C77-88B6-235B-70CB37312303}"/>
              </a:ext>
            </a:extLst>
          </p:cNvPr>
          <p:cNvSpPr txBox="1"/>
          <p:nvPr/>
        </p:nvSpPr>
        <p:spPr>
          <a:xfrm>
            <a:off x="6562725" y="3817417"/>
            <a:ext cx="5722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Create The Culture          Reap The Benefits</a:t>
            </a:r>
            <a:r>
              <a:rPr lang="en-US" sz="3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3297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7" grpId="0"/>
      <p:bldP spid="28" grpId="0"/>
      <p:bldP spid="29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B66F619E-FB44-6B49-9C82-CEF217E8DFC8}"/>
              </a:ext>
            </a:extLst>
          </p:cNvPr>
          <p:cNvSpPr>
            <a:spLocks noGrp="1"/>
          </p:cNvSpPr>
          <p:nvPr/>
        </p:nvSpPr>
        <p:spPr bwMode="auto">
          <a:xfrm>
            <a:off x="3166206" y="768272"/>
            <a:ext cx="8153400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pPr algn="ctr"/>
            <a:r>
              <a:rPr lang="en-US" sz="3600" dirty="0">
                <a:solidFill>
                  <a:srgbClr val="536B7F"/>
                </a:solidFill>
              </a:rPr>
              <a:t>The Right Way</a:t>
            </a:r>
          </a:p>
        </p:txBody>
      </p:sp>
      <p:pic>
        <p:nvPicPr>
          <p:cNvPr id="2050" name="Picture 2" descr="Charlie Munger quotes' Poster by Kitty Kit | Displate">
            <a:extLst>
              <a:ext uri="{FF2B5EF4-FFF2-40B4-BE49-F238E27FC236}">
                <a16:creationId xmlns:a16="http://schemas.microsoft.com/office/drawing/2014/main" id="{D7EF90DE-3223-0C24-63C9-6BB4620C6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714374"/>
            <a:ext cx="2975707" cy="416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336EA9-BE4A-35A3-6014-3C9F7A9F6574}"/>
              </a:ext>
            </a:extLst>
          </p:cNvPr>
          <p:cNvSpPr txBox="1"/>
          <p:nvPr/>
        </p:nvSpPr>
        <p:spPr>
          <a:xfrm>
            <a:off x="5088980" y="1300369"/>
            <a:ext cx="5067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Growth Is Expected In All Areas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1012F9-9C4E-71AC-A9A5-EE7EA86A79B8}"/>
              </a:ext>
            </a:extLst>
          </p:cNvPr>
          <p:cNvSpPr txBox="1"/>
          <p:nvPr/>
        </p:nvSpPr>
        <p:spPr>
          <a:xfrm>
            <a:off x="628653" y="6250661"/>
            <a:ext cx="3809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Value Building Abilities</a:t>
            </a:r>
          </a:p>
        </p:txBody>
      </p:sp>
      <p:pic>
        <p:nvPicPr>
          <p:cNvPr id="29" name="Picture 28" descr="Image result for how many lines of code in a modern car">
            <a:extLst>
              <a:ext uri="{FF2B5EF4-FFF2-40B4-BE49-F238E27FC236}">
                <a16:creationId xmlns:a16="http://schemas.microsoft.com/office/drawing/2014/main" id="{800BD1E2-1D15-9CFF-4FF3-5369AD28A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030" y="1762034"/>
            <a:ext cx="7447785" cy="4191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38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A7EB1C-4131-844E-B3BD-B92F2A8E7F13}"/>
              </a:ext>
            </a:extLst>
          </p:cNvPr>
          <p:cNvSpPr txBox="1">
            <a:spLocks/>
          </p:cNvSpPr>
          <p:nvPr/>
        </p:nvSpPr>
        <p:spPr>
          <a:xfrm>
            <a:off x="420129" y="6433209"/>
            <a:ext cx="4374292" cy="4247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6DFB06-E460-624B-B51D-D3DD523BE673}"/>
              </a:ext>
            </a:extLst>
          </p:cNvPr>
          <p:cNvSpPr>
            <a:spLocks noGrp="1"/>
          </p:cNvSpPr>
          <p:nvPr/>
        </p:nvSpPr>
        <p:spPr bwMode="auto">
          <a:xfrm>
            <a:off x="521528" y="1692203"/>
            <a:ext cx="81470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6F619E-FB44-6B49-9C82-CEF217E8DFC8}"/>
              </a:ext>
            </a:extLst>
          </p:cNvPr>
          <p:cNvSpPr>
            <a:spLocks noGrp="1"/>
          </p:cNvSpPr>
          <p:nvPr/>
        </p:nvSpPr>
        <p:spPr bwMode="auto">
          <a:xfrm>
            <a:off x="2706116" y="850767"/>
            <a:ext cx="6643396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z="3600" dirty="0">
                <a:solidFill>
                  <a:srgbClr val="536B7F"/>
                </a:solidFill>
              </a:rPr>
              <a:t>The Right Way - In The Showroom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8DA9A-07F0-DAFC-A716-94614CE0F996}"/>
              </a:ext>
            </a:extLst>
          </p:cNvPr>
          <p:cNvSpPr txBox="1"/>
          <p:nvPr/>
        </p:nvSpPr>
        <p:spPr>
          <a:xfrm>
            <a:off x="4231671" y="1628537"/>
            <a:ext cx="359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All Managers Hands On!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3E2382-8F4D-A03D-2F8A-E7429AA10329}"/>
              </a:ext>
            </a:extLst>
          </p:cNvPr>
          <p:cNvSpPr txBox="1"/>
          <p:nvPr/>
        </p:nvSpPr>
        <p:spPr>
          <a:xfrm>
            <a:off x="2252712" y="2171288"/>
            <a:ext cx="8738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Accurate And Transparent Payments – Communicated Clearly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7790B0-28DB-7A61-91E9-3E38288296BE}"/>
              </a:ext>
            </a:extLst>
          </p:cNvPr>
          <p:cNvSpPr txBox="1"/>
          <p:nvPr/>
        </p:nvSpPr>
        <p:spPr>
          <a:xfrm>
            <a:off x="4084622" y="2796483"/>
            <a:ext cx="4913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Clean Handoff From Sales To F&amp;I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76C969-2039-D867-4CF4-BC2C3EFC5788}"/>
              </a:ext>
            </a:extLst>
          </p:cNvPr>
          <p:cNvSpPr txBox="1"/>
          <p:nvPr/>
        </p:nvSpPr>
        <p:spPr>
          <a:xfrm>
            <a:off x="4807627" y="3403734"/>
            <a:ext cx="3069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Eliminate The Wait!</a:t>
            </a:r>
          </a:p>
        </p:txBody>
      </p:sp>
      <p:pic>
        <p:nvPicPr>
          <p:cNvPr id="1028" name="Picture 4" descr="Team Unity and How To Improve It - Condor Performance">
            <a:extLst>
              <a:ext uri="{FF2B5EF4-FFF2-40B4-BE49-F238E27FC236}">
                <a16:creationId xmlns:a16="http://schemas.microsoft.com/office/drawing/2014/main" id="{F0AAB560-FB98-879B-75E4-F99878485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216" y="3802258"/>
            <a:ext cx="6725335" cy="22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53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66F619E-FB44-6B49-9C82-CEF217E8DFC8}"/>
              </a:ext>
            </a:extLst>
          </p:cNvPr>
          <p:cNvSpPr>
            <a:spLocks noGrp="1"/>
          </p:cNvSpPr>
          <p:nvPr/>
        </p:nvSpPr>
        <p:spPr bwMode="auto">
          <a:xfrm>
            <a:off x="3036483" y="878023"/>
            <a:ext cx="8153400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z="3600" dirty="0">
                <a:solidFill>
                  <a:srgbClr val="536B7F"/>
                </a:solidFill>
              </a:rPr>
              <a:t>The Right Way - In The F&amp;I Office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9306F6-EC51-55EB-1161-6C1317EF9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184" y="3166849"/>
            <a:ext cx="9955631" cy="5243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608C2F-5A33-5BF7-030C-1EE8A0E127CE}"/>
              </a:ext>
            </a:extLst>
          </p:cNvPr>
          <p:cNvSpPr txBox="1"/>
          <p:nvPr/>
        </p:nvSpPr>
        <p:spPr>
          <a:xfrm>
            <a:off x="1808478" y="1491373"/>
            <a:ext cx="7870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F&amp;I Product Focused Presentation Leads To Frustration!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FCEEDA8-6195-F1D7-916C-5D8E9C86DB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3855974"/>
              </p:ext>
            </p:extLst>
          </p:nvPr>
        </p:nvGraphicFramePr>
        <p:xfrm>
          <a:off x="2698735" y="2061254"/>
          <a:ext cx="6222365" cy="1409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E8ABF0F-6D4F-73D6-6CA1-0466697B98BC}"/>
              </a:ext>
            </a:extLst>
          </p:cNvPr>
          <p:cNvSpPr txBox="1"/>
          <p:nvPr/>
        </p:nvSpPr>
        <p:spPr>
          <a:xfrm>
            <a:off x="1685288" y="3711567"/>
            <a:ext cx="852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F&amp;I Customer Focused Presentation Leads To Satisfaction!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729C21-14BD-DCA8-369C-12459BACC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2006" y="4369734"/>
            <a:ext cx="6291617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3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Graphic spid="8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AFIP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1613</TotalTime>
  <Words>612</Words>
  <Application>Microsoft Office PowerPoint</Application>
  <PresentationFormat>Widescreen</PresentationFormat>
  <Paragraphs>100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Arial Narrow</vt:lpstr>
      <vt:lpstr>Frutiger LT Std 45 Light</vt:lpstr>
      <vt:lpstr>Frutiger LT Std 55 Roman</vt:lpstr>
      <vt:lpstr>Tiempos Text</vt:lpstr>
      <vt:lpstr>Office Theme</vt:lpstr>
      <vt:lpstr>16_Office Theme</vt:lpstr>
      <vt:lpstr>17_Office Theme</vt:lpstr>
      <vt:lpstr>19_Office Theme</vt:lpstr>
      <vt:lpstr>20_Office Theme</vt:lpstr>
      <vt:lpstr>21_Office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Hamilton</dc:creator>
  <cp:lastModifiedBy>Rick McCormick</cp:lastModifiedBy>
  <cp:revision>174</cp:revision>
  <dcterms:created xsi:type="dcterms:W3CDTF">2021-04-28T17:54:46Z</dcterms:created>
  <dcterms:modified xsi:type="dcterms:W3CDTF">2023-03-09T02:41:09Z</dcterms:modified>
</cp:coreProperties>
</file>