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notesMasterIdLst>
    <p:notesMasterId r:id="rId26"/>
  </p:notesMasterIdLst>
  <p:handoutMasterIdLst>
    <p:handoutMasterId r:id="rId27"/>
  </p:handoutMasterIdLst>
  <p:sldIdLst>
    <p:sldId id="292" r:id="rId10"/>
    <p:sldId id="261" r:id="rId11"/>
    <p:sldId id="294" r:id="rId12"/>
    <p:sldId id="367" r:id="rId13"/>
    <p:sldId id="368" r:id="rId14"/>
    <p:sldId id="360" r:id="rId15"/>
    <p:sldId id="361" r:id="rId16"/>
    <p:sldId id="363" r:id="rId17"/>
    <p:sldId id="362" r:id="rId18"/>
    <p:sldId id="369" r:id="rId19"/>
    <p:sldId id="370" r:id="rId20"/>
    <p:sldId id="364" r:id="rId21"/>
    <p:sldId id="801" r:id="rId22"/>
    <p:sldId id="810" r:id="rId23"/>
    <p:sldId id="365" r:id="rId24"/>
    <p:sldId id="285" r:id="rId25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7C45E3-57A6-4368-8D5C-35CE21E0776C}">
          <p14:sldIdLst>
            <p14:sldId id="292"/>
            <p14:sldId id="261"/>
            <p14:sldId id="294"/>
            <p14:sldId id="367"/>
            <p14:sldId id="368"/>
            <p14:sldId id="360"/>
            <p14:sldId id="361"/>
            <p14:sldId id="363"/>
            <p14:sldId id="362"/>
            <p14:sldId id="369"/>
            <p14:sldId id="370"/>
            <p14:sldId id="364"/>
            <p14:sldId id="801"/>
            <p14:sldId id="810"/>
            <p14:sldId id="365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Lawrence" initials="JL" lastIdx="2" clrIdx="0">
    <p:extLst>
      <p:ext uri="{19B8F6BF-5375-455C-9EA6-DF929625EA0E}">
        <p15:presenceInfo xmlns:p15="http://schemas.microsoft.com/office/powerpoint/2012/main" userId="fcfc8cece3f7df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4768"/>
    <a:srgbClr val="B5B5B5"/>
    <a:srgbClr val="9BBB58"/>
    <a:srgbClr val="33AAB9"/>
    <a:srgbClr val="33789B"/>
    <a:srgbClr val="F2F2F2"/>
    <a:srgbClr val="4672A3"/>
    <a:srgbClr val="A8A6A8"/>
    <a:srgbClr val="7C7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10" autoAdjust="0"/>
  </p:normalViewPr>
  <p:slideViewPr>
    <p:cSldViewPr snapToGrid="0" showGuides="1">
      <p:cViewPr varScale="1">
        <p:scale>
          <a:sx n="79" d="100"/>
          <a:sy n="79" d="100"/>
        </p:scale>
        <p:origin x="850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58"/>
    </p:cViewPr>
  </p:sorterViewPr>
  <p:notesViewPr>
    <p:cSldViewPr snapToGrid="0" showGuides="1">
      <p:cViewPr varScale="1">
        <p:scale>
          <a:sx n="63" d="100"/>
          <a:sy n="63" d="100"/>
        </p:scale>
        <p:origin x="319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168E9B-7B40-4B4C-B050-A5B36594B6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25" tIns="46263" rIns="92525" bIns="46263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AE82B-6DF9-4137-B521-6C305294A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3647"/>
          </a:xfrm>
          <a:prstGeom prst="rect">
            <a:avLst/>
          </a:prstGeom>
        </p:spPr>
        <p:txBody>
          <a:bodyPr vert="horz" lIns="92525" tIns="46263" rIns="92525" bIns="46263" rtlCol="0"/>
          <a:lstStyle>
            <a:lvl1pPr algn="r">
              <a:defRPr sz="1200"/>
            </a:lvl1pPr>
          </a:lstStyle>
          <a:p>
            <a:fld id="{D6BA9336-92FD-4A8E-9A37-DC2C2908CF9E}" type="datetimeFigureOut">
              <a:rPr lang="en-ID" smtClean="0"/>
              <a:t>29/03/2022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6FB3D-50CA-4110-9644-2CB1848938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4"/>
            <a:ext cx="3013763" cy="463646"/>
          </a:xfrm>
          <a:prstGeom prst="rect">
            <a:avLst/>
          </a:prstGeom>
        </p:spPr>
        <p:txBody>
          <a:bodyPr vert="horz" lIns="92525" tIns="46263" rIns="92525" bIns="46263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679B4-CED3-4EBF-8F3D-E320F0DE39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7" y="8777194"/>
            <a:ext cx="3013763" cy="463646"/>
          </a:xfrm>
          <a:prstGeom prst="rect">
            <a:avLst/>
          </a:prstGeom>
        </p:spPr>
        <p:txBody>
          <a:bodyPr vert="horz" lIns="92525" tIns="46263" rIns="92525" bIns="46263" rtlCol="0" anchor="b"/>
          <a:lstStyle>
            <a:lvl1pPr algn="r">
              <a:defRPr sz="1200"/>
            </a:lvl1pPr>
          </a:lstStyle>
          <a:p>
            <a:fld id="{C21E9A01-76E5-4159-863F-AC553327347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708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25" tIns="46263" rIns="92525" bIns="46263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3647"/>
          </a:xfrm>
          <a:prstGeom prst="rect">
            <a:avLst/>
          </a:prstGeom>
        </p:spPr>
        <p:txBody>
          <a:bodyPr vert="horz" lIns="92525" tIns="46263" rIns="92525" bIns="46263" rtlCol="0"/>
          <a:lstStyle>
            <a:lvl1pPr algn="r">
              <a:defRPr sz="1200"/>
            </a:lvl1pPr>
          </a:lstStyle>
          <a:p>
            <a:fld id="{8B244728-2822-4F55-839E-0D0F097F4641}" type="datetimeFigureOut">
              <a:rPr lang="en-ID" smtClean="0"/>
              <a:t>28/03/2022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5138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5" tIns="46263" rIns="92525" bIns="46263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1"/>
          </a:xfrm>
          <a:prstGeom prst="rect">
            <a:avLst/>
          </a:prstGeom>
        </p:spPr>
        <p:txBody>
          <a:bodyPr vert="horz" lIns="92525" tIns="46263" rIns="92525" bIns="4626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4"/>
            <a:ext cx="3013763" cy="463646"/>
          </a:xfrm>
          <a:prstGeom prst="rect">
            <a:avLst/>
          </a:prstGeom>
        </p:spPr>
        <p:txBody>
          <a:bodyPr vert="horz" lIns="92525" tIns="46263" rIns="92525" bIns="46263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7194"/>
            <a:ext cx="3013763" cy="463646"/>
          </a:xfrm>
          <a:prstGeom prst="rect">
            <a:avLst/>
          </a:prstGeom>
        </p:spPr>
        <p:txBody>
          <a:bodyPr vert="horz" lIns="92525" tIns="46263" rIns="92525" bIns="46263" rtlCol="0" anchor="b"/>
          <a:lstStyle>
            <a:lvl1pPr algn="r">
              <a:defRPr sz="1200"/>
            </a:lvl1pPr>
          </a:lstStyle>
          <a:p>
            <a:fld id="{17002349-A071-48D2-B1D4-C95747B4C9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7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1200150"/>
            <a:ext cx="5545138" cy="3119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1</a:t>
            </a:fld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C768C-AEFD-495A-9052-C224F19E2BD6}"/>
              </a:ext>
            </a:extLst>
          </p:cNvPr>
          <p:cNvSpPr txBox="1"/>
          <p:nvPr/>
        </p:nvSpPr>
        <p:spPr>
          <a:xfrm>
            <a:off x="1028700" y="39497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4" descr="Wilson Elser">
            <a:extLst>
              <a:ext uri="{FF2B5EF4-FFF2-40B4-BE49-F238E27FC236}">
                <a16:creationId xmlns:a16="http://schemas.microsoft.com/office/drawing/2014/main" id="{256A2C6A-71E0-43B9-AFF4-B7D90C6ED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96" y="3861882"/>
            <a:ext cx="213076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A08D06CD-F4BD-40D8-8C5B-DDF299ECB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10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5063D23-CE93-4C6F-AC48-A94D131F4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11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DCDD538-6ADE-48DB-B4CE-C2F61F054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8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12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85FD4D5-D993-4258-9C83-27364DD13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970">
              <a:defRPr/>
            </a:pPr>
            <a:fld id="{CB01D7CA-6096-479C-BD6A-A49D982E47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48970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B4E01BE-2C3C-4954-88AC-1B05DEB6C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4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970">
              <a:defRPr/>
            </a:pPr>
            <a:fld id="{E450F144-A799-354E-B086-FFAF0D2B7CF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48970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445D0EB-9109-4BE0-A999-B2A793146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15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15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874933E-E8D0-4C30-A21A-A1C8ED959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16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2D5E70E-8B91-449B-B11B-D28536DC5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1155700"/>
            <a:ext cx="5545138" cy="3119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2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DCECFE-2C0B-4004-A4F6-79ACF96B0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3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F4B7ECD-A58B-4EFD-8D05-333BFD1C9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723900"/>
            <a:ext cx="5541962" cy="31178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4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D2E4C96-6C4D-485F-A4DC-220472E07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71525"/>
            <a:ext cx="5543550" cy="31194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5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849A156-6878-4608-AE68-C4B45CC99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7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6</a:t>
            </a:fld>
            <a:endParaRPr lang="en-ID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848611B-8FA8-47C0-BF98-F4510E3A0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249988" y="8777194"/>
            <a:ext cx="703242" cy="463646"/>
          </a:xfrm>
        </p:spPr>
        <p:txBody>
          <a:bodyPr/>
          <a:lstStyle/>
          <a:p>
            <a:fld id="{17002349-A071-48D2-B1D4-C95747B4C97B}" type="slidenum">
              <a:rPr lang="en-ID" smtClean="0"/>
              <a:t>7</a:t>
            </a:fld>
            <a:endParaRPr lang="en-ID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59CF80F-02C4-4FEC-B14C-702FC137F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38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259354" y="8777194"/>
            <a:ext cx="693876" cy="463646"/>
          </a:xfrm>
        </p:spPr>
        <p:txBody>
          <a:bodyPr/>
          <a:lstStyle/>
          <a:p>
            <a:fld id="{17002349-A071-48D2-B1D4-C95747B4C97B}" type="slidenum">
              <a:rPr lang="en-ID" smtClean="0"/>
              <a:t>8</a:t>
            </a:fld>
            <a:endParaRPr lang="en-ID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96DA154-0E3C-4A51-90A6-3321865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3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1154113"/>
            <a:ext cx="6161088" cy="3467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2349-A071-48D2-B1D4-C95747B4C97B}" type="slidenum">
              <a:rPr lang="en-ID" smtClean="0"/>
              <a:t>9</a:t>
            </a:fld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1761C84-2C76-4883-8185-7F4B3BEDA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A978491-1001-4073-9936-BA3E70C13E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35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0BD2BA-D8D9-49E6-8DA5-F866AE71F553}"/>
              </a:ext>
            </a:extLst>
          </p:cNvPr>
          <p:cNvSpPr/>
          <p:nvPr userDrawn="1"/>
        </p:nvSpPr>
        <p:spPr>
          <a:xfrm rot="10800000" flipH="1" flipV="1">
            <a:off x="0" y="0"/>
            <a:ext cx="7306495" cy="5657850"/>
          </a:xfrm>
          <a:custGeom>
            <a:avLst/>
            <a:gdLst>
              <a:gd name="connsiteX0" fmla="*/ 2 w 7306495"/>
              <a:gd name="connsiteY0" fmla="*/ 3 h 5657850"/>
              <a:gd name="connsiteX1" fmla="*/ 2 w 7306495"/>
              <a:gd name="connsiteY1" fmla="*/ 4818010 h 5657850"/>
              <a:gd name="connsiteX2" fmla="*/ 176169 w 7306495"/>
              <a:gd name="connsiteY2" fmla="*/ 4908237 h 5657850"/>
              <a:gd name="connsiteX3" fmla="*/ 2257427 w 7306495"/>
              <a:gd name="connsiteY3" fmla="*/ 5381628 h 5657850"/>
              <a:gd name="connsiteX4" fmla="*/ 7058027 w 7306495"/>
              <a:gd name="connsiteY4" fmla="*/ 581028 h 5657850"/>
              <a:gd name="connsiteX5" fmla="*/ 7033242 w 7306495"/>
              <a:gd name="connsiteY5" fmla="*/ 90195 h 5657850"/>
              <a:gd name="connsiteX6" fmla="*/ 7021782 w 7306495"/>
              <a:gd name="connsiteY6" fmla="*/ 3 h 5657850"/>
              <a:gd name="connsiteX7" fmla="*/ 0 w 7306495"/>
              <a:gd name="connsiteY7" fmla="*/ 0 h 5657850"/>
              <a:gd name="connsiteX8" fmla="*/ 7273710 w 7306495"/>
              <a:gd name="connsiteY8" fmla="*/ 0 h 5657850"/>
              <a:gd name="connsiteX9" fmla="*/ 7280234 w 7306495"/>
              <a:gd name="connsiteY9" fmla="*/ 51346 h 5657850"/>
              <a:gd name="connsiteX10" fmla="*/ 7306495 w 7306495"/>
              <a:gd name="connsiteY10" fmla="*/ 571406 h 5657850"/>
              <a:gd name="connsiteX11" fmla="*/ 2220051 w 7306495"/>
              <a:gd name="connsiteY11" fmla="*/ 5657850 h 5657850"/>
              <a:gd name="connsiteX12" fmla="*/ 14867 w 7306495"/>
              <a:gd name="connsiteY12" fmla="*/ 5156271 h 5657850"/>
              <a:gd name="connsiteX13" fmla="*/ 0 w 7306495"/>
              <a:gd name="connsiteY13" fmla="*/ 5148658 h 56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06495" h="5657850">
                <a:moveTo>
                  <a:pt x="2" y="3"/>
                </a:moveTo>
                <a:lnTo>
                  <a:pt x="2" y="4818010"/>
                </a:lnTo>
                <a:lnTo>
                  <a:pt x="176169" y="4908237"/>
                </a:lnTo>
                <a:cubicBezTo>
                  <a:pt x="805781" y="5211615"/>
                  <a:pt x="1511750" y="5381628"/>
                  <a:pt x="2257427" y="5381628"/>
                </a:cubicBezTo>
                <a:cubicBezTo>
                  <a:pt x="4908725" y="5381628"/>
                  <a:pt x="7058027" y="3232326"/>
                  <a:pt x="7058027" y="581028"/>
                </a:cubicBezTo>
                <a:cubicBezTo>
                  <a:pt x="7058027" y="415322"/>
                  <a:pt x="7049632" y="251577"/>
                  <a:pt x="7033242" y="90195"/>
                </a:cubicBezTo>
                <a:lnTo>
                  <a:pt x="7021782" y="3"/>
                </a:lnTo>
                <a:close/>
                <a:moveTo>
                  <a:pt x="0" y="0"/>
                </a:moveTo>
                <a:lnTo>
                  <a:pt x="7273710" y="0"/>
                </a:lnTo>
                <a:lnTo>
                  <a:pt x="7280234" y="51346"/>
                </a:lnTo>
                <a:cubicBezTo>
                  <a:pt x="7297600" y="222338"/>
                  <a:pt x="7306495" y="395833"/>
                  <a:pt x="7306495" y="571406"/>
                </a:cubicBezTo>
                <a:cubicBezTo>
                  <a:pt x="7306495" y="3380571"/>
                  <a:pt x="5029216" y="5657850"/>
                  <a:pt x="2220051" y="5657850"/>
                </a:cubicBezTo>
                <a:cubicBezTo>
                  <a:pt x="1429973" y="5657850"/>
                  <a:pt x="681968" y="5477714"/>
                  <a:pt x="14867" y="5156271"/>
                </a:cubicBezTo>
                <a:lnTo>
                  <a:pt x="0" y="51486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167644-6DA0-48D9-8175-128DFDB1C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095999" cy="6857998"/>
          </a:xfrm>
          <a:custGeom>
            <a:avLst/>
            <a:gdLst>
              <a:gd name="connsiteX0" fmla="*/ 0 w 6095999"/>
              <a:gd name="connsiteY0" fmla="*/ 0 h 6857998"/>
              <a:gd name="connsiteX1" fmla="*/ 6095999 w 6095999"/>
              <a:gd name="connsiteY1" fmla="*/ 0 h 6857998"/>
              <a:gd name="connsiteX2" fmla="*/ 6095999 w 6095999"/>
              <a:gd name="connsiteY2" fmla="*/ 6857998 h 6857998"/>
              <a:gd name="connsiteX3" fmla="*/ 0 w 6095999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6857998">
                <a:moveTo>
                  <a:pt x="0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67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BB45DC5-23BA-47FF-AFCF-A78042744A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513" y="795231"/>
            <a:ext cx="11864975" cy="6463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ID" sz="4000" b="1" dirty="0">
                <a:latin typeface="+mj-lt"/>
              </a:defRPr>
            </a:lvl1pPr>
          </a:lstStyle>
          <a:p>
            <a:pPr marL="0" lvl="0" algn="ctr"/>
            <a:endParaRPr lang="en-ID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2B977F2-71F0-4164-A872-7016F2337D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0213" y="471198"/>
            <a:ext cx="8791575" cy="290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endParaRPr lang="en-ID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E9000BD-753D-4767-8C9C-4FB0DC5533B0}"/>
              </a:ext>
            </a:extLst>
          </p:cNvPr>
          <p:cNvSpPr/>
          <p:nvPr userDrawn="1"/>
        </p:nvSpPr>
        <p:spPr>
          <a:xfrm rot="10800000">
            <a:off x="5991549" y="1441563"/>
            <a:ext cx="208903" cy="1316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75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B3BCDD-02C2-44BD-A382-2F3C1325F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8075658" cy="6858000"/>
          </a:xfrm>
          <a:custGeom>
            <a:avLst/>
            <a:gdLst>
              <a:gd name="connsiteX0" fmla="*/ 0 w 8075658"/>
              <a:gd name="connsiteY0" fmla="*/ 0 h 6858000"/>
              <a:gd name="connsiteX1" fmla="*/ 7425369 w 8075658"/>
              <a:gd name="connsiteY1" fmla="*/ 0 h 6858000"/>
              <a:gd name="connsiteX2" fmla="*/ 8075365 w 8075658"/>
              <a:gd name="connsiteY2" fmla="*/ 2148289 h 6858000"/>
              <a:gd name="connsiteX3" fmla="*/ 7895050 w 8075658"/>
              <a:gd name="connsiteY3" fmla="*/ 2926915 h 6858000"/>
              <a:gd name="connsiteX4" fmla="*/ 7865574 w 8075658"/>
              <a:gd name="connsiteY4" fmla="*/ 2995500 h 6858000"/>
              <a:gd name="connsiteX5" fmla="*/ 5350812 w 8075658"/>
              <a:gd name="connsiteY5" fmla="*/ 6858000 h 6858000"/>
              <a:gd name="connsiteX6" fmla="*/ 0 w 807565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75658" h="6858000">
                <a:moveTo>
                  <a:pt x="0" y="0"/>
                </a:moveTo>
                <a:lnTo>
                  <a:pt x="7425369" y="0"/>
                </a:lnTo>
                <a:cubicBezTo>
                  <a:pt x="7429042" y="730786"/>
                  <a:pt x="8071692" y="1417503"/>
                  <a:pt x="8075365" y="2148289"/>
                </a:cubicBezTo>
                <a:cubicBezTo>
                  <a:pt x="8080874" y="2378266"/>
                  <a:pt x="8008461" y="2644565"/>
                  <a:pt x="7895050" y="2926915"/>
                </a:cubicBezTo>
                <a:lnTo>
                  <a:pt x="7865574" y="2995500"/>
                </a:lnTo>
                <a:lnTo>
                  <a:pt x="53508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053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6815" y="1384772"/>
            <a:ext cx="11138371" cy="4792193"/>
          </a:xfrm>
        </p:spPr>
        <p:txBody>
          <a:bodyPr/>
          <a:lstStyle>
            <a:lvl1pPr>
              <a:spcBef>
                <a:spcPts val="2000"/>
              </a:spcBef>
              <a:spcAft>
                <a:spcPts val="4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3284" indent="-463284">
              <a:spcBef>
                <a:spcPts val="0"/>
              </a:spcBef>
              <a:spcAft>
                <a:spcPts val="400"/>
              </a:spcAft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-390134">
              <a:spcBef>
                <a:spcPts val="0"/>
              </a:spcBef>
              <a:spcAft>
                <a:spcPts val="400"/>
              </a:spcAft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19170" indent="-304792">
              <a:spcBef>
                <a:spcPts val="0"/>
              </a:spcBef>
              <a:spcAft>
                <a:spcPts val="4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23962" indent="-304792">
              <a:spcBef>
                <a:spcPts val="0"/>
              </a:spcBef>
              <a:spcAft>
                <a:spcPts val="4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51D49A6-D395-49C9-83BC-593D4C1E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15" y="365128"/>
            <a:ext cx="11138371" cy="823969"/>
          </a:xfrm>
        </p:spPr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105D438-71BF-4D3C-B315-50384DE00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513" y="795231"/>
            <a:ext cx="11864975" cy="646331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ID" sz="4000" b="1" dirty="0">
                <a:latin typeface="+mj-lt"/>
              </a:defRPr>
            </a:lvl1pPr>
          </a:lstStyle>
          <a:p>
            <a:pPr marL="0" lvl="0" algn="ctr"/>
            <a:endParaRPr lang="en-ID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541CE32-37CD-4327-9E93-D61733FB5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0213" y="471198"/>
            <a:ext cx="8791575" cy="290777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endParaRPr lang="en-ID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99EC382-A0B6-4987-ADAC-FA207BB62040}"/>
              </a:ext>
            </a:extLst>
          </p:cNvPr>
          <p:cNvSpPr/>
          <p:nvPr userDrawn="1"/>
        </p:nvSpPr>
        <p:spPr>
          <a:xfrm rot="10800000">
            <a:off x="5991549" y="1441563"/>
            <a:ext cx="208903" cy="1316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264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F5A5E0-5930-437E-98C4-AE97834C4F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68" y="0"/>
            <a:ext cx="12193268" cy="4763345"/>
          </a:xfrm>
          <a:custGeom>
            <a:avLst/>
            <a:gdLst>
              <a:gd name="connsiteX0" fmla="*/ 12193268 w 12193268"/>
              <a:gd name="connsiteY0" fmla="*/ 0 h 4763345"/>
              <a:gd name="connsiteX1" fmla="*/ 12193268 w 12193268"/>
              <a:gd name="connsiteY1" fmla="*/ 493397 h 4763345"/>
              <a:gd name="connsiteX2" fmla="*/ 7140040 w 12193268"/>
              <a:gd name="connsiteY2" fmla="*/ 4763345 h 4763345"/>
              <a:gd name="connsiteX3" fmla="*/ 3566 w 12193268"/>
              <a:gd name="connsiteY3" fmla="*/ 1838945 h 4763345"/>
              <a:gd name="connsiteX4" fmla="*/ 0 w 12193268"/>
              <a:gd name="connsiteY4" fmla="*/ 1706630 h 4763345"/>
              <a:gd name="connsiteX5" fmla="*/ 0 w 12193268"/>
              <a:gd name="connsiteY5" fmla="*/ 766798 h 4763345"/>
              <a:gd name="connsiteX6" fmla="*/ 1269 w 12193268"/>
              <a:gd name="connsiteY6" fmla="*/ 767317 h 4763345"/>
              <a:gd name="connsiteX7" fmla="*/ 1269 w 12193268"/>
              <a:gd name="connsiteY7" fmla="*/ 3 h 4763345"/>
              <a:gd name="connsiteX8" fmla="*/ 11310833 w 12193268"/>
              <a:gd name="connsiteY8" fmla="*/ 3 h 4763345"/>
              <a:gd name="connsiteX9" fmla="*/ 11310836 w 12193268"/>
              <a:gd name="connsiteY9" fmla="*/ 1 h 476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68" h="4763345">
                <a:moveTo>
                  <a:pt x="12193268" y="0"/>
                </a:moveTo>
                <a:lnTo>
                  <a:pt x="12193268" y="493397"/>
                </a:lnTo>
                <a:lnTo>
                  <a:pt x="7140040" y="4763345"/>
                </a:lnTo>
                <a:lnTo>
                  <a:pt x="3566" y="1838945"/>
                </a:lnTo>
                <a:lnTo>
                  <a:pt x="0" y="1706630"/>
                </a:lnTo>
                <a:lnTo>
                  <a:pt x="0" y="766798"/>
                </a:lnTo>
                <a:lnTo>
                  <a:pt x="1269" y="767317"/>
                </a:lnTo>
                <a:lnTo>
                  <a:pt x="1269" y="3"/>
                </a:lnTo>
                <a:lnTo>
                  <a:pt x="11310833" y="3"/>
                </a:lnTo>
                <a:lnTo>
                  <a:pt x="11310836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24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CD6231-EDCA-428D-911F-E32EEFE56F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1446" y="0"/>
            <a:ext cx="9120554" cy="6858000"/>
          </a:xfrm>
          <a:custGeom>
            <a:avLst/>
            <a:gdLst>
              <a:gd name="connsiteX0" fmla="*/ 0 w 9120554"/>
              <a:gd name="connsiteY0" fmla="*/ 0 h 6858000"/>
              <a:gd name="connsiteX1" fmla="*/ 1817076 w 9120554"/>
              <a:gd name="connsiteY1" fmla="*/ 0 h 6858000"/>
              <a:gd name="connsiteX2" fmla="*/ 1825139 w 9120554"/>
              <a:gd name="connsiteY2" fmla="*/ 0 h 6858000"/>
              <a:gd name="connsiteX3" fmla="*/ 9120553 w 9120554"/>
              <a:gd name="connsiteY3" fmla="*/ 0 h 6858000"/>
              <a:gd name="connsiteX4" fmla="*/ 9120553 w 9120554"/>
              <a:gd name="connsiteY4" fmla="*/ 6857559 h 6858000"/>
              <a:gd name="connsiteX5" fmla="*/ 9120554 w 9120554"/>
              <a:gd name="connsiteY5" fmla="*/ 6857560 h 6858000"/>
              <a:gd name="connsiteX6" fmla="*/ 9120553 w 9120554"/>
              <a:gd name="connsiteY6" fmla="*/ 6857560 h 6858000"/>
              <a:gd name="connsiteX7" fmla="*/ 9120553 w 9120554"/>
              <a:gd name="connsiteY7" fmla="*/ 6858000 h 6858000"/>
              <a:gd name="connsiteX8" fmla="*/ 9118917 w 9120554"/>
              <a:gd name="connsiteY8" fmla="*/ 6857560 h 6858000"/>
              <a:gd name="connsiteX9" fmla="*/ 7295415 w 9120554"/>
              <a:gd name="connsiteY9" fmla="*/ 68575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20554" h="6858000">
                <a:moveTo>
                  <a:pt x="0" y="0"/>
                </a:moveTo>
                <a:lnTo>
                  <a:pt x="1817076" y="0"/>
                </a:lnTo>
                <a:lnTo>
                  <a:pt x="1825139" y="0"/>
                </a:lnTo>
                <a:lnTo>
                  <a:pt x="9120553" y="0"/>
                </a:lnTo>
                <a:lnTo>
                  <a:pt x="9120553" y="6857559"/>
                </a:lnTo>
                <a:lnTo>
                  <a:pt x="9120554" y="6857560"/>
                </a:lnTo>
                <a:lnTo>
                  <a:pt x="9120553" y="6857560"/>
                </a:lnTo>
                <a:lnTo>
                  <a:pt x="9120553" y="6858000"/>
                </a:lnTo>
                <a:lnTo>
                  <a:pt x="9118917" y="6857560"/>
                </a:lnTo>
                <a:lnTo>
                  <a:pt x="7295415" y="6857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947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C00A40-6C29-46B4-B55F-DA2C5C50FE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71446" y="0"/>
            <a:ext cx="9120554" cy="6858000"/>
          </a:xfrm>
          <a:custGeom>
            <a:avLst/>
            <a:gdLst>
              <a:gd name="connsiteX0" fmla="*/ 9120553 w 9120554"/>
              <a:gd name="connsiteY0" fmla="*/ 0 h 6858000"/>
              <a:gd name="connsiteX1" fmla="*/ 9120553 w 9120554"/>
              <a:gd name="connsiteY1" fmla="*/ 440 h 6858000"/>
              <a:gd name="connsiteX2" fmla="*/ 9120554 w 9120554"/>
              <a:gd name="connsiteY2" fmla="*/ 440 h 6858000"/>
              <a:gd name="connsiteX3" fmla="*/ 9120553 w 9120554"/>
              <a:gd name="connsiteY3" fmla="*/ 441 h 6858000"/>
              <a:gd name="connsiteX4" fmla="*/ 9120553 w 9120554"/>
              <a:gd name="connsiteY4" fmla="*/ 6858000 h 6858000"/>
              <a:gd name="connsiteX5" fmla="*/ 1825140 w 9120554"/>
              <a:gd name="connsiteY5" fmla="*/ 6858000 h 6858000"/>
              <a:gd name="connsiteX6" fmla="*/ 1817076 w 9120554"/>
              <a:gd name="connsiteY6" fmla="*/ 6858000 h 6858000"/>
              <a:gd name="connsiteX7" fmla="*/ 0 w 9120554"/>
              <a:gd name="connsiteY7" fmla="*/ 6858000 h 6858000"/>
              <a:gd name="connsiteX8" fmla="*/ 7295415 w 9120554"/>
              <a:gd name="connsiteY8" fmla="*/ 440 h 6858000"/>
              <a:gd name="connsiteX9" fmla="*/ 9118917 w 9120554"/>
              <a:gd name="connsiteY9" fmla="*/ 4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20554" h="6858000">
                <a:moveTo>
                  <a:pt x="9120553" y="0"/>
                </a:moveTo>
                <a:lnTo>
                  <a:pt x="9120553" y="440"/>
                </a:lnTo>
                <a:lnTo>
                  <a:pt x="9120554" y="440"/>
                </a:lnTo>
                <a:lnTo>
                  <a:pt x="9120553" y="441"/>
                </a:lnTo>
                <a:lnTo>
                  <a:pt x="9120553" y="6858000"/>
                </a:lnTo>
                <a:lnTo>
                  <a:pt x="1825140" y="6858000"/>
                </a:lnTo>
                <a:lnTo>
                  <a:pt x="1817076" y="6858000"/>
                </a:lnTo>
                <a:lnTo>
                  <a:pt x="0" y="6858000"/>
                </a:lnTo>
                <a:lnTo>
                  <a:pt x="7295415" y="440"/>
                </a:lnTo>
                <a:lnTo>
                  <a:pt x="9118917" y="4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559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rot="16200000">
            <a:off x="6096000" y="678055"/>
            <a:ext cx="0" cy="5400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9AF207-5A1F-4403-B7B6-D2DCE9516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58949"/>
            <a:ext cx="12191999" cy="3499050"/>
          </a:xfrm>
          <a:custGeom>
            <a:avLst/>
            <a:gdLst>
              <a:gd name="connsiteX0" fmla="*/ 11151 w 12191999"/>
              <a:gd name="connsiteY0" fmla="*/ 0 h 3499050"/>
              <a:gd name="connsiteX1" fmla="*/ 3401122 w 12191999"/>
              <a:gd name="connsiteY1" fmla="*/ 42173 h 3499050"/>
              <a:gd name="connsiteX2" fmla="*/ 2977376 w 12191999"/>
              <a:gd name="connsiteY2" fmla="*/ 1224202 h 3499050"/>
              <a:gd name="connsiteX3" fmla="*/ 4895386 w 12191999"/>
              <a:gd name="connsiteY3" fmla="*/ 1235353 h 3499050"/>
              <a:gd name="connsiteX4" fmla="*/ 5051504 w 12191999"/>
              <a:gd name="connsiteY4" fmla="*/ 688944 h 3499050"/>
              <a:gd name="connsiteX5" fmla="*/ 6456556 w 12191999"/>
              <a:gd name="connsiteY5" fmla="*/ 688943 h 3499050"/>
              <a:gd name="connsiteX6" fmla="*/ 6690732 w 12191999"/>
              <a:gd name="connsiteY6" fmla="*/ 1224201 h 3499050"/>
              <a:gd name="connsiteX7" fmla="*/ 7973121 w 12191999"/>
              <a:gd name="connsiteY7" fmla="*/ 1201899 h 3499050"/>
              <a:gd name="connsiteX8" fmla="*/ 8597591 w 12191999"/>
              <a:gd name="connsiteY8" fmla="*/ 2350474 h 3499050"/>
              <a:gd name="connsiteX9" fmla="*/ 12191999 w 12191999"/>
              <a:gd name="connsiteY9" fmla="*/ 2308302 h 3499050"/>
              <a:gd name="connsiteX10" fmla="*/ 12191999 w 12191999"/>
              <a:gd name="connsiteY10" fmla="*/ 3499050 h 3499050"/>
              <a:gd name="connsiteX11" fmla="*/ 0 w 12191999"/>
              <a:gd name="connsiteY11" fmla="*/ 3499050 h 349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3499050">
                <a:moveTo>
                  <a:pt x="11151" y="0"/>
                </a:moveTo>
                <a:lnTo>
                  <a:pt x="3401122" y="42173"/>
                </a:lnTo>
                <a:lnTo>
                  <a:pt x="2977376" y="1224202"/>
                </a:lnTo>
                <a:lnTo>
                  <a:pt x="4895386" y="1235353"/>
                </a:lnTo>
                <a:lnTo>
                  <a:pt x="5051504" y="688944"/>
                </a:lnTo>
                <a:lnTo>
                  <a:pt x="6456556" y="688943"/>
                </a:lnTo>
                <a:lnTo>
                  <a:pt x="6690732" y="1224201"/>
                </a:lnTo>
                <a:lnTo>
                  <a:pt x="7973121" y="1201899"/>
                </a:lnTo>
                <a:lnTo>
                  <a:pt x="8597591" y="2350474"/>
                </a:lnTo>
                <a:lnTo>
                  <a:pt x="12191999" y="2308302"/>
                </a:lnTo>
                <a:lnTo>
                  <a:pt x="12191999" y="3499050"/>
                </a:lnTo>
                <a:lnTo>
                  <a:pt x="0" y="3499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04AC48B3-E5C9-44B6-BB0C-8E5721009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513" y="795231"/>
            <a:ext cx="11864975" cy="646331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ID" sz="4000" b="1" dirty="0">
                <a:latin typeface="+mj-lt"/>
              </a:defRPr>
            </a:lvl1pPr>
          </a:lstStyle>
          <a:p>
            <a:pPr marL="0" lvl="0" algn="ctr"/>
            <a:endParaRPr lang="en-ID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95E055F-F9DA-4FC9-83E7-70C48E745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0213" y="471198"/>
            <a:ext cx="8791575" cy="29077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ID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algn="ctr"/>
            <a:endParaRPr lang="en-ID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C1865A7-1548-425B-B0FC-069B9AA20E6D}"/>
              </a:ext>
            </a:extLst>
          </p:cNvPr>
          <p:cNvSpPr/>
          <p:nvPr userDrawn="1"/>
        </p:nvSpPr>
        <p:spPr>
          <a:xfrm rot="10800000">
            <a:off x="5991549" y="1441563"/>
            <a:ext cx="208903" cy="1316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519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35490D-8476-4BD4-AFD2-6C367A5DC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7058025" cy="5381625"/>
          </a:xfrm>
          <a:custGeom>
            <a:avLst/>
            <a:gdLst>
              <a:gd name="connsiteX0" fmla="*/ 0 w 7058025"/>
              <a:gd name="connsiteY0" fmla="*/ 0 h 5381625"/>
              <a:gd name="connsiteX1" fmla="*/ 7021780 w 7058025"/>
              <a:gd name="connsiteY1" fmla="*/ 0 h 5381625"/>
              <a:gd name="connsiteX2" fmla="*/ 7033240 w 7058025"/>
              <a:gd name="connsiteY2" fmla="*/ 90192 h 5381625"/>
              <a:gd name="connsiteX3" fmla="*/ 7058025 w 7058025"/>
              <a:gd name="connsiteY3" fmla="*/ 581025 h 5381625"/>
              <a:gd name="connsiteX4" fmla="*/ 2257425 w 7058025"/>
              <a:gd name="connsiteY4" fmla="*/ 5381625 h 5381625"/>
              <a:gd name="connsiteX5" fmla="*/ 176167 w 7058025"/>
              <a:gd name="connsiteY5" fmla="*/ 4908234 h 5381625"/>
              <a:gd name="connsiteX6" fmla="*/ 0 w 7058025"/>
              <a:gd name="connsiteY6" fmla="*/ 4818007 h 5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8025" h="5381625">
                <a:moveTo>
                  <a:pt x="0" y="0"/>
                </a:moveTo>
                <a:lnTo>
                  <a:pt x="7021780" y="0"/>
                </a:lnTo>
                <a:lnTo>
                  <a:pt x="7033240" y="90192"/>
                </a:lnTo>
                <a:cubicBezTo>
                  <a:pt x="7049630" y="251574"/>
                  <a:pt x="7058025" y="415319"/>
                  <a:pt x="7058025" y="581025"/>
                </a:cubicBezTo>
                <a:cubicBezTo>
                  <a:pt x="7058025" y="3232323"/>
                  <a:pt x="4908723" y="5381625"/>
                  <a:pt x="2257425" y="5381625"/>
                </a:cubicBezTo>
                <a:cubicBezTo>
                  <a:pt x="1511748" y="5381625"/>
                  <a:pt x="805779" y="5211612"/>
                  <a:pt x="176167" y="4908234"/>
                </a:cubicBezTo>
                <a:lnTo>
                  <a:pt x="0" y="4818007"/>
                </a:lnTo>
                <a:close/>
              </a:path>
            </a:pathLst>
          </a:custGeom>
          <a:solidFill>
            <a:srgbClr val="A8A6A8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834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8D30AD-AA64-4964-8C6F-1EB68ECCD2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3167" y="0"/>
            <a:ext cx="6138833" cy="6858000"/>
          </a:xfrm>
          <a:custGeom>
            <a:avLst/>
            <a:gdLst>
              <a:gd name="connsiteX0" fmla="*/ 1246981 w 6138833"/>
              <a:gd name="connsiteY0" fmla="*/ 0 h 6858000"/>
              <a:gd name="connsiteX1" fmla="*/ 3313083 w 6138833"/>
              <a:gd name="connsiteY1" fmla="*/ 0 h 6858000"/>
              <a:gd name="connsiteX2" fmla="*/ 4987925 w 6138833"/>
              <a:gd name="connsiteY2" fmla="*/ 0 h 6858000"/>
              <a:gd name="connsiteX3" fmla="*/ 6138833 w 6138833"/>
              <a:gd name="connsiteY3" fmla="*/ 0 h 6858000"/>
              <a:gd name="connsiteX4" fmla="*/ 6138833 w 6138833"/>
              <a:gd name="connsiteY4" fmla="*/ 6858000 h 6858000"/>
              <a:gd name="connsiteX5" fmla="*/ 3740944 w 6138833"/>
              <a:gd name="connsiteY5" fmla="*/ 6858000 h 6858000"/>
              <a:gd name="connsiteX6" fmla="*/ 3313083 w 6138833"/>
              <a:gd name="connsiteY6" fmla="*/ 6858000 h 6858000"/>
              <a:gd name="connsiteX7" fmla="*/ 0 w 613883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8833" h="6858000">
                <a:moveTo>
                  <a:pt x="1246981" y="0"/>
                </a:moveTo>
                <a:lnTo>
                  <a:pt x="3313083" y="0"/>
                </a:lnTo>
                <a:lnTo>
                  <a:pt x="4987925" y="0"/>
                </a:lnTo>
                <a:lnTo>
                  <a:pt x="6138833" y="0"/>
                </a:lnTo>
                <a:lnTo>
                  <a:pt x="6138833" y="6858000"/>
                </a:lnTo>
                <a:lnTo>
                  <a:pt x="3740944" y="6858000"/>
                </a:lnTo>
                <a:lnTo>
                  <a:pt x="33130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F804E-A592-4194-A094-8F594867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39017-B5B8-4BBC-A611-5E315CA63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C52CF-DA35-4201-9476-A78560B06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2248-D91D-46E4-AC9F-7E35C3A5D022}" type="datetimeFigureOut">
              <a:rPr lang="en-ID" smtClean="0"/>
              <a:t>28/03/2022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3DD7-5564-4F53-AA8C-16BC83B3E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574F-01ED-49A0-883B-D753EA001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18FBA-57B7-4AF1-8162-C72DBFDA1B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805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8" r:id="rId2"/>
    <p:sldLayoutId id="2147483651" r:id="rId3"/>
    <p:sldLayoutId id="2147483650" r:id="rId4"/>
    <p:sldLayoutId id="2147483666" r:id="rId5"/>
    <p:sldLayoutId id="2147483655" r:id="rId6"/>
    <p:sldLayoutId id="2147483656" r:id="rId7"/>
    <p:sldLayoutId id="2147483657" r:id="rId8"/>
    <p:sldLayoutId id="2147483665" r:id="rId9"/>
    <p:sldLayoutId id="2147483660" r:id="rId10"/>
    <p:sldLayoutId id="2147483659" r:id="rId11"/>
    <p:sldLayoutId id="2147483661" r:id="rId12"/>
    <p:sldLayoutId id="2147483662" r:id="rId13"/>
    <p:sldLayoutId id="2147483667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jp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ichard.bortnick@wilsonelser.com" TargetMode="External"/><Relationship Id="rId4" Type="http://schemas.openxmlformats.org/officeDocument/2006/relationships/hyperlink" Target="https://sdpcompliance.com/index.php/contact-u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EDE07141-4BCB-407E-8151-8DD7BD543E4D" TargetMode="External"/><Relationship Id="rId3" Type="http://schemas.openxmlformats.org/officeDocument/2006/relationships/image" Target="../media/image5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7F7D4DB7-705D-4B3F-B7D4-188CFF7809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/>
        </p:blipFill>
        <p:spPr/>
      </p:pic>
      <p:sp>
        <p:nvSpPr>
          <p:cNvPr id="7" name="Gradient Overlay">
            <a:extLst>
              <a:ext uri="{FF2B5EF4-FFF2-40B4-BE49-F238E27FC236}">
                <a16:creationId xmlns:a16="http://schemas.microsoft.com/office/drawing/2014/main" id="{0F43397D-2DC9-4364-9234-6F614757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1F26">
                  <a:alpha val="64706"/>
                </a:srgbClr>
              </a:gs>
              <a:gs pos="100000">
                <a:srgbClr val="304F5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">
            <a:extLst>
              <a:ext uri="{FF2B5EF4-FFF2-40B4-BE49-F238E27FC236}">
                <a16:creationId xmlns:a16="http://schemas.microsoft.com/office/drawing/2014/main" id="{BF6A6077-157B-43F5-8FE8-5914C1334396}"/>
              </a:ext>
            </a:extLst>
          </p:cNvPr>
          <p:cNvSpPr txBox="1">
            <a:spLocks/>
          </p:cNvSpPr>
          <p:nvPr/>
        </p:nvSpPr>
        <p:spPr>
          <a:xfrm>
            <a:off x="722135" y="2184687"/>
            <a:ext cx="10747730" cy="3144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ea typeface="Roboto" pitchFamily="2" charset="0"/>
              </a:rPr>
              <a:t>Association of Dealer Compliance Officers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n-lt"/>
                <a:ea typeface="Roboto" pitchFamily="2" charset="0"/>
              </a:rPr>
              <a:t>PROFESSIONAL COMPLIANCE EDUCATION WEBINARS      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itchFamily="2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Prioritizing Cyber-IT Security Defenses for Your Dealership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itchFamily="2" charset="0"/>
              </a:rPr>
              <a:t>In Alliance with Sensitive Data Protect, LLC</a:t>
            </a:r>
          </a:p>
        </p:txBody>
      </p:sp>
      <p:pic>
        <p:nvPicPr>
          <p:cNvPr id="5" name="ADCO Logo" descr="A picture containing clock&#10;&#10;Description automatically generated">
            <a:extLst>
              <a:ext uri="{FF2B5EF4-FFF2-40B4-BE49-F238E27FC236}">
                <a16:creationId xmlns:a16="http://schemas.microsoft.com/office/drawing/2014/main" id="{C6990B92-D7AB-4829-B34B-97F8DDCFD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" y="848467"/>
            <a:ext cx="3151754" cy="487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5F7CB-F045-4187-8B4F-34A1889211D0}"/>
              </a:ext>
            </a:extLst>
          </p:cNvPr>
          <p:cNvSpPr txBox="1"/>
          <p:nvPr/>
        </p:nvSpPr>
        <p:spPr>
          <a:xfrm>
            <a:off x="5173210" y="5125663"/>
            <a:ext cx="206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24, 2022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7D960D1-21C0-4267-946F-2E6A8D411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5660992"/>
            <a:ext cx="2335923" cy="865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4" descr="Wilson Elser">
            <a:extLst>
              <a:ext uri="{FF2B5EF4-FFF2-40B4-BE49-F238E27FC236}">
                <a16:creationId xmlns:a16="http://schemas.microsoft.com/office/drawing/2014/main" id="{3070AFA4-0D16-4C46-8670-89C86FA0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" y="5865091"/>
            <a:ext cx="2944048" cy="5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0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DCFC0E0-ED48-49A8-82F4-95B4DE674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76BFAE4-2840-4BE5-B27E-339EF45FC68B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C1D478-C323-4435-8C50-49064ED1C227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AB43E5-301F-4237-9812-E80AA04D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111167"/>
            <a:ext cx="11971090" cy="85978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Your Dealership Needs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Security Insurance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1BA928-E852-4409-8946-EE767D994DDA}"/>
              </a:ext>
            </a:extLst>
          </p:cNvPr>
          <p:cNvSpPr txBox="1"/>
          <p:nvPr/>
        </p:nvSpPr>
        <p:spPr>
          <a:xfrm>
            <a:off x="1413545" y="3964842"/>
            <a:ext cx="949633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US highlights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Ponemon Institute LLC and IBM- 2021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(For all companies/industries including auto dealers and automotive retail):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total cost of a data breach -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$2M TO $7.9M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COMPANY SIZE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cost per lost or stolen record -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$273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Likelihood of a recurring material breach over the next two years —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47.9%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Notification costs -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$740,000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average post-data breach costs -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$1.8M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0C274-2724-480E-94DC-89F5DDC5CDCC}"/>
              </a:ext>
            </a:extLst>
          </p:cNvPr>
          <p:cNvSpPr txBox="1"/>
          <p:nvPr/>
        </p:nvSpPr>
        <p:spPr>
          <a:xfrm>
            <a:off x="258660" y="1147732"/>
            <a:ext cx="11806106" cy="229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kern="0" dirty="0">
                <a:solidFill>
                  <a:srgbClr val="2F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Question For Dealer Group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4C4D4D"/>
                </a:solidFill>
                <a:effectLst/>
                <a:latin typeface="Kar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cyber insurance covered under my General Property &amp; Casualty insurance plan?</a:t>
            </a:r>
            <a:endParaRPr lang="en-US" sz="2000" dirty="0">
              <a:solidFill>
                <a:srgbClr val="21212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short answer is, No</a:t>
            </a:r>
            <a:r>
              <a:rPr lang="en-US" sz="2000" dirty="0">
                <a:solidFill>
                  <a:srgbClr val="4C4D4D"/>
                </a:solidFill>
                <a:effectLst/>
                <a:latin typeface="Kar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Kar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liability coverage for data breach and privacy claims has been found in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  <a:effectLst/>
                <a:latin typeface="Kar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Kar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instances through General Liability, Commercial Crime and some D&amp;O policies, these forms of coverage are not intended to respond to the cybersecurity threats posed in today’s 24/7 consumer information protection environment. </a:t>
            </a:r>
            <a:endParaRPr lang="en-US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0FA80-5417-43F9-8DF4-40A477E8C2D7}"/>
              </a:ext>
            </a:extLst>
          </p:cNvPr>
          <p:cNvSpPr txBox="1"/>
          <p:nvPr/>
        </p:nvSpPr>
        <p:spPr>
          <a:xfrm>
            <a:off x="1905109" y="3582566"/>
            <a:ext cx="838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COSTS ASSOCIATED WITH A CYBER-IT SECURITY DATA BREACH</a:t>
            </a:r>
          </a:p>
        </p:txBody>
      </p:sp>
      <p:pic>
        <p:nvPicPr>
          <p:cNvPr id="19" name="Picture 4" descr="Wilson Elser">
            <a:extLst>
              <a:ext uri="{FF2B5EF4-FFF2-40B4-BE49-F238E27FC236}">
                <a16:creationId xmlns:a16="http://schemas.microsoft.com/office/drawing/2014/main" id="{E2D9FC34-254B-4856-8432-CEC06343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9" y="6323582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181CBD2-D280-4B86-B83F-F7FB74CE6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2E7E-848B-4520-9A64-C1E94CE8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324"/>
            <a:ext cx="10515600" cy="85978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CYBER SECURITY INSURANCE COVERS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F7D7C4E6-4918-45CD-BEFB-A5038740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1AF0D87-BDB6-4E0A-B5F2-71EAB4993DA3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97B18-4D28-4060-B4C1-07B3316BD8DA}"/>
              </a:ext>
            </a:extLst>
          </p:cNvPr>
          <p:cNvSpPr txBox="1"/>
          <p:nvPr/>
        </p:nvSpPr>
        <p:spPr>
          <a:xfrm>
            <a:off x="1355393" y="952292"/>
            <a:ext cx="988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WHAT THE DEALERSHIP P &amp; C POLICIES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DON’T COVER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32487C-DFA4-44F8-9A61-FFB07D044249}"/>
              </a:ext>
            </a:extLst>
          </p:cNvPr>
          <p:cNvSpPr txBox="1"/>
          <p:nvPr/>
        </p:nvSpPr>
        <p:spPr>
          <a:xfrm>
            <a:off x="763864" y="1417922"/>
            <a:ext cx="5982552" cy="4334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>
              <a:spcBef>
                <a:spcPts val="200"/>
              </a:spcBef>
              <a:spcAft>
                <a:spcPts val="400"/>
              </a:spcAft>
            </a:pPr>
            <a:r>
              <a:rPr lang="en-US" sz="1400" b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Third Party Liability</a:t>
            </a:r>
          </a:p>
          <a:p>
            <a:pPr marL="285750" marR="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TECHNOLOGY ERRORS AND OMISSIONS LIABILITY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MULTIMEDIA AND INTELLECTUAL PROPERTY LIABILITY</a:t>
            </a:r>
          </a:p>
          <a:p>
            <a:pPr marL="0" marR="0">
              <a:spcBef>
                <a:spcPts val="200"/>
              </a:spcBef>
              <a:spcAft>
                <a:spcPts val="40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Cyber Privacy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SECURITY AND PRIVACY LIABILITY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PRIVACY REGULATORY DEFENSE AND PENALTIES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EVENT SUPPORT &amp; NOTIFICATION EXPENSES </a:t>
            </a:r>
          </a:p>
          <a:p>
            <a:pPr marL="0" marR="0">
              <a:spcBef>
                <a:spcPts val="200"/>
              </a:spcBef>
              <a:spcAft>
                <a:spcPts val="400"/>
              </a:spcAft>
            </a:pPr>
            <a:r>
              <a:rPr lang="en-US" sz="1400" b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Cyber First Party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DEPENDENT BUSINESS INCOME LOSS </a:t>
            </a:r>
          </a:p>
          <a:p>
            <a:pPr marL="285750" marR="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FORENSIC ACCOUNTING COSTS &amp; LEGAL COSTS </a:t>
            </a:r>
          </a:p>
          <a:p>
            <a:pPr marL="285750" marR="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PHYSICAL DAMAGE, PHYSICAL LOSS AND DEBRIS REMOVAL</a:t>
            </a:r>
          </a:p>
          <a:p>
            <a:pPr marL="0" marR="0">
              <a:spcBef>
                <a:spcPts val="200"/>
              </a:spcBef>
              <a:spcAft>
                <a:spcPts val="40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2F549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Cyber Crime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ELECTRONIC THEFT, COMPUTER FRAUD AND TELECOMMUNICATIONS FRAUD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SOCIAL ENGINEERING FRAUD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1400" b="1" dirty="0">
                <a:latin typeface="+mj-lt"/>
                <a:cs typeface="Times New Roman" panose="02020603050405020304" pitchFamily="18" charset="0"/>
              </a:rPr>
              <a:t>INVOICE MANIPULATION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623462E-2FA9-44CB-979C-7DFFF50CFC4F}"/>
              </a:ext>
            </a:extLst>
          </p:cNvPr>
          <p:cNvSpPr/>
          <p:nvPr/>
        </p:nvSpPr>
        <p:spPr>
          <a:xfrm>
            <a:off x="7156450" y="1417890"/>
            <a:ext cx="4138806" cy="2862100"/>
          </a:xfrm>
          <a:prstGeom prst="wedgeRectCallout">
            <a:avLst>
              <a:gd name="adj1" fmla="val -1967"/>
              <a:gd name="adj2" fmla="val 6043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5AB36-D8C8-4BBA-B40F-8E0E371B6AD9}"/>
              </a:ext>
            </a:extLst>
          </p:cNvPr>
          <p:cNvSpPr txBox="1"/>
          <p:nvPr/>
        </p:nvSpPr>
        <p:spPr>
          <a:xfrm>
            <a:off x="7156451" y="4568156"/>
            <a:ext cx="413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SENSITIVE DATA PROTECT LLC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CYBER-IT SECURITY MANAGED SERVICES PROVIDER </a:t>
            </a:r>
          </a:p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DEALERS</a:t>
            </a:r>
          </a:p>
        </p:txBody>
      </p:sp>
      <p:pic>
        <p:nvPicPr>
          <p:cNvPr id="1028" name="Picture 4" descr="Philadelphia-Based Insurance Broker ECBM">
            <a:extLst>
              <a:ext uri="{FF2B5EF4-FFF2-40B4-BE49-F238E27FC236}">
                <a16:creationId xmlns:a16="http://schemas.microsoft.com/office/drawing/2014/main" id="{261BF53D-E9D4-46A6-ABE1-3BE6A98C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7" y="2223009"/>
            <a:ext cx="1691147" cy="4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y do insurers refuse to cover 5G related risks? - Michelle's blog">
            <a:extLst>
              <a:ext uri="{FF2B5EF4-FFF2-40B4-BE49-F238E27FC236}">
                <a16:creationId xmlns:a16="http://schemas.microsoft.com/office/drawing/2014/main" id="{7D5D7B69-641E-4254-BD31-18CA0BB3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9" y="3356630"/>
            <a:ext cx="1691145" cy="4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alition Raises $175M to Build the Future of Commercial Insurance –  General Atlantic">
            <a:extLst>
              <a:ext uri="{FF2B5EF4-FFF2-40B4-BE49-F238E27FC236}">
                <a16:creationId xmlns:a16="http://schemas.microsoft.com/office/drawing/2014/main" id="{6D8CA465-8C6A-458B-A4B0-6BB1C379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59" y="2834986"/>
            <a:ext cx="1691146" cy="3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rvus Insurance | Obvious Ventures">
            <a:extLst>
              <a:ext uri="{FF2B5EF4-FFF2-40B4-BE49-F238E27FC236}">
                <a16:creationId xmlns:a16="http://schemas.microsoft.com/office/drawing/2014/main" id="{128DFBE1-F992-4F10-81A4-2D7984D2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675" y="2834986"/>
            <a:ext cx="1622049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okioMarine-Logo">
            <a:extLst>
              <a:ext uri="{FF2B5EF4-FFF2-40B4-BE49-F238E27FC236}">
                <a16:creationId xmlns:a16="http://schemas.microsoft.com/office/drawing/2014/main" id="{F9845F62-1D0D-4C9E-B1C3-FABFA57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24360" r="7290" b="23760"/>
          <a:stretch/>
        </p:blipFill>
        <p:spPr bwMode="auto">
          <a:xfrm>
            <a:off x="9408675" y="3356630"/>
            <a:ext cx="1622049" cy="4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ilson Elser">
            <a:extLst>
              <a:ext uri="{FF2B5EF4-FFF2-40B4-BE49-F238E27FC236}">
                <a16:creationId xmlns:a16="http://schemas.microsoft.com/office/drawing/2014/main" id="{D1C8E121-99CB-43E9-BCE5-5DD5482A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38" y="2225899"/>
            <a:ext cx="1632781" cy="4480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EB8CB7C-6617-4AF4-B990-4600F8B8E5F7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D3E0B-EF87-4D88-8655-637905D5D5B2}"/>
              </a:ext>
            </a:extLst>
          </p:cNvPr>
          <p:cNvSpPr txBox="1"/>
          <p:nvPr/>
        </p:nvSpPr>
        <p:spPr>
          <a:xfrm>
            <a:off x="7529131" y="1502549"/>
            <a:ext cx="3393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TAILORED CYBER SECURITY INSURANCE FOR AUTO DEALERS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B0FC89-4ADB-45A1-9F89-C69EFFD13104}"/>
              </a:ext>
            </a:extLst>
          </p:cNvPr>
          <p:cNvSpPr txBox="1"/>
          <p:nvPr/>
        </p:nvSpPr>
        <p:spPr>
          <a:xfrm>
            <a:off x="7439658" y="3891644"/>
            <a:ext cx="3591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INSURANCE &amp; LEGAL PARTNERS</a:t>
            </a:r>
          </a:p>
        </p:txBody>
      </p:sp>
      <p:pic>
        <p:nvPicPr>
          <p:cNvPr id="21" name="Picture 4" descr="Wilson Elser">
            <a:extLst>
              <a:ext uri="{FF2B5EF4-FFF2-40B4-BE49-F238E27FC236}">
                <a16:creationId xmlns:a16="http://schemas.microsoft.com/office/drawing/2014/main" id="{14544AAA-EF66-49CA-85F7-C9610910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6" y="6254684"/>
            <a:ext cx="1762125" cy="3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FE304EB-F31D-4E13-A463-297DADAFA5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9111C-B5D4-4601-84B0-06955F20B9BA}"/>
              </a:ext>
            </a:extLst>
          </p:cNvPr>
          <p:cNvSpPr txBox="1"/>
          <p:nvPr/>
        </p:nvSpPr>
        <p:spPr>
          <a:xfrm>
            <a:off x="525711" y="122605"/>
            <a:ext cx="11499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Would You Ignore Insurance that Protects You from Fire, Flood, or Product Liability Claims?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E554F16-DC00-4A08-BF53-750CE7474893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0B25B0D-45F7-442A-8606-5118D30D192F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BDC199DC-E042-4129-B2A9-F54C3563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825CAE-B5A3-4EF1-BF53-85E761913CE9}"/>
              </a:ext>
            </a:extLst>
          </p:cNvPr>
          <p:cNvSpPr txBox="1"/>
          <p:nvPr/>
        </p:nvSpPr>
        <p:spPr>
          <a:xfrm>
            <a:off x="525710" y="1250879"/>
            <a:ext cx="111405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LESS THAN 5% OF DEALERSHIPS HAD CYBER SECURITY INSURANCE 5 YEARS AGO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&gt;DEALERSHIPS NOW RECOGNIZE THE NEED IN 2022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sz="1600" dirty="0">
                <a:latin typeface="Arial Black" panose="020B0A04020102020204" pitchFamily="34" charset="0"/>
              </a:rPr>
              <a:t>DEALERS WANT ASSISTANCE FROM INDEPENDENT EXPERTS TO OBTAIN THE RIGHT CYBER SECURITY INSURANCE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079882-4995-42AC-B924-5E9DD8D28453}"/>
              </a:ext>
            </a:extLst>
          </p:cNvPr>
          <p:cNvSpPr txBox="1"/>
          <p:nvPr/>
        </p:nvSpPr>
        <p:spPr>
          <a:xfrm>
            <a:off x="1709256" y="3017455"/>
            <a:ext cx="9129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KEY STEPS IN OBTAINING  AFFORDABLE  CYBER INSURANCE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Black" panose="020B0A04020102020204" pitchFamily="34" charset="0"/>
              </a:rPr>
              <a:t>HAVE AN INSURANCE BROKER WHO IS AN EXPERT IN CYBER-IT SECURITY ASSIST YOU IN THE PROCESS ESPECIALLY COMPLETING THE COMPLEX APPLICATION(45+ QUESTIONS)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 Black" panose="020B0A04020102020204" pitchFamily="34" charset="0"/>
              </a:rPr>
              <a:t>Beware of the fine print and coverage exclusions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Black" panose="020B0A04020102020204" pitchFamily="34" charset="0"/>
              </a:rPr>
              <a:t>IMPLEMENT BEST-IN-CLASS CYBER-IT SECURITY TOOLS, SYSTEMS AND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 Black" panose="020B0A04020102020204" pitchFamily="34" charset="0"/>
              </a:rPr>
              <a:t>Can reduce cyber security premium costs/deductibles by over 50% and many cases enable dealerships to avoid being declined 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12" name="Picture 4" descr="Wilson Elser">
            <a:extLst>
              <a:ext uri="{FF2B5EF4-FFF2-40B4-BE49-F238E27FC236}">
                <a16:creationId xmlns:a16="http://schemas.microsoft.com/office/drawing/2014/main" id="{F459FD58-FDFD-4839-81D8-EF3F6C5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975B8FE-B83D-4B2C-BFD6-662BC8897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2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5D9DBC87-D33F-40E5-815C-090593B2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46" y="29250"/>
            <a:ext cx="11138371" cy="823969"/>
          </a:xfrm>
        </p:spPr>
        <p:txBody>
          <a:bodyPr>
            <a:normAutofit/>
          </a:bodyPr>
          <a:lstStyle/>
          <a:p>
            <a:r>
              <a:rPr lang="en-US" sz="3200" b="1" dirty="0"/>
              <a:t>Dealer’s Best-In-Class Cyber-IT Security Defenses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15EA3B3-A6BB-4AE0-8A34-ABE82DD18B52}"/>
              </a:ext>
            </a:extLst>
          </p:cNvPr>
          <p:cNvSpPr/>
          <p:nvPr/>
        </p:nvSpPr>
        <p:spPr>
          <a:xfrm>
            <a:off x="2862350" y="1177951"/>
            <a:ext cx="6879133" cy="4741592"/>
          </a:xfrm>
          <a:prstGeom prst="triangle">
            <a:avLst/>
          </a:prstGeom>
          <a:solidFill>
            <a:srgbClr val="A162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B91C82-948E-41AF-817B-13EF582B6934}"/>
              </a:ext>
            </a:extLst>
          </p:cNvPr>
          <p:cNvSpPr/>
          <p:nvPr/>
        </p:nvSpPr>
        <p:spPr>
          <a:xfrm>
            <a:off x="3881452" y="1827414"/>
            <a:ext cx="4840928" cy="809881"/>
          </a:xfrm>
          <a:prstGeom prst="rect">
            <a:avLst/>
          </a:prstGeom>
          <a:solidFill>
            <a:srgbClr val="0088CE">
              <a:lumMod val="60000"/>
              <a:lumOff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spcAft>
                <a:spcPts val="800"/>
              </a:spcAft>
              <a:defRPr/>
            </a:pPr>
            <a:r>
              <a:rPr lang="en-US" sz="2133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Protection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173348-F699-4B5F-A7DE-15B93F30C765}"/>
              </a:ext>
            </a:extLst>
          </p:cNvPr>
          <p:cNvSpPr/>
          <p:nvPr/>
        </p:nvSpPr>
        <p:spPr>
          <a:xfrm>
            <a:off x="3881452" y="4438093"/>
            <a:ext cx="4840928" cy="809881"/>
          </a:xfrm>
          <a:prstGeom prst="rect">
            <a:avLst/>
          </a:prstGeom>
          <a:solidFill>
            <a:srgbClr val="F99D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spcAft>
                <a:spcPts val="800"/>
              </a:spcAft>
              <a:defRPr/>
            </a:pPr>
            <a:r>
              <a:rPr lang="en-US" sz="21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PII Data Protection</a:t>
            </a:r>
          </a:p>
          <a:p>
            <a:pPr algn="ctr" defTabSz="1219170">
              <a:spcAft>
                <a:spcPts val="800"/>
              </a:spcAft>
              <a:defRPr/>
            </a:pPr>
            <a:r>
              <a:rPr lang="en-US" sz="2133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/Scanning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2AF58-4924-4316-9D5C-5DC4DFF916AC}"/>
              </a:ext>
            </a:extLst>
          </p:cNvPr>
          <p:cNvSpPr txBox="1"/>
          <p:nvPr/>
        </p:nvSpPr>
        <p:spPr>
          <a:xfrm>
            <a:off x="4690248" y="5259485"/>
            <a:ext cx="32233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Aft>
                <a:spcPts val="800"/>
              </a:spcAft>
            </a:pPr>
            <a:r>
              <a:rPr lang="en-US" sz="21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Training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C0215F-AA21-4245-A207-44207BB10910}"/>
              </a:ext>
            </a:extLst>
          </p:cNvPr>
          <p:cNvSpPr/>
          <p:nvPr/>
        </p:nvSpPr>
        <p:spPr>
          <a:xfrm>
            <a:off x="3881452" y="3548748"/>
            <a:ext cx="4840928" cy="798169"/>
          </a:xfrm>
          <a:prstGeom prst="rect">
            <a:avLst/>
          </a:prstGeom>
          <a:solidFill>
            <a:srgbClr val="00B09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Security</a:t>
            </a:r>
          </a:p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Testing/Scanning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685133-2CEC-4EC2-9D5B-F3AD90D90061}"/>
              </a:ext>
            </a:extLst>
          </p:cNvPr>
          <p:cNvSpPr/>
          <p:nvPr/>
        </p:nvSpPr>
        <p:spPr>
          <a:xfrm>
            <a:off x="3881452" y="2693937"/>
            <a:ext cx="4840928" cy="798169"/>
          </a:xfrm>
          <a:prstGeom prst="rect">
            <a:avLst/>
          </a:prstGeom>
          <a:solidFill>
            <a:srgbClr val="82C3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Security</a:t>
            </a:r>
          </a:p>
          <a:p>
            <a:pPr algn="ctr" defTabSz="1219170">
              <a:defRPr/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Testing/Scanning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A8915-0A9F-4B04-A502-A34EF4C4EB5E}"/>
              </a:ext>
            </a:extLst>
          </p:cNvPr>
          <p:cNvSpPr txBox="1"/>
          <p:nvPr/>
        </p:nvSpPr>
        <p:spPr>
          <a:xfrm>
            <a:off x="4291226" y="6059609"/>
            <a:ext cx="3934437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Cyber Insurance Coverage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7C3612-8490-4CE6-8DFC-7B44275EDDF8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860DABAB-2932-4B44-96EB-FEF183A60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014192C6-513E-4CB1-8B2C-5587DAA9C877}"/>
              </a:ext>
            </a:extLst>
          </p:cNvPr>
          <p:cNvSpPr txBox="1">
            <a:spLocks/>
          </p:cNvSpPr>
          <p:nvPr/>
        </p:nvSpPr>
        <p:spPr>
          <a:xfrm>
            <a:off x="3353294" y="6432508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15A9E-DE60-4CD6-A715-7A277DA7C22F}"/>
              </a:ext>
            </a:extLst>
          </p:cNvPr>
          <p:cNvSpPr txBox="1"/>
          <p:nvPr/>
        </p:nvSpPr>
        <p:spPr>
          <a:xfrm>
            <a:off x="1229518" y="700444"/>
            <a:ext cx="1030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ADDRESSES 80%+ OF FTC’S SAFEGUARD RULE ISP</a:t>
            </a:r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0982B477-B9A1-449D-AACC-EF7F164A0306}"/>
              </a:ext>
            </a:extLst>
          </p:cNvPr>
          <p:cNvSpPr/>
          <p:nvPr/>
        </p:nvSpPr>
        <p:spPr>
          <a:xfrm>
            <a:off x="4363879" y="5560920"/>
            <a:ext cx="326369" cy="57987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294DCD31-A20A-4897-BAAA-86E0A6EAC9AB}"/>
              </a:ext>
            </a:extLst>
          </p:cNvPr>
          <p:cNvSpPr/>
          <p:nvPr/>
        </p:nvSpPr>
        <p:spPr>
          <a:xfrm>
            <a:off x="6053990" y="5577686"/>
            <a:ext cx="326369" cy="57987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11D32491-37A5-4EA6-99CE-26DFEF0F5421}"/>
              </a:ext>
            </a:extLst>
          </p:cNvPr>
          <p:cNvSpPr/>
          <p:nvPr/>
        </p:nvSpPr>
        <p:spPr>
          <a:xfrm>
            <a:off x="7926476" y="5596156"/>
            <a:ext cx="326369" cy="57987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Wilson Elser">
            <a:extLst>
              <a:ext uri="{FF2B5EF4-FFF2-40B4-BE49-F238E27FC236}">
                <a16:creationId xmlns:a16="http://schemas.microsoft.com/office/drawing/2014/main" id="{EA8AF40E-5E23-49C7-8E32-979BC1A1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73F32E1-0467-4685-9092-220E36889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5" y="5574661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37" y="18305"/>
            <a:ext cx="11138371" cy="823969"/>
          </a:xfrm>
        </p:spPr>
        <p:txBody>
          <a:bodyPr>
            <a:normAutofit fontScale="90000"/>
          </a:bodyPr>
          <a:lstStyle/>
          <a:p>
            <a:r>
              <a:rPr lang="en-GB" dirty="0"/>
              <a:t>The Benefits of SDP’S Managed Services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135E42-5283-4CF2-99C6-A015AE12F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810" y="1606023"/>
            <a:ext cx="8716290" cy="33473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cyber-IT threats and trends in the automotive retail industry</a:t>
            </a:r>
            <a:endParaRPr lang="en-US" sz="2400" dirty="0"/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lang="en-US" sz="2400" dirty="0"/>
              <a:t>cyber-IT security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 stack for auto dealers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properly deploy, manage, and support the best-in-class systems, tools and standards for any size dealer group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400" dirty="0"/>
              <a:t>Affordable a la carte or bundled pricing for solutions &amp; services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 advisor mentality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43787F-2C20-49BE-84CF-14206BDC3CF1}"/>
              </a:ext>
            </a:extLst>
          </p:cNvPr>
          <p:cNvCxnSpPr>
            <a:cxnSpLocks/>
          </p:cNvCxnSpPr>
          <p:nvPr/>
        </p:nvCxnSpPr>
        <p:spPr>
          <a:xfrm>
            <a:off x="3188525" y="1384772"/>
            <a:ext cx="0" cy="479219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8B461A5-44FB-4899-9176-2A7DB3A70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0" y="1452739"/>
            <a:ext cx="3158268" cy="3653874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B5A332-3335-4D4C-98EF-13D79138005C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C700E76-DC5D-4404-B8F1-B0CFA83EA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3FD5D35-4667-4968-86C4-6868C4A8ED76}"/>
              </a:ext>
            </a:extLst>
          </p:cNvPr>
          <p:cNvSpPr txBox="1">
            <a:spLocks/>
          </p:cNvSpPr>
          <p:nvPr/>
        </p:nvSpPr>
        <p:spPr>
          <a:xfrm>
            <a:off x="3353294" y="6432508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11" name="Picture 4" descr="Wilson Elser">
            <a:extLst>
              <a:ext uri="{FF2B5EF4-FFF2-40B4-BE49-F238E27FC236}">
                <a16:creationId xmlns:a16="http://schemas.microsoft.com/office/drawing/2014/main" id="{3328CD18-5B8B-4118-8ACB-F772BA6B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A707B14-A0FC-4803-873C-5B5E38C22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50" y="6040615"/>
            <a:ext cx="1762125" cy="272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4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E3D7A20-B360-4B3C-9463-B54C09EF1820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F575C60-A768-4855-8098-229E998F89C8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F76F334-A953-4532-A08B-55E38371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B0FF21-C2DB-4F3B-8BB8-786DAC5B00E7}"/>
              </a:ext>
            </a:extLst>
          </p:cNvPr>
          <p:cNvSpPr txBox="1"/>
          <p:nvPr/>
        </p:nvSpPr>
        <p:spPr>
          <a:xfrm>
            <a:off x="332763" y="817638"/>
            <a:ext cx="1152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IT IS </a:t>
            </a:r>
            <a:r>
              <a:rPr lang="en-US" u="sng" dirty="0">
                <a:latin typeface="Arial Black" panose="020B0A04020102020204" pitchFamily="34" charset="0"/>
              </a:rPr>
              <a:t>NOT</a:t>
            </a:r>
            <a:r>
              <a:rPr lang="en-US" dirty="0">
                <a:latin typeface="Arial Black" panose="020B0A04020102020204" pitchFamily="34" charset="0"/>
              </a:rPr>
              <a:t> A QUESTION OF </a:t>
            </a:r>
            <a:r>
              <a:rPr lang="en-US" sz="3200" u="sng" dirty="0">
                <a:latin typeface="Arial Black" panose="020B0A04020102020204" pitchFamily="34" charset="0"/>
              </a:rPr>
              <a:t>IF</a:t>
            </a:r>
            <a:r>
              <a:rPr lang="en-US" dirty="0">
                <a:latin typeface="Arial Black" panose="020B0A04020102020204" pitchFamily="34" charset="0"/>
              </a:rPr>
              <a:t> YOUR DEALERSHIP WILL SUFFER A DATA BREACH</a:t>
            </a:r>
          </a:p>
          <a:p>
            <a:pPr algn="ctr"/>
            <a:r>
              <a:rPr lang="en-US" sz="2800" u="sng" dirty="0">
                <a:latin typeface="Arial Black" panose="020B0A04020102020204" pitchFamily="34" charset="0"/>
              </a:rPr>
              <a:t>BUT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u="sng" dirty="0">
                <a:latin typeface="Arial Black" panose="020B0A04020102020204" pitchFamily="34" charset="0"/>
              </a:rPr>
              <a:t>WHEN</a:t>
            </a:r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8345B7-05F2-48AC-9294-8B6ED978FD2F}"/>
              </a:ext>
            </a:extLst>
          </p:cNvPr>
          <p:cNvSpPr txBox="1"/>
          <p:nvPr/>
        </p:nvSpPr>
        <p:spPr>
          <a:xfrm>
            <a:off x="332763" y="1893917"/>
            <a:ext cx="115264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WE COVERED TODAY OUTLINES A “GOOD FAITH COMPLIANCE EFFORT” FOR A PROVEN RISK MANAGEMENT PROGRAM VALUED AND REWARDED BY CYBER SECURITY INSURERS THAT YOU NEED IN TODAY’S DYNAMIC CYBER WORLD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DEALERSHIP BRAND AND REPUTATION IS ON THE LINE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PRIORITIZING NEXT STEPS IN YOUR CYBER-IT DEFENSES PROGAMS WILL TAKE MORE THAN GOOD LUCK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SPECIAL OFFER TO WEBINAR PARTCIPANTS:</a:t>
            </a:r>
          </a:p>
          <a:p>
            <a:pPr lvl="1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SDP will provide a free cyber-IT risk assessment to the first 25 dealers who contact us--$1,000 value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C0BEF-57E0-476F-B82F-5D2075517319}"/>
              </a:ext>
            </a:extLst>
          </p:cNvPr>
          <p:cNvSpPr txBox="1"/>
          <p:nvPr/>
        </p:nvSpPr>
        <p:spPr>
          <a:xfrm>
            <a:off x="2533212" y="248949"/>
            <a:ext cx="61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CONCLUDING COMMENTS</a:t>
            </a:r>
          </a:p>
        </p:txBody>
      </p:sp>
      <p:pic>
        <p:nvPicPr>
          <p:cNvPr id="10" name="Picture 4" descr="Wilson Elser">
            <a:extLst>
              <a:ext uri="{FF2B5EF4-FFF2-40B4-BE49-F238E27FC236}">
                <a16:creationId xmlns:a16="http://schemas.microsoft.com/office/drawing/2014/main" id="{B98D1275-59B0-4425-8E08-42AD1CFC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B7B3576-4A4C-45FC-A93E-7009BD500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building, train, bridge, track&#10;&#10;Description automatically generated">
            <a:extLst>
              <a:ext uri="{FF2B5EF4-FFF2-40B4-BE49-F238E27FC236}">
                <a16:creationId xmlns:a16="http://schemas.microsoft.com/office/drawing/2014/main" id="{DFF84616-80EB-4EE7-8198-B111EB9146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75501" y="343948"/>
            <a:ext cx="12192000" cy="6858000"/>
          </a:xfrm>
        </p:spPr>
      </p:pic>
      <p:sp>
        <p:nvSpPr>
          <p:cNvPr id="14" name="Gradient Overlay"/>
          <p:cNvSpPr/>
          <p:nvPr/>
        </p:nvSpPr>
        <p:spPr>
          <a:xfrm>
            <a:off x="75501" y="-286283"/>
            <a:ext cx="12192000" cy="8394359"/>
          </a:xfrm>
          <a:prstGeom prst="rect">
            <a:avLst/>
          </a:prstGeom>
          <a:gradFill flip="none" rotWithShape="1">
            <a:gsLst>
              <a:gs pos="0">
                <a:srgbClr val="141F26">
                  <a:alpha val="64706"/>
                </a:srgbClr>
              </a:gs>
              <a:gs pos="100000">
                <a:srgbClr val="304F5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aragraph"/>
          <p:cNvSpPr/>
          <p:nvPr/>
        </p:nvSpPr>
        <p:spPr>
          <a:xfrm>
            <a:off x="478172" y="1034529"/>
            <a:ext cx="11224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ADCO AND SDP TEAMS ARE READY TO ANSWER ANY QUESTIONS ABOUT TODAY’S WEBINAR</a:t>
            </a:r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itle"/>
          <p:cNvSpPr txBox="1">
            <a:spLocks/>
          </p:cNvSpPr>
          <p:nvPr/>
        </p:nvSpPr>
        <p:spPr>
          <a:xfrm>
            <a:off x="1995285" y="30536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Bahnschrift SemiBold Condensed" panose="020B0502040204020203" pitchFamily="34" charset="0"/>
                <a:ea typeface="Roboto" pitchFamily="2" charset="0"/>
              </a:rPr>
              <a:t>HOW TO REACH US</a:t>
            </a:r>
            <a:endParaRPr lang="en-US" sz="4000" dirty="0">
              <a:solidFill>
                <a:schemeClr val="bg1"/>
              </a:solidFill>
              <a:latin typeface="Bahnschrift SemiBold Condensed" panose="020B0502040204020203" pitchFamily="34" charset="0"/>
              <a:ea typeface="Roboto" pitchFamily="2" charset="0"/>
            </a:endParaRPr>
          </a:p>
        </p:txBody>
      </p:sp>
      <p:sp>
        <p:nvSpPr>
          <p:cNvPr id="52" name="linda.robertson@"/>
          <p:cNvSpPr/>
          <p:nvPr/>
        </p:nvSpPr>
        <p:spPr>
          <a:xfrm>
            <a:off x="1371848" y="4587285"/>
            <a:ext cx="3401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rgbClr val="FFFF00"/>
                </a:solidFill>
                <a:latin typeface="+mj-lt"/>
                <a:ea typeface="Roboto" pitchFamily="2" charset="0"/>
              </a:rPr>
              <a:t>linda.robertson@adcocommunity.com</a:t>
            </a:r>
            <a:endParaRPr lang="en-US" sz="1400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3" name="www.adcocommunity.com"/>
          <p:cNvSpPr/>
          <p:nvPr/>
        </p:nvSpPr>
        <p:spPr>
          <a:xfrm>
            <a:off x="6971149" y="4601927"/>
            <a:ext cx="3616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https://www.adcocommunity.com/contact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6" name="Headphones">
            <a:extLst>
              <a:ext uri="{FF2B5EF4-FFF2-40B4-BE49-F238E27FC236}">
                <a16:creationId xmlns:a16="http://schemas.microsoft.com/office/drawing/2014/main" id="{89EAFD36-1E96-41A0-8760-0D3A0282587D}"/>
              </a:ext>
            </a:extLst>
          </p:cNvPr>
          <p:cNvSpPr>
            <a:spLocks noEditPoints="1"/>
          </p:cNvSpPr>
          <p:nvPr/>
        </p:nvSpPr>
        <p:spPr bwMode="auto">
          <a:xfrm>
            <a:off x="5521611" y="2089782"/>
            <a:ext cx="1148778" cy="1104416"/>
          </a:xfrm>
          <a:custGeom>
            <a:avLst/>
            <a:gdLst>
              <a:gd name="T0" fmla="*/ 190 w 208"/>
              <a:gd name="T1" fmla="*/ 100 h 200"/>
              <a:gd name="T2" fmla="*/ 188 w 208"/>
              <a:gd name="T3" fmla="*/ 100 h 200"/>
              <a:gd name="T4" fmla="*/ 161 w 208"/>
              <a:gd name="T5" fmla="*/ 24 h 200"/>
              <a:gd name="T6" fmla="*/ 104 w 208"/>
              <a:gd name="T7" fmla="*/ 0 h 200"/>
              <a:gd name="T8" fmla="*/ 47 w 208"/>
              <a:gd name="T9" fmla="*/ 24 h 200"/>
              <a:gd name="T10" fmla="*/ 20 w 208"/>
              <a:gd name="T11" fmla="*/ 100 h 200"/>
              <a:gd name="T12" fmla="*/ 18 w 208"/>
              <a:gd name="T13" fmla="*/ 100 h 200"/>
              <a:gd name="T14" fmla="*/ 14 w 208"/>
              <a:gd name="T15" fmla="*/ 101 h 200"/>
              <a:gd name="T16" fmla="*/ 14 w 208"/>
              <a:gd name="T17" fmla="*/ 170 h 200"/>
              <a:gd name="T18" fmla="*/ 18 w 208"/>
              <a:gd name="T19" fmla="*/ 171 h 200"/>
              <a:gd name="T20" fmla="*/ 42 w 208"/>
              <a:gd name="T21" fmla="*/ 171 h 200"/>
              <a:gd name="T22" fmla="*/ 48 w 208"/>
              <a:gd name="T23" fmla="*/ 106 h 200"/>
              <a:gd name="T24" fmla="*/ 32 w 208"/>
              <a:gd name="T25" fmla="*/ 100 h 200"/>
              <a:gd name="T26" fmla="*/ 55 w 208"/>
              <a:gd name="T27" fmla="*/ 33 h 200"/>
              <a:gd name="T28" fmla="*/ 104 w 208"/>
              <a:gd name="T29" fmla="*/ 16 h 200"/>
              <a:gd name="T30" fmla="*/ 153 w 208"/>
              <a:gd name="T31" fmla="*/ 33 h 200"/>
              <a:gd name="T32" fmla="*/ 176 w 208"/>
              <a:gd name="T33" fmla="*/ 100 h 200"/>
              <a:gd name="T34" fmla="*/ 160 w 208"/>
              <a:gd name="T35" fmla="*/ 106 h 200"/>
              <a:gd name="T36" fmla="*/ 164 w 208"/>
              <a:gd name="T37" fmla="*/ 171 h 200"/>
              <a:gd name="T38" fmla="*/ 121 w 208"/>
              <a:gd name="T39" fmla="*/ 188 h 200"/>
              <a:gd name="T40" fmla="*/ 92 w 208"/>
              <a:gd name="T41" fmla="*/ 184 h 200"/>
              <a:gd name="T42" fmla="*/ 92 w 208"/>
              <a:gd name="T43" fmla="*/ 200 h 200"/>
              <a:gd name="T44" fmla="*/ 121 w 208"/>
              <a:gd name="T45" fmla="*/ 196 h 200"/>
              <a:gd name="T46" fmla="*/ 176 w 208"/>
              <a:gd name="T47" fmla="*/ 171 h 200"/>
              <a:gd name="T48" fmla="*/ 190 w 208"/>
              <a:gd name="T49" fmla="*/ 171 h 200"/>
              <a:gd name="T50" fmla="*/ 190 w 208"/>
              <a:gd name="T51" fmla="*/ 171 h 200"/>
              <a:gd name="T52" fmla="*/ 208 w 208"/>
              <a:gd name="T53" fmla="*/ 135 h 200"/>
              <a:gd name="T54" fmla="*/ 36 w 208"/>
              <a:gd name="T55" fmla="*/ 159 h 200"/>
              <a:gd name="T56" fmla="*/ 24 w 208"/>
              <a:gd name="T57" fmla="*/ 112 h 200"/>
              <a:gd name="T58" fmla="*/ 36 w 208"/>
              <a:gd name="T59" fmla="*/ 159 h 200"/>
              <a:gd name="T60" fmla="*/ 172 w 208"/>
              <a:gd name="T61" fmla="*/ 159 h 200"/>
              <a:gd name="T62" fmla="*/ 184 w 208"/>
              <a:gd name="T63" fmla="*/ 11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8" h="200">
                <a:moveTo>
                  <a:pt x="194" y="101"/>
                </a:moveTo>
                <a:cubicBezTo>
                  <a:pt x="193" y="100"/>
                  <a:pt x="192" y="100"/>
                  <a:pt x="190" y="100"/>
                </a:cubicBezTo>
                <a:cubicBezTo>
                  <a:pt x="190" y="100"/>
                  <a:pt x="190" y="100"/>
                  <a:pt x="190" y="100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61"/>
                  <a:pt x="177" y="39"/>
                  <a:pt x="161" y="24"/>
                </a:cubicBezTo>
                <a:cubicBezTo>
                  <a:pt x="161" y="22"/>
                  <a:pt x="160" y="20"/>
                  <a:pt x="158" y="19"/>
                </a:cubicBezTo>
                <a:cubicBezTo>
                  <a:pt x="143" y="6"/>
                  <a:pt x="124" y="0"/>
                  <a:pt x="104" y="0"/>
                </a:cubicBezTo>
                <a:cubicBezTo>
                  <a:pt x="84" y="0"/>
                  <a:pt x="65" y="6"/>
                  <a:pt x="50" y="19"/>
                </a:cubicBezTo>
                <a:cubicBezTo>
                  <a:pt x="48" y="20"/>
                  <a:pt x="47" y="22"/>
                  <a:pt x="47" y="24"/>
                </a:cubicBezTo>
                <a:cubicBezTo>
                  <a:pt x="30" y="39"/>
                  <a:pt x="20" y="61"/>
                  <a:pt x="20" y="85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0"/>
                  <a:pt x="15" y="100"/>
                  <a:pt x="14" y="101"/>
                </a:cubicBezTo>
                <a:cubicBezTo>
                  <a:pt x="12" y="102"/>
                  <a:pt x="0" y="114"/>
                  <a:pt x="0" y="135"/>
                </a:cubicBezTo>
                <a:cubicBezTo>
                  <a:pt x="0" y="157"/>
                  <a:pt x="12" y="168"/>
                  <a:pt x="14" y="170"/>
                </a:cubicBezTo>
                <a:cubicBezTo>
                  <a:pt x="15" y="170"/>
                  <a:pt x="16" y="171"/>
                  <a:pt x="18" y="171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5" y="171"/>
                  <a:pt x="48" y="168"/>
                  <a:pt x="48" y="165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8" y="102"/>
                  <a:pt x="45" y="100"/>
                  <a:pt x="42" y="100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2" y="85"/>
                  <a:pt x="32" y="85"/>
                  <a:pt x="32" y="85"/>
                </a:cubicBezTo>
                <a:cubicBezTo>
                  <a:pt x="32" y="65"/>
                  <a:pt x="41" y="46"/>
                  <a:pt x="55" y="33"/>
                </a:cubicBezTo>
                <a:cubicBezTo>
                  <a:pt x="57" y="33"/>
                  <a:pt x="58" y="32"/>
                  <a:pt x="60" y="31"/>
                </a:cubicBezTo>
                <a:cubicBezTo>
                  <a:pt x="72" y="21"/>
                  <a:pt x="88" y="16"/>
                  <a:pt x="104" y="16"/>
                </a:cubicBezTo>
                <a:cubicBezTo>
                  <a:pt x="120" y="16"/>
                  <a:pt x="135" y="21"/>
                  <a:pt x="148" y="31"/>
                </a:cubicBezTo>
                <a:cubicBezTo>
                  <a:pt x="149" y="32"/>
                  <a:pt x="151" y="33"/>
                  <a:pt x="153" y="33"/>
                </a:cubicBezTo>
                <a:cubicBezTo>
                  <a:pt x="167" y="46"/>
                  <a:pt x="176" y="65"/>
                  <a:pt x="176" y="85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63" y="100"/>
                  <a:pt x="160" y="102"/>
                  <a:pt x="160" y="106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68"/>
                  <a:pt x="162" y="170"/>
                  <a:pt x="164" y="171"/>
                </a:cubicBezTo>
                <a:cubicBezTo>
                  <a:pt x="154" y="178"/>
                  <a:pt x="138" y="188"/>
                  <a:pt x="122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0" y="186"/>
                  <a:pt x="117" y="184"/>
                  <a:pt x="114" y="184"/>
                </a:cubicBezTo>
                <a:cubicBezTo>
                  <a:pt x="92" y="184"/>
                  <a:pt x="92" y="184"/>
                  <a:pt x="92" y="184"/>
                </a:cubicBezTo>
                <a:cubicBezTo>
                  <a:pt x="87" y="184"/>
                  <a:pt x="84" y="188"/>
                  <a:pt x="84" y="192"/>
                </a:cubicBezTo>
                <a:cubicBezTo>
                  <a:pt x="84" y="197"/>
                  <a:pt x="87" y="200"/>
                  <a:pt x="92" y="200"/>
                </a:cubicBezTo>
                <a:cubicBezTo>
                  <a:pt x="114" y="200"/>
                  <a:pt x="114" y="200"/>
                  <a:pt x="114" y="200"/>
                </a:cubicBezTo>
                <a:cubicBezTo>
                  <a:pt x="117" y="200"/>
                  <a:pt x="120" y="199"/>
                  <a:pt x="121" y="196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45" y="196"/>
                  <a:pt x="168" y="178"/>
                  <a:pt x="176" y="171"/>
                </a:cubicBezTo>
                <a:cubicBezTo>
                  <a:pt x="190" y="171"/>
                  <a:pt x="190" y="171"/>
                  <a:pt x="190" y="171"/>
                </a:cubicBezTo>
                <a:cubicBezTo>
                  <a:pt x="190" y="171"/>
                  <a:pt x="190" y="171"/>
                  <a:pt x="190" y="171"/>
                </a:cubicBezTo>
                <a:cubicBezTo>
                  <a:pt x="190" y="171"/>
                  <a:pt x="190" y="171"/>
                  <a:pt x="190" y="171"/>
                </a:cubicBezTo>
                <a:cubicBezTo>
                  <a:pt x="190" y="171"/>
                  <a:pt x="190" y="171"/>
                  <a:pt x="190" y="171"/>
                </a:cubicBezTo>
                <a:cubicBezTo>
                  <a:pt x="192" y="171"/>
                  <a:pt x="193" y="170"/>
                  <a:pt x="194" y="170"/>
                </a:cubicBezTo>
                <a:cubicBezTo>
                  <a:pt x="195" y="168"/>
                  <a:pt x="208" y="157"/>
                  <a:pt x="208" y="135"/>
                </a:cubicBezTo>
                <a:cubicBezTo>
                  <a:pt x="208" y="114"/>
                  <a:pt x="195" y="102"/>
                  <a:pt x="194" y="101"/>
                </a:cubicBezTo>
                <a:moveTo>
                  <a:pt x="36" y="159"/>
                </a:moveTo>
                <a:cubicBezTo>
                  <a:pt x="24" y="159"/>
                  <a:pt x="24" y="159"/>
                  <a:pt x="24" y="159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36" y="112"/>
                  <a:pt x="36" y="112"/>
                  <a:pt x="36" y="112"/>
                </a:cubicBezTo>
                <a:lnTo>
                  <a:pt x="36" y="159"/>
                </a:lnTo>
                <a:close/>
                <a:moveTo>
                  <a:pt x="184" y="159"/>
                </a:moveTo>
                <a:cubicBezTo>
                  <a:pt x="172" y="159"/>
                  <a:pt x="172" y="159"/>
                  <a:pt x="172" y="159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84" y="112"/>
                  <a:pt x="184" y="112"/>
                  <a:pt x="184" y="112"/>
                </a:cubicBezTo>
                <a:lnTo>
                  <a:pt x="184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hone Number">
            <a:extLst>
              <a:ext uri="{FF2B5EF4-FFF2-40B4-BE49-F238E27FC236}">
                <a16:creationId xmlns:a16="http://schemas.microsoft.com/office/drawing/2014/main" id="{50E38196-E939-4F38-84C8-5FA098963847}"/>
              </a:ext>
            </a:extLst>
          </p:cNvPr>
          <p:cNvSpPr txBox="1"/>
          <p:nvPr/>
        </p:nvSpPr>
        <p:spPr>
          <a:xfrm>
            <a:off x="4873090" y="4594789"/>
            <a:ext cx="191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+mj-lt"/>
              </a:rPr>
              <a:t>(682) 325-4381</a:t>
            </a:r>
          </a:p>
        </p:txBody>
      </p:sp>
      <p:sp>
        <p:nvSpPr>
          <p:cNvPr id="10" name="linda.robertson@">
            <a:extLst>
              <a:ext uri="{FF2B5EF4-FFF2-40B4-BE49-F238E27FC236}">
                <a16:creationId xmlns:a16="http://schemas.microsoft.com/office/drawing/2014/main" id="{F9662B44-A62D-4843-B9C8-342B3C5294E1}"/>
              </a:ext>
            </a:extLst>
          </p:cNvPr>
          <p:cNvSpPr/>
          <p:nvPr/>
        </p:nvSpPr>
        <p:spPr>
          <a:xfrm>
            <a:off x="1375371" y="4197695"/>
            <a:ext cx="3078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rgbClr val="FFFF00"/>
                </a:solidFill>
                <a:latin typeface="+mj-lt"/>
                <a:ea typeface="Roboto" pitchFamily="2" charset="0"/>
              </a:rPr>
              <a:t>jim.lawrence@sdpcompliance.com</a:t>
            </a:r>
            <a:endParaRPr lang="en-US" sz="1400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Phone Number">
            <a:extLst>
              <a:ext uri="{FF2B5EF4-FFF2-40B4-BE49-F238E27FC236}">
                <a16:creationId xmlns:a16="http://schemas.microsoft.com/office/drawing/2014/main" id="{47437907-7FFA-4BD6-9903-7B60397F0D88}"/>
              </a:ext>
            </a:extLst>
          </p:cNvPr>
          <p:cNvSpPr txBox="1"/>
          <p:nvPr/>
        </p:nvSpPr>
        <p:spPr>
          <a:xfrm>
            <a:off x="4873090" y="4208993"/>
            <a:ext cx="191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+mj-lt"/>
              </a:rPr>
              <a:t>(503) 318-3621</a:t>
            </a:r>
          </a:p>
        </p:txBody>
      </p:sp>
      <p:sp>
        <p:nvSpPr>
          <p:cNvPr id="12" name="www.adcocommunity.com">
            <a:extLst>
              <a:ext uri="{FF2B5EF4-FFF2-40B4-BE49-F238E27FC236}">
                <a16:creationId xmlns:a16="http://schemas.microsoft.com/office/drawing/2014/main" id="{A8DD5911-3DBA-4E13-8B2A-45E4BD20392B}"/>
              </a:ext>
            </a:extLst>
          </p:cNvPr>
          <p:cNvSpPr/>
          <p:nvPr/>
        </p:nvSpPr>
        <p:spPr>
          <a:xfrm>
            <a:off x="6971149" y="4224381"/>
            <a:ext cx="3777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https://sdpcompliance.com/index.php/contact-us/</a:t>
            </a:r>
            <a:endParaRPr lang="en-US" sz="1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9E139-F56D-41E4-A94E-5B6D65FED8B9}"/>
              </a:ext>
            </a:extLst>
          </p:cNvPr>
          <p:cNvSpPr txBox="1"/>
          <p:nvPr/>
        </p:nvSpPr>
        <p:spPr>
          <a:xfrm>
            <a:off x="1995286" y="5575450"/>
            <a:ext cx="813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THANK YOU FOR ATTENDING</a:t>
            </a:r>
          </a:p>
        </p:txBody>
      </p:sp>
      <p:sp>
        <p:nvSpPr>
          <p:cNvPr id="15" name="linda.robertson@">
            <a:extLst>
              <a:ext uri="{FF2B5EF4-FFF2-40B4-BE49-F238E27FC236}">
                <a16:creationId xmlns:a16="http://schemas.microsoft.com/office/drawing/2014/main" id="{8CEA0B25-08D0-4E73-BDC2-8FD9D07D0504}"/>
              </a:ext>
            </a:extLst>
          </p:cNvPr>
          <p:cNvSpPr/>
          <p:nvPr/>
        </p:nvSpPr>
        <p:spPr>
          <a:xfrm>
            <a:off x="1371848" y="4927478"/>
            <a:ext cx="3066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4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ichard.bortnick@wilsonelser.com</a:t>
            </a:r>
            <a:endParaRPr lang="en-US" sz="1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Phone Number">
            <a:extLst>
              <a:ext uri="{FF2B5EF4-FFF2-40B4-BE49-F238E27FC236}">
                <a16:creationId xmlns:a16="http://schemas.microsoft.com/office/drawing/2014/main" id="{44E8E4A8-E324-43DF-9AB4-2603DFD5C7DC}"/>
              </a:ext>
            </a:extLst>
          </p:cNvPr>
          <p:cNvSpPr txBox="1"/>
          <p:nvPr/>
        </p:nvSpPr>
        <p:spPr>
          <a:xfrm>
            <a:off x="4873090" y="4927478"/>
            <a:ext cx="191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+mj-lt"/>
              </a:rPr>
              <a:t>(</a:t>
            </a:r>
            <a:r>
              <a:rPr lang="en-US" sz="1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610) 203-1456</a:t>
            </a:r>
          </a:p>
          <a:p>
            <a:pPr algn="ctr"/>
            <a:endParaRPr lang="en-US" sz="1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www.adcocommunity.com">
            <a:extLst>
              <a:ext uri="{FF2B5EF4-FFF2-40B4-BE49-F238E27FC236}">
                <a16:creationId xmlns:a16="http://schemas.microsoft.com/office/drawing/2014/main" id="{E92813CB-D65E-4ACF-8953-04657D5EDE11}"/>
              </a:ext>
            </a:extLst>
          </p:cNvPr>
          <p:cNvSpPr/>
          <p:nvPr/>
        </p:nvSpPr>
        <p:spPr>
          <a:xfrm>
            <a:off x="6971149" y="4953403"/>
            <a:ext cx="3228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https://www.wilsonelser.com/contact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5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F19AC4-07F5-4E18-A40C-B2B10CE3E04E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42419461-291F-4BCA-9751-44858F948A4A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BBBE22DD-C046-481F-A76E-7CEBDFC2F769}"/>
              </a:ext>
            </a:extLst>
          </p:cNvPr>
          <p:cNvSpPr txBox="1"/>
          <p:nvPr/>
        </p:nvSpPr>
        <p:spPr>
          <a:xfrm>
            <a:off x="1426128" y="1407396"/>
            <a:ext cx="9866804" cy="32328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Prioritizing Cyber-IT Security Defenses for Your Dealership</a:t>
            </a:r>
            <a:endParaRPr lang="en-US" sz="16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ADCO and Sensitive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 Protect, LLC Including Wilson Elser Team Up to Discuss Where Your Cyber-IT Security Process Should Start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Panelists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3C1001-10AA-4051-89A2-45BA9C19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479" y="2963458"/>
            <a:ext cx="773547" cy="70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21E51D1E-EF28-4C25-B6A2-163CC55FF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418" y="6136094"/>
            <a:ext cx="1443769" cy="517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Linda Robertson">
            <a:extLst>
              <a:ext uri="{FF2B5EF4-FFF2-40B4-BE49-F238E27FC236}">
                <a16:creationId xmlns:a16="http://schemas.microsoft.com/office/drawing/2014/main" id="{279891F8-2D38-4B3D-925C-93A6D4CE1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053"/>
          <a:stretch/>
        </p:blipFill>
        <p:spPr bwMode="auto">
          <a:xfrm>
            <a:off x="4468193" y="2974859"/>
            <a:ext cx="792589" cy="7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8422CE-0092-4C90-BBB5-3CFBDD787D78}"/>
              </a:ext>
            </a:extLst>
          </p:cNvPr>
          <p:cNvSpPr txBox="1"/>
          <p:nvPr/>
        </p:nvSpPr>
        <p:spPr>
          <a:xfrm>
            <a:off x="1486008" y="3695700"/>
            <a:ext cx="23584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Peter Leger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CEO/Co-Founder </a:t>
            </a:r>
          </a:p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Sensitive Data Protect,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llc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A6350-532F-4356-8E23-92D227CD81F0}"/>
              </a:ext>
            </a:extLst>
          </p:cNvPr>
          <p:cNvSpPr txBox="1"/>
          <p:nvPr/>
        </p:nvSpPr>
        <p:spPr>
          <a:xfrm>
            <a:off x="4091738" y="3727512"/>
            <a:ext cx="1724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Linda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Robinson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CEO/Founder ADCO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FD24B-6FB3-46BC-A17D-F5A4BBA94C99}"/>
              </a:ext>
            </a:extLst>
          </p:cNvPr>
          <p:cNvSpPr txBox="1"/>
          <p:nvPr/>
        </p:nvSpPr>
        <p:spPr>
          <a:xfrm>
            <a:off x="8753708" y="3695700"/>
            <a:ext cx="2389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Jim Lawrence </a:t>
            </a:r>
          </a:p>
          <a:p>
            <a:pPr algn="ctr"/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COO/Co-Founder Sensitive Data Protect,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llc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600" dirty="0"/>
          </a:p>
        </p:txBody>
      </p:sp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9513E307-CF50-4FDC-8E77-23DE6756A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30" y="2922907"/>
            <a:ext cx="792589" cy="7846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1DE0CE-58CB-497B-A984-640D9A1C1D40}"/>
              </a:ext>
            </a:extLst>
          </p:cNvPr>
          <p:cNvSpPr txBox="1"/>
          <p:nvPr/>
        </p:nvSpPr>
        <p:spPr>
          <a:xfrm>
            <a:off x="6347622" y="3707530"/>
            <a:ext cx="1724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Rick Bortnick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Of Counsel</a:t>
            </a:r>
          </a:p>
          <a:p>
            <a:pPr algn="ctr"/>
            <a:r>
              <a:rPr lang="en-US" b="1" dirty="0">
                <a:latin typeface="Calibri" panose="020F0502020204030204" pitchFamily="34" charset="0"/>
              </a:rPr>
              <a:t>Wilson Elser</a:t>
            </a:r>
            <a:endParaRPr lang="en-US" dirty="0"/>
          </a:p>
        </p:txBody>
      </p:sp>
      <p:pic>
        <p:nvPicPr>
          <p:cNvPr id="19" name="Picture 18" descr="A picture containing person, suit&#10;&#10;Description automatically generated">
            <a:extLst>
              <a:ext uri="{FF2B5EF4-FFF2-40B4-BE49-F238E27FC236}">
                <a16:creationId xmlns:a16="http://schemas.microsoft.com/office/drawing/2014/main" id="{3F035DCB-BC2F-48E2-80FF-564C34002308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52" y="2954257"/>
            <a:ext cx="913127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Wilson Elser">
            <a:extLst>
              <a:ext uri="{FF2B5EF4-FFF2-40B4-BE49-F238E27FC236}">
                <a16:creationId xmlns:a16="http://schemas.microsoft.com/office/drawing/2014/main" id="{CFD39E5A-FFE5-4C2F-AA16-9935D1F20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6" y="6207029"/>
            <a:ext cx="2068431" cy="3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F8C715-2DAF-47DB-9990-3D197F90E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1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F19AC4-07F5-4E18-A40C-B2B10CE3E04E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9D1E2B-5F65-4C51-BF45-A156D90400D9}"/>
              </a:ext>
            </a:extLst>
          </p:cNvPr>
          <p:cNvSpPr txBox="1"/>
          <p:nvPr/>
        </p:nvSpPr>
        <p:spPr>
          <a:xfrm>
            <a:off x="1940312" y="40155"/>
            <a:ext cx="916630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+mj-lt"/>
              </a:rPr>
              <a:t> Introduction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Dealership Cyber- IT Security  Challenges for 2022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+mj-lt"/>
              </a:rPr>
              <a:t> Where to Start the Critical Cyber-IT Security </a:t>
            </a:r>
            <a:r>
              <a:rPr lang="en-US" sz="1600" dirty="0">
                <a:latin typeface="+mj-lt"/>
              </a:rPr>
              <a:t>Prioritization</a:t>
            </a:r>
            <a:r>
              <a:rPr lang="en-US" sz="1600" b="0" i="0" dirty="0">
                <a:effectLst/>
                <a:latin typeface="+mj-lt"/>
              </a:rPr>
              <a:t> Process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Cyber-IT Security Risk Assessments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+mj-lt"/>
              </a:rPr>
              <a:t> Dealers Rarely Do Independent Tests For Cyber-IT Security Weaknesses and Compliance Issues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Can't Guess Anymore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+mj-lt"/>
              </a:rPr>
              <a:t> Over 85% of Data Breaches are Caused by Lack of Employee Cyber-IT Security Training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Dealership Employees are the Weak Link in a Dealership Cyber-IT Security Strategy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1600" b="0" i="0" dirty="0">
                <a:effectLst/>
                <a:latin typeface="+mj-lt"/>
              </a:rPr>
              <a:t> Here Are the Top 10 Best-in-Class Cyber-IT Security Tools, Systems and Standards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Does Your Dealership Rank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6. Why Your Dealership Needs Cyber Security Insurance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You Ignore Insurance Coverage to Protect Your Dealership From Fire, OSHA, Product Liability Claims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7.</a:t>
            </a:r>
            <a:r>
              <a:rPr lang="en-US" sz="1600" b="0" i="0" dirty="0">
                <a:effectLst/>
                <a:latin typeface="+mj-lt"/>
              </a:rPr>
              <a:t> </a:t>
            </a:r>
            <a:r>
              <a:rPr lang="en-US" sz="1600" dirty="0">
                <a:latin typeface="+mj-lt"/>
              </a:rPr>
              <a:t>Concluding Comments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Importance of a Good Faith Compliance Effort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6D86CB2-27C9-4596-B20C-676D351B6DC5}"/>
              </a:ext>
            </a:extLst>
          </p:cNvPr>
          <p:cNvSpPr txBox="1">
            <a:spLocks/>
          </p:cNvSpPr>
          <p:nvPr/>
        </p:nvSpPr>
        <p:spPr>
          <a:xfrm>
            <a:off x="3353295" y="6290795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D051C53-153D-4DBA-8FE0-DDD6A2E4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4" descr="Wilson Elser">
            <a:extLst>
              <a:ext uri="{FF2B5EF4-FFF2-40B4-BE49-F238E27FC236}">
                <a16:creationId xmlns:a16="http://schemas.microsoft.com/office/drawing/2014/main" id="{F7EE6D48-D210-4E08-8846-00F1C1AE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33086C3-ECF3-4919-BAD9-BC0AAA132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0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3D243-E8A2-48B1-941F-CE64E936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77" y="1426414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 i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Dealership Cyber- IT Security  Challenges for 2022</a:t>
            </a:r>
            <a:br>
              <a:rPr lang="en-US" b="1" i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322EA15-EB68-4FFE-85B4-710D00A08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EF7C9E-37C7-41BA-9D67-7DFF246EDA83}"/>
              </a:ext>
            </a:extLst>
          </p:cNvPr>
          <p:cNvSpPr txBox="1"/>
          <p:nvPr/>
        </p:nvSpPr>
        <p:spPr>
          <a:xfrm>
            <a:off x="4394209" y="2380247"/>
            <a:ext cx="7565610" cy="3951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85% OF DEALERS ARE WORRIED MORE THAN EVER ABOUT CYBER-IT SECURITY THREATS AND DATA BREACHES</a:t>
            </a:r>
          </a:p>
          <a:p>
            <a:pPr marL="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FBI STATS SHOW RANSOMWARE ATTACKS OCCUR EVERY 2 SECONDS - APPEARS IN 10% OF CYBER-IT DATA BREACHES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WIDESPREAD SENSE OF URGENCY TO IMPLEMENT CYBERSECURITY AND CONCERN THAT COMPLEXITY OF SOLUTIONS FAR EXCEED DEALER MANAGEMENT’S CONFIDENCE TO COMPLIANTLY ACHIEVE</a:t>
            </a:r>
          </a:p>
          <a:p>
            <a:pPr marL="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FTC REQUIREMENTS FROM EXPANDED GLBA SAFEGUARD RULE’S INFORMATION SECURITY PROGRAM INCREASE COMPLIANCE MANAGEMENT DIFFICULTY 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A0DC37-D230-41A5-88AD-871B15FFF903}"/>
              </a:ext>
            </a:extLst>
          </p:cNvPr>
          <p:cNvSpPr txBox="1"/>
          <p:nvPr/>
        </p:nvSpPr>
        <p:spPr>
          <a:xfrm>
            <a:off x="4391794" y="171058"/>
            <a:ext cx="7633817" cy="2307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PREPARED IN A DYNAMIC CYBER WORLD                      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PROTECTING YOUR DEALERSHIP AND DATA HAS NEVER BEEN MORE IMPORTANT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CYBER SECURITY RESEARCH PAINTS A CHALLENGING PICTURE FOR DEALERSHIP MANAGEMENT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CDK GLOBAL 2021 — STATE OF CYBER SECURITY IN THE DEALERSHIP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VERIZON 2021 — DATA BREACH INVESTIGATIONS REPORT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BARRACUDA 2021---BUSINESS EMAIL COMPROMISES </a:t>
            </a:r>
          </a:p>
        </p:txBody>
      </p:sp>
      <p:pic>
        <p:nvPicPr>
          <p:cNvPr id="15" name="Picture 4" descr="Wilson Elser">
            <a:extLst>
              <a:ext uri="{FF2B5EF4-FFF2-40B4-BE49-F238E27FC236}">
                <a16:creationId xmlns:a16="http://schemas.microsoft.com/office/drawing/2014/main" id="{8FE9AC52-9B27-459E-9D9C-3576A1195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2" y="6346612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2C09A6D-F17E-4741-8B9B-C334CBF5E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29" y="6432248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A6F7-41EB-4B78-A18E-D090AA8D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50" y="78670"/>
            <a:ext cx="11278299" cy="859789"/>
          </a:xfrm>
        </p:spPr>
        <p:txBody>
          <a:bodyPr>
            <a:normAutofit fontScale="90000"/>
          </a:bodyPr>
          <a:lstStyle/>
          <a:p>
            <a:r>
              <a:rPr lang="en-US" dirty="0"/>
              <a:t>REAL LIFE EXAMPLE OF A DEALER GROUP</a:t>
            </a:r>
            <a:br>
              <a:rPr lang="en-US" dirty="0"/>
            </a:br>
            <a:r>
              <a:rPr lang="en-US" dirty="0"/>
              <a:t>DATA BREACH AND RANSOMWARE ATTACK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783B7-67CD-413C-BD52-113B43EEBC2E}"/>
              </a:ext>
            </a:extLst>
          </p:cNvPr>
          <p:cNvSpPr txBox="1"/>
          <p:nvPr/>
        </p:nvSpPr>
        <p:spPr>
          <a:xfrm>
            <a:off x="144011" y="1336011"/>
            <a:ext cx="3691156" cy="4555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DEALER GROUP—20 ROOFTOPS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BREACH AT 1 BRAND ROOFTOP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HACKERS GAINED ENTRY THROUGH A PHISHING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HR DIRECTOR WAS PHISHED AND HACKERS GAINED ACCESS TO UNENCRYPTED CUSTOMER CREDIT APPLICATION FILES STORED IN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 BACK- UP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RANSOMWARE DEMAND FOR $2MILLION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1600" dirty="0"/>
              <a:t> HACKERS WOULD PUBLICALLY DISCLOSE THE DEALERSHIP BREACH,RECORDS AND KEEP SYSTEMS DOWN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641E9BAD-D85E-4F09-8C15-73FDE3E3FD50}"/>
              </a:ext>
            </a:extLst>
          </p:cNvPr>
          <p:cNvSpPr/>
          <p:nvPr/>
        </p:nvSpPr>
        <p:spPr>
          <a:xfrm>
            <a:off x="3910668" y="2415064"/>
            <a:ext cx="98850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0A5718AA-6C23-41F9-A3E8-1DC0ABA99B7F}"/>
              </a:ext>
            </a:extLst>
          </p:cNvPr>
          <p:cNvSpPr/>
          <p:nvPr/>
        </p:nvSpPr>
        <p:spPr>
          <a:xfrm>
            <a:off x="3910668" y="4426267"/>
            <a:ext cx="98850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ABF1C-C49B-48A9-BED8-2F04B4D8D78E}"/>
              </a:ext>
            </a:extLst>
          </p:cNvPr>
          <p:cNvSpPr txBox="1"/>
          <p:nvPr/>
        </p:nvSpPr>
        <p:spPr>
          <a:xfrm>
            <a:off x="4974672" y="1696638"/>
            <a:ext cx="3990718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Size of the breach—1,000+ customer credit application records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it took to identify and contain the data breach—10 days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management of detection and escalation costs—Ransomware Payout $1M+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management of post data breach costs—Legal Fees, Forensic Audits, Business Disruption--$750K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Unexpected loss of customers following a data breach????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CLASS ACTION SUITS?????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6876D55-F7E6-4FDB-8ABB-5F1DB87BDD2F}"/>
              </a:ext>
            </a:extLst>
          </p:cNvPr>
          <p:cNvSpPr/>
          <p:nvPr/>
        </p:nvSpPr>
        <p:spPr>
          <a:xfrm>
            <a:off x="8965390" y="3577981"/>
            <a:ext cx="85136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553A0-BE1B-4AF8-8892-C6DFCEB7F5CE}"/>
              </a:ext>
            </a:extLst>
          </p:cNvPr>
          <p:cNvSpPr txBox="1"/>
          <p:nvPr/>
        </p:nvSpPr>
        <p:spPr>
          <a:xfrm>
            <a:off x="9816757" y="1848858"/>
            <a:ext cx="2231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LUCKILY, THE DEALER GROUP HAD CYBER SECURITY INSURANCE COVERAGE OF $5M with a $75,000 DEDUCTIBLE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5AAAD82-AB2D-466B-929E-09703223828C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EA6561D4-4411-44E6-A253-9CE9FF12F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Wilson Elser">
            <a:extLst>
              <a:ext uri="{FF2B5EF4-FFF2-40B4-BE49-F238E27FC236}">
                <a16:creationId xmlns:a16="http://schemas.microsoft.com/office/drawing/2014/main" id="{0F57F491-447C-4FA1-A0F0-DFD361B1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4" y="6288656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5FFD721-0BB5-44FF-BE01-5E2E45F6F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5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6F70D7-36D4-48BB-A40C-757EE67F8E33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A5360C8-137D-4B16-B2AF-D72829BE59C4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F19CF5A8-E64D-45D7-8BF5-D84F4CF4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029092-1539-4805-8042-CCBF242E8C97}"/>
              </a:ext>
            </a:extLst>
          </p:cNvPr>
          <p:cNvSpPr txBox="1"/>
          <p:nvPr/>
        </p:nvSpPr>
        <p:spPr>
          <a:xfrm>
            <a:off x="1247135" y="204218"/>
            <a:ext cx="9341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 to Start the Cyber-IT Security </a:t>
            </a:r>
            <a:r>
              <a:rPr lang="en-US" sz="24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Prioritization</a:t>
            </a:r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Process… CYBER-IT SECURITY RISK ASSESSMENTS</a:t>
            </a:r>
            <a:endParaRPr lang="en-US" sz="24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9A9F2-CA37-4809-9D5C-48214044F519}"/>
              </a:ext>
            </a:extLst>
          </p:cNvPr>
          <p:cNvSpPr txBox="1"/>
          <p:nvPr/>
        </p:nvSpPr>
        <p:spPr>
          <a:xfrm>
            <a:off x="1247135" y="1247982"/>
            <a:ext cx="1023739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Assessment Phase</a:t>
            </a:r>
          </a:p>
          <a:p>
            <a:r>
              <a:rPr lang="en-U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TO UNDERSTAND YOUR DEALERSHIP’S RISK PROFILE</a:t>
            </a:r>
          </a:p>
          <a:p>
            <a:endParaRPr lang="en-US" b="1" i="0" dirty="0">
              <a:solidFill>
                <a:srgbClr val="222222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Preliminary Cyber-IT Security Assessment of </a:t>
            </a:r>
            <a:r>
              <a:rPr lang="en-US" sz="2000" dirty="0">
                <a:solidFill>
                  <a:srgbClr val="222222"/>
                </a:solidFill>
                <a:latin typeface="+mj-lt"/>
              </a:rPr>
              <a:t>Dealer’s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 Facing URLs and External 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222222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Quick 10-Question Cyber-IT Security Risk Profile Questionnaire for </a:t>
            </a:r>
            <a:r>
              <a:rPr lang="en-US" sz="2000" dirty="0">
                <a:solidFill>
                  <a:srgbClr val="222222"/>
                </a:solidFill>
                <a:latin typeface="+mj-lt"/>
              </a:rPr>
              <a:t>Dealers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B4F36-0896-4571-A272-9C77C390F999}"/>
              </a:ext>
            </a:extLst>
          </p:cNvPr>
          <p:cNvSpPr txBox="1"/>
          <p:nvPr/>
        </p:nvSpPr>
        <p:spPr>
          <a:xfrm>
            <a:off x="1602893" y="3709699"/>
            <a:ext cx="89862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ONCE YOU ASSESS YOUR CYBER-IT SECURITY RISK PROFILE IS</a:t>
            </a:r>
            <a:r>
              <a:rPr lang="en-US" dirty="0"/>
              <a:t>                  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HIGH</a:t>
            </a:r>
            <a:r>
              <a:rPr lang="en-US" dirty="0">
                <a:latin typeface="Arial Black" panose="020B0A04020102020204" pitchFamily="34" charset="0"/>
              </a:rPr>
              <a:t> OR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MEDIUM</a:t>
            </a:r>
            <a:r>
              <a:rPr lang="en-US" dirty="0">
                <a:latin typeface="Arial Black" panose="020B0A04020102020204" pitchFamily="34" charset="0"/>
              </a:rPr>
              <a:t> OR </a:t>
            </a:r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LOW</a:t>
            </a:r>
            <a:r>
              <a:rPr lang="en-US" dirty="0">
                <a:latin typeface="Arial Black" panose="020B0A04020102020204" pitchFamily="34" charset="0"/>
              </a:rPr>
              <a:t>?????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YOU CAN THEN TAILOR THE NEXT KEY PHASES OF YOUR CYBER-IT SECURITY DEFENSES PROGRAM</a:t>
            </a:r>
            <a:endParaRPr lang="en-US" dirty="0"/>
          </a:p>
        </p:txBody>
      </p:sp>
      <p:pic>
        <p:nvPicPr>
          <p:cNvPr id="12" name="Picture 4" descr="Wilson Elser">
            <a:extLst>
              <a:ext uri="{FF2B5EF4-FFF2-40B4-BE49-F238E27FC236}">
                <a16:creationId xmlns:a16="http://schemas.microsoft.com/office/drawing/2014/main" id="{CD45E295-4620-49D3-B768-E3C7E3BD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DBF16B8-7272-4C31-B2BD-657AADCE9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7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39F049-3936-4DFC-AAF0-A45875D6F6CD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5A4062D2-AAF0-4D29-BFD1-9E3CCB7F9DD8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7D162C14-B3D6-48A9-8098-075A7519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AC81D3-5565-445A-AFB2-CDBFC7341D67}"/>
              </a:ext>
            </a:extLst>
          </p:cNvPr>
          <p:cNvSpPr txBox="1"/>
          <p:nvPr/>
        </p:nvSpPr>
        <p:spPr>
          <a:xfrm>
            <a:off x="515036" y="360409"/>
            <a:ext cx="11108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Dealers Rarely Do INDEPENDENT Tests/Scans For Cyber-IT Security Weaknesses to Uncover Compliance Issues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CA810-4647-46A8-9ABE-A349C10E5F14}"/>
              </a:ext>
            </a:extLst>
          </p:cNvPr>
          <p:cNvSpPr txBox="1"/>
          <p:nvPr/>
        </p:nvSpPr>
        <p:spPr>
          <a:xfrm>
            <a:off x="1758388" y="1322174"/>
            <a:ext cx="754897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Testing Phase</a:t>
            </a:r>
          </a:p>
          <a:p>
            <a:r>
              <a:rPr lang="en-US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UNDERSTAND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FACTS VS. GUESSING</a:t>
            </a:r>
            <a:endParaRPr lang="en-US" sz="24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E1F1C3-8468-48AB-B3F1-4F82E9350137}"/>
              </a:ext>
            </a:extLst>
          </p:cNvPr>
          <p:cNvSpPr txBox="1"/>
          <p:nvPr/>
        </p:nvSpPr>
        <p:spPr>
          <a:xfrm>
            <a:off x="1758388" y="2220077"/>
            <a:ext cx="86214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IT System and </a:t>
            </a:r>
            <a:r>
              <a:rPr lang="en-US" sz="2000" dirty="0">
                <a:solidFill>
                  <a:srgbClr val="222222"/>
                </a:solidFill>
              </a:rPr>
              <a:t>Database Scanning of the Following: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</a:rPr>
              <a:t>External Facing (Outside Firewall) IP Addresses by an Authorized Scanning Vendor (ASV) For Payment Card Industry (PCI)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 Compliance and;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Internal IP addresses and Employee Computing Endpoints and Email Systems (Inside Firewall) to Identify Cybersecurity, Personally Identifiable Information (PII) and Data Privacy and Regulatory Compliance Risks &amp;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DMS Scans to Identify Storage of Unencrypted </a:t>
            </a:r>
            <a:r>
              <a:rPr lang="en-US" sz="2000" dirty="0">
                <a:solidFill>
                  <a:srgbClr val="222222"/>
                </a:solidFill>
              </a:rPr>
              <a:t>C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redit </a:t>
            </a:r>
            <a:r>
              <a:rPr lang="en-US" sz="2000" dirty="0">
                <a:solidFill>
                  <a:srgbClr val="222222"/>
                </a:solidFill>
              </a:rPr>
              <a:t>C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ard </a:t>
            </a:r>
            <a:r>
              <a:rPr lang="en-US" sz="2000" dirty="0">
                <a:solidFill>
                  <a:srgbClr val="222222"/>
                </a:solidFill>
              </a:rPr>
              <a:t>D</a:t>
            </a:r>
            <a:r>
              <a:rPr lang="en-US" sz="2000" b="0" i="0" dirty="0">
                <a:solidFill>
                  <a:srgbClr val="222222"/>
                </a:solidFill>
                <a:effectLst/>
              </a:rPr>
              <a:t>ata — Many dealers store electronic records of credit card data in different forms — </a:t>
            </a:r>
            <a:r>
              <a:rPr lang="en-US" sz="20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empirical tests showed 95%+ </a:t>
            </a:r>
          </a:p>
        </p:txBody>
      </p:sp>
      <p:pic>
        <p:nvPicPr>
          <p:cNvPr id="13" name="Picture 4" descr="Wilson Elser">
            <a:extLst>
              <a:ext uri="{FF2B5EF4-FFF2-40B4-BE49-F238E27FC236}">
                <a16:creationId xmlns:a16="http://schemas.microsoft.com/office/drawing/2014/main" id="{CC9D416B-AC77-4711-BFEA-29EFB378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CC292A4-738B-4F3F-AD17-254A78F07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5E9592-9903-43D1-8358-6D4F7D49EAC3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E6B6525-BB9A-4986-B87B-556802E8D28E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/>
              <a:t>Association of Dealer Compliance Officers Presentation  © 2022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/>
              <a:t> 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58D1AAD-A711-4AC8-AAAC-E71D73BC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B7CA24-0480-4253-B6BD-10D5A66FEE24}"/>
              </a:ext>
            </a:extLst>
          </p:cNvPr>
          <p:cNvSpPr txBox="1"/>
          <p:nvPr/>
        </p:nvSpPr>
        <p:spPr>
          <a:xfrm>
            <a:off x="0" y="18124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85% of Data Breaches Are Caused by Lack of Employee Cyber-IT Security Training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8D40F-E942-4056-BF97-341EDB402F84}"/>
              </a:ext>
            </a:extLst>
          </p:cNvPr>
          <p:cNvSpPr txBox="1"/>
          <p:nvPr/>
        </p:nvSpPr>
        <p:spPr>
          <a:xfrm>
            <a:off x="2173944" y="2253617"/>
            <a:ext cx="7726257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          Cyber-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IT Security Awareness Training For Employees  </a:t>
            </a:r>
          </a:p>
          <a:p>
            <a:r>
              <a:rPr lang="en-US" b="1" dirty="0">
                <a:latin typeface="Arial Black" panose="020B0A04020102020204" pitchFamily="34" charset="0"/>
              </a:rPr>
              <a:t>                  REDUCES CYBER-IT RISKS BY </a:t>
            </a:r>
            <a:r>
              <a:rPr lang="en-US" b="1" u="sng" dirty="0">
                <a:latin typeface="Arial Black" panose="020B0A04020102020204" pitchFamily="34" charset="0"/>
              </a:rPr>
              <a:t>75%+</a:t>
            </a:r>
          </a:p>
          <a:p>
            <a:r>
              <a:rPr lang="en-US" dirty="0"/>
              <a:t>• IT Security Awareness </a:t>
            </a:r>
          </a:p>
          <a:p>
            <a:r>
              <a:rPr lang="en-US" dirty="0"/>
              <a:t>• Phishing Defense  </a:t>
            </a:r>
          </a:p>
          <a:p>
            <a:r>
              <a:rPr lang="en-US" dirty="0"/>
              <a:t>• Phishing Simulation </a:t>
            </a:r>
          </a:p>
          <a:p>
            <a:r>
              <a:rPr lang="en-US" dirty="0"/>
              <a:t>• Ransomware Defense </a:t>
            </a:r>
          </a:p>
          <a:p>
            <a:r>
              <a:rPr lang="en-US" dirty="0"/>
              <a:t>• Payment Card Industry (PCI) Compliance</a:t>
            </a:r>
          </a:p>
          <a:p>
            <a:r>
              <a:rPr lang="en-US" dirty="0"/>
              <a:t>• Personally Identifiable Information (PII) Compliance</a:t>
            </a:r>
          </a:p>
          <a:p>
            <a:r>
              <a:rPr lang="en-US" dirty="0"/>
              <a:t>• State Consumer Data Privacy Protection Compliance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298E7-1E38-4B7F-9606-D63BF1656986}"/>
              </a:ext>
            </a:extLst>
          </p:cNvPr>
          <p:cNvSpPr txBox="1"/>
          <p:nvPr/>
        </p:nvSpPr>
        <p:spPr>
          <a:xfrm>
            <a:off x="1205976" y="645287"/>
            <a:ext cx="10122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Training Phase</a:t>
            </a:r>
          </a:p>
          <a:p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TO UNDERSTAND HOW TO IMPROVE EMPLOYEE CYBER-IT SECURITY AWARENESS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6FAE63-41BA-489C-8F71-8A42753E5D32}"/>
              </a:ext>
            </a:extLst>
          </p:cNvPr>
          <p:cNvSpPr txBox="1"/>
          <p:nvPr/>
        </p:nvSpPr>
        <p:spPr>
          <a:xfrm>
            <a:off x="1404402" y="1580296"/>
            <a:ext cx="926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EMPLOYEE ERROR LEADS TO 94% OF MALWARE AND RANSOMWARE ATTACKS FROM PHISHING/SMISHING AND SOCIAL ENGINEERING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F58F9-B37D-42AA-8292-817085405FC9}"/>
              </a:ext>
            </a:extLst>
          </p:cNvPr>
          <p:cNvSpPr txBox="1"/>
          <p:nvPr/>
        </p:nvSpPr>
        <p:spPr>
          <a:xfrm>
            <a:off x="2790737" y="4953330"/>
            <a:ext cx="66105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 ON AN eLEARNING Management System INTEGRATED WITH YOUR DMS PAYROLL SYSTEMS</a:t>
            </a:r>
          </a:p>
        </p:txBody>
      </p:sp>
      <p:pic>
        <p:nvPicPr>
          <p:cNvPr id="13" name="Picture 4" descr="Wilson Elser">
            <a:extLst>
              <a:ext uri="{FF2B5EF4-FFF2-40B4-BE49-F238E27FC236}">
                <a16:creationId xmlns:a16="http://schemas.microsoft.com/office/drawing/2014/main" id="{FFBD497E-B68A-412E-8112-A9DF6F0D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9C6BD13-17CF-48CF-A359-A71FB6363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EE7D987-4151-4F69-BAEC-496AD8DAC6EF}"/>
              </a:ext>
            </a:extLst>
          </p:cNvPr>
          <p:cNvSpPr/>
          <p:nvPr/>
        </p:nvSpPr>
        <p:spPr>
          <a:xfrm>
            <a:off x="9459700" y="4953330"/>
            <a:ext cx="2235911" cy="1912939"/>
          </a:xfrm>
          <a:custGeom>
            <a:avLst/>
            <a:gdLst>
              <a:gd name="connsiteX0" fmla="*/ 8202726 w 8202726"/>
              <a:gd name="connsiteY0" fmla="*/ 0 h 6857560"/>
              <a:gd name="connsiteX1" fmla="*/ 7295415 w 8202726"/>
              <a:gd name="connsiteY1" fmla="*/ 0 h 6857560"/>
              <a:gd name="connsiteX2" fmla="*/ 0 w 8202726"/>
              <a:gd name="connsiteY2" fmla="*/ 6857560 h 6857560"/>
              <a:gd name="connsiteX3" fmla="*/ 907311 w 8202726"/>
              <a:gd name="connsiteY3" fmla="*/ 6857560 h 685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726" h="6857560">
                <a:moveTo>
                  <a:pt x="8202726" y="0"/>
                </a:moveTo>
                <a:lnTo>
                  <a:pt x="7295415" y="0"/>
                </a:lnTo>
                <a:lnTo>
                  <a:pt x="0" y="6857560"/>
                </a:lnTo>
                <a:lnTo>
                  <a:pt x="907311" y="6857560"/>
                </a:lnTo>
                <a:close/>
              </a:path>
            </a:pathLst>
          </a:cu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9A3C35E-48C0-44CE-BDC6-8F780AA4A0B9}"/>
              </a:ext>
            </a:extLst>
          </p:cNvPr>
          <p:cNvSpPr txBox="1">
            <a:spLocks/>
          </p:cNvSpPr>
          <p:nvPr/>
        </p:nvSpPr>
        <p:spPr>
          <a:xfrm>
            <a:off x="3353295" y="6288657"/>
            <a:ext cx="548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Association of Dealer Compliance Officers Presentation  © 2022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/>
              <a:t> 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D845FDF0-DE14-4B1E-9D3F-9D870817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692" y="6255204"/>
            <a:ext cx="1576919" cy="54242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775D71-573F-4D82-A4DF-A0A5C1BF80DC}"/>
              </a:ext>
            </a:extLst>
          </p:cNvPr>
          <p:cNvSpPr txBox="1"/>
          <p:nvPr/>
        </p:nvSpPr>
        <p:spPr>
          <a:xfrm>
            <a:off x="858644" y="1324191"/>
            <a:ext cx="10989407" cy="446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" dirty="0">
                <a:solidFill>
                  <a:srgbClr val="1B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Top 10 Questions to Answer</a:t>
            </a:r>
            <a:endParaRPr lang="en-US" sz="2400" spc="-10" dirty="0">
              <a:solidFill>
                <a:srgbClr val="1B2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400" b="1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Base Standards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Are Personally Identifiable Information (PII), Payment Card Industry (PCI), Social Security Number (SSN), Confidential Financial Information (CFI), Non-Public Information (NPI), and Biometric Information encrypted and protected from unlawful access?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Does you Dealership require third parties you share personally identifiable or confidential information with </a:t>
            </a:r>
            <a:r>
              <a:rPr lang="en-US" sz="1400" b="1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indemnify you for legal liability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against the fault or negligence of the 3</a:t>
            </a:r>
            <a:r>
              <a:rPr lang="en-US" sz="1400" baseline="30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party software provider?</a:t>
            </a:r>
            <a:endParaRPr lang="en-US" sz="1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Does Your Dealership Have Endpoint Protection and IT Network Monitoring Tools in Place?</a:t>
            </a:r>
            <a:endParaRPr lang="en-U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your Dealer Group Payment Card Industry (PCI) compliant with applicable data security standards (12 DSS V4.0) issued by the PCI Security Council and Include Completion of </a:t>
            </a:r>
            <a:r>
              <a:rPr lang="en-US" sz="1400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Self-Assessment Questionnaire (SAQ)?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Does your Dealer Group perform independent testing on 100% of your external and internal IP addresses for vulnerability weaknesses, including your DMS?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</a:pPr>
            <a:r>
              <a:rPr lang="en-US" sz="1400" b="1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Ransomware Supplemental Standards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Does your Dealership Have Email protection to pre-screen E-mails for potentially malicious attachments and links?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Multi-factor Authentication (MFA) in place to protect privileged user accounts and protect Remote Access To the DMS?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there automated restoration of IT systems prior to a ransomware attack with Password Protection Tools and Protocols?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Monthly phishing </a:t>
            </a:r>
            <a:r>
              <a:rPr lang="en-US" sz="1400" b="1" u="sng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simulation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training conducted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with staff using</a:t>
            </a: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 eLMS integrated into payroll systems to track usage and adherence?</a:t>
            </a:r>
          </a:p>
          <a:p>
            <a:pPr marL="342900" marR="0" lvl="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Ransomware Defense training implemented for all staff and managers on a quarterly basis?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344F3-AF73-49A8-9D31-168F97740B19}"/>
              </a:ext>
            </a:extLst>
          </p:cNvPr>
          <p:cNvSpPr txBox="1"/>
          <p:nvPr/>
        </p:nvSpPr>
        <p:spPr>
          <a:xfrm>
            <a:off x="858644" y="566279"/>
            <a:ext cx="10709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Selecting Security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ools, Systems and Standards</a:t>
            </a:r>
          </a:p>
          <a:p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HOW TO INVEST TO QUICKLY REMEDIATE KNOWN/FOUND WEAKNESSES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735FF-899D-4E8B-B2A5-FEB7B65F546C}"/>
              </a:ext>
            </a:extLst>
          </p:cNvPr>
          <p:cNvSpPr txBox="1"/>
          <p:nvPr/>
        </p:nvSpPr>
        <p:spPr>
          <a:xfrm>
            <a:off x="343948" y="78781"/>
            <a:ext cx="11504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Are the Top 10 Best-in-Class Cyber-IT Security Tools, Systems and Standards  </a:t>
            </a:r>
          </a:p>
        </p:txBody>
      </p:sp>
      <p:pic>
        <p:nvPicPr>
          <p:cNvPr id="10" name="Picture 4" descr="Wilson Elser">
            <a:extLst>
              <a:ext uri="{FF2B5EF4-FFF2-40B4-BE49-F238E27FC236}">
                <a16:creationId xmlns:a16="http://schemas.microsoft.com/office/drawing/2014/main" id="{D95FCC2F-9BBE-496D-B510-7DCD4FE1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7" y="6264845"/>
            <a:ext cx="1703506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7AA0800-ACE4-4E72-84C1-CF06B4062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9" y="6005353"/>
            <a:ext cx="1762125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1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8|1.8|2.2|1.9|2.2|2.8|1.9|2|1.7|1.7|1.9|1.7|1.5|1.9|2.4"/>
</p:tagLst>
</file>

<file path=ppt/theme/theme1.xml><?xml version="1.0" encoding="utf-8"?>
<a:theme xmlns:a="http://schemas.openxmlformats.org/drawingml/2006/main" name="Office Theme">
  <a:themeElements>
    <a:clrScheme name="Custom 58">
      <a:dk1>
        <a:srgbClr val="313C41"/>
      </a:dk1>
      <a:lt1>
        <a:srgbClr val="FFFFFF"/>
      </a:lt1>
      <a:dk2>
        <a:srgbClr val="5F767F"/>
      </a:dk2>
      <a:lt2>
        <a:srgbClr val="FFFFFF"/>
      </a:lt2>
      <a:accent1>
        <a:srgbClr val="33789B"/>
      </a:accent1>
      <a:accent2>
        <a:srgbClr val="33AAB9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B5B5B5"/>
      </a:hlink>
      <a:folHlink>
        <a:srgbClr val="B5B5B5"/>
      </a:folHlink>
    </a:clrScheme>
    <a:fontScheme name="Custom 2">
      <a:majorFont>
        <a:latin typeface="Open Sans"/>
        <a:ea typeface="Sk-Modernist"/>
        <a:cs typeface="Sk-Modernist"/>
      </a:majorFont>
      <a:minorFont>
        <a:latin typeface="Open Sans Light"/>
        <a:ea typeface="Sk-Modernist"/>
        <a:cs typeface="Sk-Modernis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2E63279-0323-484E-A39C-17898EEDEF9B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2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3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4.xml><?xml version="1.0" encoding="utf-8"?>
<Control xmlns="http://schemas.microsoft.com/VisualStudio/2011/storyboarding/control">
  <Id Name="cd8e494c-e282-4872-8d6f-461305a17626" Revision="1" Stencil="440f8590-f5c5-4eac-b4a5-fd0103bbbc5a" StencilVersion="1.0"/>
</Control>
</file>

<file path=customXml/item5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6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7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8.xml><?xml version="1.0" encoding="utf-8"?>
<Control xmlns="http://schemas.microsoft.com/VisualStudio/2011/storyboarding/control">
  <Id Name="2d6f7443-e624-49fc-921a-a74bc5151d7b" Revision="1" Stencil="d738ef87-488b-4c91-9b95-e9a5353ba5aa" StencilVersion="1.0"/>
</Control>
</file>

<file path=customXml/itemProps1.xml><?xml version="1.0" encoding="utf-8"?>
<ds:datastoreItem xmlns:ds="http://schemas.openxmlformats.org/officeDocument/2006/customXml" ds:itemID="{2DBDFAA3-D8AF-4EFC-A160-F99F92FE5E6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630333B-14FE-4B2F-BB10-94BB04A7D46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1B7C615E-6B26-482B-9393-A01713CA0300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4F500EC-7E52-4D87-BABC-49A861530688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DC09F17D-4C3F-4D17-B163-0F0BA122F1ED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E17BC920-9275-4AE9-8A35-6FB8AD84DA57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3C863A6-0EE2-4A96-9359-D4F191FF5E71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1805853F-156D-44A8-BCA1-8FF9EFEBF68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23381</TotalTime>
  <Words>1902</Words>
  <Application>Microsoft Office PowerPoint</Application>
  <PresentationFormat>Widescreen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Bahnschrift SemiBold Condensed</vt:lpstr>
      <vt:lpstr>Calibri</vt:lpstr>
      <vt:lpstr>Karla</vt:lpstr>
      <vt:lpstr>Open Sans</vt:lpstr>
      <vt:lpstr>Open Sans Light</vt:lpstr>
      <vt:lpstr>Roboto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Dealership Cyber- IT Security  Challenges for 2022 </vt:lpstr>
      <vt:lpstr>REAL LIFE EXAMPLE OF A DEALER GROUP DATA BREACH AND RANSOMWARE ATTACK 2021</vt:lpstr>
      <vt:lpstr>PowerPoint Presentation</vt:lpstr>
      <vt:lpstr>PowerPoint Presentation</vt:lpstr>
      <vt:lpstr>PowerPoint Presentation</vt:lpstr>
      <vt:lpstr>PowerPoint Presentation</vt:lpstr>
      <vt:lpstr>Why Your Dealership Needs  Cyber Security Insurance</vt:lpstr>
      <vt:lpstr>WHAT CYBER SECURITY INSURANCE COVERS</vt:lpstr>
      <vt:lpstr>PowerPoint Presentation</vt:lpstr>
      <vt:lpstr>Dealer’s Best-In-Class Cyber-IT Security Defenses</vt:lpstr>
      <vt:lpstr>The Benefits of SDP’S Managed 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Septian Fauzi</dc:creator>
  <cp:lastModifiedBy>Linda Robertson</cp:lastModifiedBy>
  <cp:revision>157</cp:revision>
  <cp:lastPrinted>2022-03-29T14:23:34Z</cp:lastPrinted>
  <dcterms:created xsi:type="dcterms:W3CDTF">2018-01-24T03:06:57Z</dcterms:created>
  <dcterms:modified xsi:type="dcterms:W3CDTF">2022-03-30T19:37:58Z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