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648" r:id="rId2"/>
  </p:sldMasterIdLst>
  <p:notesMasterIdLst>
    <p:notesMasterId r:id="rId17"/>
  </p:notesMasterIdLst>
  <p:sldIdLst>
    <p:sldId id="374" r:id="rId3"/>
    <p:sldId id="260" r:id="rId4"/>
    <p:sldId id="259" r:id="rId5"/>
    <p:sldId id="257" r:id="rId6"/>
    <p:sldId id="367" r:id="rId7"/>
    <p:sldId id="368" r:id="rId8"/>
    <p:sldId id="365" r:id="rId9"/>
    <p:sldId id="372" r:id="rId10"/>
    <p:sldId id="373" r:id="rId11"/>
    <p:sldId id="369" r:id="rId12"/>
    <p:sldId id="370" r:id="rId13"/>
    <p:sldId id="366" r:id="rId14"/>
    <p:sldId id="371" r:id="rId15"/>
    <p:sldId id="3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DD4F5-02D4-4960-8B17-B2A481695B51}"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868CE-0BF0-4214-B697-0E3112A9C7DB}" type="slidenum">
              <a:rPr lang="en-US" smtClean="0"/>
              <a:t>‹#›</a:t>
            </a:fld>
            <a:endParaRPr lang="en-US"/>
          </a:p>
        </p:txBody>
      </p:sp>
    </p:spTree>
    <p:extLst>
      <p:ext uri="{BB962C8B-B14F-4D97-AF65-F5344CB8AC3E}">
        <p14:creationId xmlns:p14="http://schemas.microsoft.com/office/powerpoint/2010/main" val="243476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D57E0-019A-45AC-9895-A1E812522196}" type="slidenum">
              <a:rPr lang="en-US" smtClean="0"/>
              <a:t>1</a:t>
            </a:fld>
            <a:endParaRPr lang="en-US" dirty="0"/>
          </a:p>
        </p:txBody>
      </p:sp>
    </p:spTree>
    <p:extLst>
      <p:ext uri="{BB962C8B-B14F-4D97-AF65-F5344CB8AC3E}">
        <p14:creationId xmlns:p14="http://schemas.microsoft.com/office/powerpoint/2010/main" val="7545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3/11/2021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3/11/2021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3/11/2021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C00A40-6C29-46B4-B55F-DA2C5C50FEF6}"/>
              </a:ext>
            </a:extLst>
          </p:cNvPr>
          <p:cNvSpPr>
            <a:spLocks noGrp="1"/>
          </p:cNvSpPr>
          <p:nvPr>
            <p:ph type="pic" sz="quarter" idx="10"/>
          </p:nvPr>
        </p:nvSpPr>
        <p:spPr>
          <a:xfrm>
            <a:off x="3071446" y="0"/>
            <a:ext cx="9120554" cy="6858000"/>
          </a:xfrm>
          <a:custGeom>
            <a:avLst/>
            <a:gdLst>
              <a:gd name="connsiteX0" fmla="*/ 9120553 w 9120554"/>
              <a:gd name="connsiteY0" fmla="*/ 0 h 6858000"/>
              <a:gd name="connsiteX1" fmla="*/ 9120553 w 9120554"/>
              <a:gd name="connsiteY1" fmla="*/ 440 h 6858000"/>
              <a:gd name="connsiteX2" fmla="*/ 9120554 w 9120554"/>
              <a:gd name="connsiteY2" fmla="*/ 440 h 6858000"/>
              <a:gd name="connsiteX3" fmla="*/ 9120553 w 9120554"/>
              <a:gd name="connsiteY3" fmla="*/ 441 h 6858000"/>
              <a:gd name="connsiteX4" fmla="*/ 9120553 w 9120554"/>
              <a:gd name="connsiteY4" fmla="*/ 6858000 h 6858000"/>
              <a:gd name="connsiteX5" fmla="*/ 1825140 w 9120554"/>
              <a:gd name="connsiteY5" fmla="*/ 6858000 h 6858000"/>
              <a:gd name="connsiteX6" fmla="*/ 1817076 w 9120554"/>
              <a:gd name="connsiteY6" fmla="*/ 6858000 h 6858000"/>
              <a:gd name="connsiteX7" fmla="*/ 0 w 9120554"/>
              <a:gd name="connsiteY7" fmla="*/ 6858000 h 6858000"/>
              <a:gd name="connsiteX8" fmla="*/ 7295415 w 9120554"/>
              <a:gd name="connsiteY8" fmla="*/ 440 h 6858000"/>
              <a:gd name="connsiteX9" fmla="*/ 9118917 w 9120554"/>
              <a:gd name="connsiteY9" fmla="*/ 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9120553" y="0"/>
                </a:moveTo>
                <a:lnTo>
                  <a:pt x="9120553" y="440"/>
                </a:lnTo>
                <a:lnTo>
                  <a:pt x="9120554" y="440"/>
                </a:lnTo>
                <a:lnTo>
                  <a:pt x="9120553" y="441"/>
                </a:lnTo>
                <a:lnTo>
                  <a:pt x="9120553" y="6858000"/>
                </a:lnTo>
                <a:lnTo>
                  <a:pt x="1825140" y="6858000"/>
                </a:lnTo>
                <a:lnTo>
                  <a:pt x="1817076" y="6858000"/>
                </a:lnTo>
                <a:lnTo>
                  <a:pt x="0" y="6858000"/>
                </a:lnTo>
                <a:lnTo>
                  <a:pt x="7295415" y="440"/>
                </a:lnTo>
                <a:lnTo>
                  <a:pt x="9118917" y="440"/>
                </a:lnTo>
                <a:close/>
              </a:path>
            </a:pathLst>
          </a:custGeom>
        </p:spPr>
        <p:txBody>
          <a:bodyPr wrap="square">
            <a:noAutofit/>
          </a:bodyPr>
          <a:lstStyle/>
          <a:p>
            <a:endParaRPr lang="en-ID" dirty="0"/>
          </a:p>
        </p:txBody>
      </p:sp>
    </p:spTree>
    <p:extLst>
      <p:ext uri="{BB962C8B-B14F-4D97-AF65-F5344CB8AC3E}">
        <p14:creationId xmlns:p14="http://schemas.microsoft.com/office/powerpoint/2010/main" val="33855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3/11/2021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3/11/2021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3/11/2021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3/11/2021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3/11/2021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3/11/2021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3/11/2021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3/11/2021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3/11/2021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804E-A592-4194-A094-8F5948677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339017-B5B8-4BBC-A611-5E315CA63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5C52CF-DA35-4201-9476-A78560B06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2248-D91D-46E4-AC9F-7E35C3A5D022}" type="datetimeFigureOut">
              <a:rPr lang="en-ID" smtClean="0"/>
              <a:t>11/03/2021</a:t>
            </a:fld>
            <a:endParaRPr lang="en-ID" dirty="0"/>
          </a:p>
        </p:txBody>
      </p:sp>
      <p:sp>
        <p:nvSpPr>
          <p:cNvPr id="5" name="Footer Placeholder 4">
            <a:extLst>
              <a:ext uri="{FF2B5EF4-FFF2-40B4-BE49-F238E27FC236}">
                <a16:creationId xmlns:a16="http://schemas.microsoft.com/office/drawing/2014/main" id="{4FFC3DD7-5564-4F53-AA8C-16BC83B3E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EA31574F-01ED-49A0-883B-D753EA001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18FBA-57B7-4AF1-8162-C72DBFDA1B3F}" type="slidenum">
              <a:rPr lang="en-ID" smtClean="0"/>
              <a:t>‹#›</a:t>
            </a:fld>
            <a:endParaRPr lang="en-ID" dirty="0"/>
          </a:p>
        </p:txBody>
      </p:sp>
    </p:spTree>
    <p:extLst>
      <p:ext uri="{BB962C8B-B14F-4D97-AF65-F5344CB8AC3E}">
        <p14:creationId xmlns:p14="http://schemas.microsoft.com/office/powerpoint/2010/main" val="144805185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osha.gov/coronavirus/safewor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sha.gov/sites/default/files/publications/OSHA4070.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complynet.com/covid-19-coronavirus/"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mailto:sandy@innovativeautohr.com"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www.innovativeautoh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dark room&#10;&#10;Description automatically generated">
            <a:extLst>
              <a:ext uri="{FF2B5EF4-FFF2-40B4-BE49-F238E27FC236}">
                <a16:creationId xmlns:a16="http://schemas.microsoft.com/office/drawing/2014/main" id="{7D886CFE-8E65-4C9E-A2F2-2403A7A5EE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250" r="8250"/>
          <a:stretch>
            <a:fillRect/>
          </a:stretch>
        </p:blipFill>
        <p:spPr>
          <a:xfrm>
            <a:off x="10548257" y="5638800"/>
            <a:ext cx="1643743" cy="1235976"/>
          </a:xfrm>
        </p:spPr>
      </p:pic>
      <p:sp>
        <p:nvSpPr>
          <p:cNvPr id="27" name="Freeform: Shape 26">
            <a:extLst>
              <a:ext uri="{FF2B5EF4-FFF2-40B4-BE49-F238E27FC236}">
                <a16:creationId xmlns:a16="http://schemas.microsoft.com/office/drawing/2014/main" id="{BEF19AC4-07F5-4E18-A40C-B2B10CE3E04E}"/>
              </a:ext>
            </a:extLst>
          </p:cNvPr>
          <p:cNvSpPr/>
          <p:nvPr/>
        </p:nvSpPr>
        <p:spPr>
          <a:xfrm>
            <a:off x="10395085" y="5622024"/>
            <a:ext cx="1480458" cy="1235976"/>
          </a:xfrm>
          <a:custGeom>
            <a:avLst/>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ah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4" name="Disclaimer">
            <a:extLst>
              <a:ext uri="{FF2B5EF4-FFF2-40B4-BE49-F238E27FC236}">
                <a16:creationId xmlns:a16="http://schemas.microsoft.com/office/drawing/2014/main" id="{3617267D-74FB-49E9-8332-52B0246D81F8}"/>
              </a:ext>
            </a:extLst>
          </p:cNvPr>
          <p:cNvSpPr/>
          <p:nvPr/>
        </p:nvSpPr>
        <p:spPr>
          <a:xfrm>
            <a:off x="1" y="302330"/>
            <a:ext cx="7490690" cy="523220"/>
          </a:xfrm>
          <a:prstGeom prst="rect">
            <a:avLst/>
          </a:prstGeom>
          <a:solidFill>
            <a:schemeClr val="accent2">
              <a:lumMod val="40000"/>
              <a:lumOff val="60000"/>
            </a:schemeClr>
          </a:solidFill>
        </p:spPr>
        <p:txBody>
          <a:bodyPr wrap="square">
            <a:spAutoFit/>
          </a:bodyPr>
          <a:lstStyle/>
          <a:p>
            <a:r>
              <a:rPr lang="en-US" sz="2800" b="1" dirty="0"/>
              <a:t>     Presenter</a:t>
            </a:r>
          </a:p>
        </p:txBody>
      </p:sp>
      <p:pic>
        <p:nvPicPr>
          <p:cNvPr id="22" name="Picture 21" descr="A picture containing drawing&#10;&#10;Description automatically generated">
            <a:extLst>
              <a:ext uri="{FF2B5EF4-FFF2-40B4-BE49-F238E27FC236}">
                <a16:creationId xmlns:a16="http://schemas.microsoft.com/office/drawing/2014/main" id="{27981E37-F7CB-401C-B682-C1F618AC4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828" y="5866518"/>
            <a:ext cx="521579" cy="521579"/>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589327" y="5920065"/>
            <a:ext cx="1407758" cy="507831"/>
          </a:xfrm>
          <a:prstGeom prst="rect">
            <a:avLst/>
          </a:prstGeom>
          <a:noFill/>
        </p:spPr>
        <p:txBody>
          <a:bodyPr wrap="none" rtlCol="0">
            <a:spAutoFit/>
          </a:bodyPr>
          <a:lstStyle/>
          <a:p>
            <a:r>
              <a:rPr lang="en-US" sz="900" dirty="0">
                <a:solidFill>
                  <a:schemeClr val="accent2"/>
                </a:solidFill>
              </a:rPr>
              <a:t>ASSOCIATION</a:t>
            </a:r>
          </a:p>
          <a:p>
            <a:r>
              <a:rPr lang="en-US" sz="900" dirty="0">
                <a:solidFill>
                  <a:schemeClr val="accent2"/>
                </a:solidFill>
              </a:rPr>
              <a:t>OF DEALERSHIP</a:t>
            </a:r>
          </a:p>
          <a:p>
            <a:r>
              <a:rPr lang="en-US" sz="900" dirty="0">
                <a:solidFill>
                  <a:schemeClr val="accent2"/>
                </a:solidFill>
              </a:rPr>
              <a:t>COMPLIANCE OFFICERS</a:t>
            </a:r>
          </a:p>
        </p:txBody>
      </p:sp>
      <p:sp>
        <p:nvSpPr>
          <p:cNvPr id="17" name="TextBox 16">
            <a:extLst>
              <a:ext uri="{FF2B5EF4-FFF2-40B4-BE49-F238E27FC236}">
                <a16:creationId xmlns:a16="http://schemas.microsoft.com/office/drawing/2014/main" id="{1A3CBD81-0764-4413-86DD-B9B6083ED20B}"/>
              </a:ext>
            </a:extLst>
          </p:cNvPr>
          <p:cNvSpPr txBox="1"/>
          <p:nvPr/>
        </p:nvSpPr>
        <p:spPr>
          <a:xfrm>
            <a:off x="3445164" y="882265"/>
            <a:ext cx="6931182" cy="473975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a:solidFill>
                <a:srgbClr val="006699"/>
              </a:solidFill>
              <a:latin typeface="Arial" panose="020B0604020202020204" pitchFamily="34" charset="0"/>
              <a:cs typeface="Arial" panose="020B0604020202020204" pitchFamily="34" charset="0"/>
            </a:endParaRPr>
          </a:p>
          <a:p>
            <a:pPr marL="0" marR="0" algn="ctr">
              <a:spcBef>
                <a:spcPts val="0"/>
              </a:spcBef>
              <a:spcAft>
                <a:spcPts val="0"/>
              </a:spcAft>
            </a:pPr>
            <a:r>
              <a:rPr lang="en-US" sz="1600" b="1" dirty="0">
                <a:solidFill>
                  <a:srgbClr val="006699"/>
                </a:solidFill>
                <a:effectLst/>
                <a:latin typeface="Arial" panose="020B0604020202020204" pitchFamily="34" charset="0"/>
                <a:ea typeface="Calibri" panose="020F0502020204030204" pitchFamily="34" charset="0"/>
                <a:cs typeface="Arial" panose="020B0604020202020204" pitchFamily="34" charset="0"/>
              </a:rPr>
              <a:t>With 22 years in the automotive industry, Sandy is passionate about protecting profits through compliance, programs, and training.  </a:t>
            </a:r>
          </a:p>
          <a:p>
            <a:pPr marL="0" marR="0">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She opened IAHR in 2017 and in 2019 received Tampa HR’s award for HR Consultant of the year.  Sandy is a processed based problem solver who believes deeply in offering exemplary customer service to her clients, earning their loyalty and trust.  </a:t>
            </a:r>
          </a:p>
          <a:p>
            <a:pPr marL="0" marR="0">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Sandy holds SPHR &amp; SHRM-SCP certifications as well as ADCO’s Dealership Compliance Officer certification and is honored to be on the Association of Dealership Compliance Officers Advisory Board.  </a:t>
            </a:r>
          </a:p>
          <a:p>
            <a:pPr marL="0" marR="0">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Sandy is also a Certified Diversity, Equity &amp; Inclusion practitioner through The People Company’s Inclusion Institute.  It isn’t all work for Sandy!  She is the proud mother of a beautiful daughter, Arianna, who is the light of Sandy’s life.   Sandy is also an avid salsa dancer—in her spare time (when the pandemic is over), you can find Sandy on the dance floor!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b="0" i="0" dirty="0">
              <a:solidFill>
                <a:srgbClr val="555555"/>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E17EB4-9909-4B50-8209-FD82DE513A4D}"/>
              </a:ext>
            </a:extLst>
          </p:cNvPr>
          <p:cNvSpPr txBox="1"/>
          <p:nvPr/>
        </p:nvSpPr>
        <p:spPr>
          <a:xfrm>
            <a:off x="681500" y="4020821"/>
            <a:ext cx="2763664" cy="1200329"/>
          </a:xfrm>
          <a:prstGeom prst="rect">
            <a:avLst/>
          </a:prstGeom>
          <a:noFill/>
        </p:spPr>
        <p:txBody>
          <a:bodyPr wrap="square">
            <a:spAutoFit/>
          </a:bodyPr>
          <a:lstStyle/>
          <a:p>
            <a:pPr marL="0" marR="0">
              <a:spcBef>
                <a:spcPts val="0"/>
              </a:spcBef>
              <a:spcAft>
                <a:spcPts val="0"/>
              </a:spcAft>
            </a:pPr>
            <a:r>
              <a:rPr lang="en-US" sz="1200" b="1" dirty="0">
                <a:solidFill>
                  <a:srgbClr val="19ADC0"/>
                </a:solidFill>
                <a:latin typeface="Arial" panose="020B0604020202020204" pitchFamily="34" charset="0"/>
                <a:ea typeface="Calibri" panose="020F0502020204030204" pitchFamily="34" charset="0"/>
                <a:cs typeface="Arial" panose="020B0604020202020204" pitchFamily="34" charset="0"/>
              </a:rPr>
              <a:t>Sandy Zannino, </a:t>
            </a:r>
            <a:r>
              <a:rPr lang="en-US" sz="1200" b="1" i="0" dirty="0">
                <a:solidFill>
                  <a:srgbClr val="19ADC0"/>
                </a:solidFill>
                <a:effectLst/>
                <a:latin typeface="Arial" panose="020B0604020202020204" pitchFamily="34" charset="0"/>
                <a:cs typeface="Arial" panose="020B0604020202020204" pitchFamily="34" charset="0"/>
              </a:rPr>
              <a:t>SPHR, SHRM-SCP</a:t>
            </a:r>
          </a:p>
          <a:p>
            <a:pPr marL="0" marR="0">
              <a:spcBef>
                <a:spcPts val="0"/>
              </a:spcBef>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Founder, President</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Innovative Auto HR, LLC</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941.306.8310</a:t>
            </a:r>
          </a:p>
          <a:p>
            <a:pPr marL="0" marR="0">
              <a:spcBef>
                <a:spcPts val="0"/>
              </a:spcBef>
              <a:spcAft>
                <a:spcPts val="0"/>
              </a:spcAft>
            </a:pPr>
            <a:r>
              <a:rPr lang="pl-PL" sz="1200" dirty="0">
                <a:effectLst/>
                <a:latin typeface="Arial" panose="020B0604020202020204" pitchFamily="34" charset="0"/>
                <a:ea typeface="Calibri" panose="020F0502020204030204" pitchFamily="34" charset="0"/>
                <a:cs typeface="Arial" panose="020B0604020202020204" pitchFamily="34" charset="0"/>
              </a:rPr>
              <a:t>sandy@innovativeautohr.com</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b="1" dirty="0">
              <a:solidFill>
                <a:srgbClr val="19AD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erson smiling for the camera&#10;&#10;Description automatically generated with low confidence">
            <a:extLst>
              <a:ext uri="{FF2B5EF4-FFF2-40B4-BE49-F238E27FC236}">
                <a16:creationId xmlns:a16="http://schemas.microsoft.com/office/drawing/2014/main" id="{A409D4CF-231E-4F0C-909C-38E3D471B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094" y="1063131"/>
            <a:ext cx="1901403" cy="2803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65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499D-5FB2-4B59-B7CC-921F85A73F1C}"/>
              </a:ext>
            </a:extLst>
          </p:cNvPr>
          <p:cNvSpPr>
            <a:spLocks noGrp="1"/>
          </p:cNvSpPr>
          <p:nvPr>
            <p:ph type="title"/>
          </p:nvPr>
        </p:nvSpPr>
        <p:spPr/>
        <p:txBody>
          <a:bodyPr/>
          <a:lstStyle/>
          <a:p>
            <a:pPr algn="ctr"/>
            <a:r>
              <a:rPr lang="en-US" dirty="0"/>
              <a:t>January 29, 2021</a:t>
            </a:r>
            <a:br>
              <a:rPr lang="en-US" dirty="0"/>
            </a:br>
            <a:r>
              <a:rPr lang="en-US" dirty="0"/>
              <a:t>OSHA COVID Guidance Issued</a:t>
            </a:r>
          </a:p>
        </p:txBody>
      </p:sp>
      <p:sp>
        <p:nvSpPr>
          <p:cNvPr id="3" name="Content Placeholder 2">
            <a:extLst>
              <a:ext uri="{FF2B5EF4-FFF2-40B4-BE49-F238E27FC236}">
                <a16:creationId xmlns:a16="http://schemas.microsoft.com/office/drawing/2014/main" id="{69CD2EB6-7E9C-4F10-AED0-7FDBD417ECF7}"/>
              </a:ext>
            </a:extLst>
          </p:cNvPr>
          <p:cNvSpPr>
            <a:spLocks noGrp="1"/>
          </p:cNvSpPr>
          <p:nvPr>
            <p:ph sz="half" idx="1"/>
          </p:nvPr>
        </p:nvSpPr>
        <p:spPr/>
        <p:txBody>
          <a:bodyPr>
            <a:noAutofit/>
          </a:bodyPr>
          <a:lstStyle/>
          <a:p>
            <a:pPr>
              <a:buFont typeface="Wingdings" panose="05000000000000000000" pitchFamily="2" charset="2"/>
              <a:buChar char="§"/>
            </a:pPr>
            <a:r>
              <a:rPr lang="en-US" sz="1800" dirty="0"/>
              <a:t>Much of the guidance is the same</a:t>
            </a:r>
          </a:p>
          <a:p>
            <a:pPr>
              <a:buFont typeface="Wingdings" panose="05000000000000000000" pitchFamily="2" charset="2"/>
              <a:buChar char="§"/>
            </a:pPr>
            <a:r>
              <a:rPr lang="en-US" sz="1800" dirty="0"/>
              <a:t>Emergency Temporary Standard expected by March 15, 2021</a:t>
            </a:r>
          </a:p>
          <a:p>
            <a:pPr lvl="1">
              <a:buFont typeface="Wingdings" panose="05000000000000000000" pitchFamily="2" charset="2"/>
              <a:buChar char="§"/>
            </a:pPr>
            <a:r>
              <a:rPr lang="en-US" sz="1800" dirty="0"/>
              <a:t>More force &amp; power than guidelines</a:t>
            </a:r>
          </a:p>
          <a:p>
            <a:pPr lvl="1">
              <a:buFont typeface="Wingdings" panose="05000000000000000000" pitchFamily="2" charset="2"/>
              <a:buChar char="§"/>
            </a:pPr>
            <a:r>
              <a:rPr lang="en-US" sz="1800" dirty="0"/>
              <a:t>Expected that the ETS will draw from the Jan 29 Guidance</a:t>
            </a:r>
          </a:p>
          <a:p>
            <a:pPr>
              <a:buFont typeface="Wingdings" panose="05000000000000000000" pitchFamily="2" charset="2"/>
              <a:buChar char="§"/>
            </a:pPr>
            <a:r>
              <a:rPr lang="en-US" sz="1800" dirty="0"/>
              <a:t>Check your State OSHA</a:t>
            </a:r>
          </a:p>
          <a:p>
            <a:pPr lvl="1">
              <a:buFont typeface="Wingdings" panose="05000000000000000000" pitchFamily="2" charset="2"/>
              <a:buChar char="§"/>
            </a:pPr>
            <a:r>
              <a:rPr lang="en-US" sz="1800" dirty="0"/>
              <a:t>Michigan, Virginia, California, Oregon, Washington</a:t>
            </a:r>
          </a:p>
          <a:p>
            <a:pPr lvl="1">
              <a:buFont typeface="Wingdings" panose="05000000000000000000" pitchFamily="2" charset="2"/>
              <a:buChar char="§"/>
            </a:pPr>
            <a:r>
              <a:rPr lang="en-US" sz="1800" dirty="0"/>
              <a:t>Virginia – Now permanent rule</a:t>
            </a:r>
          </a:p>
        </p:txBody>
      </p:sp>
      <p:sp>
        <p:nvSpPr>
          <p:cNvPr id="4" name="Content Placeholder 3">
            <a:extLst>
              <a:ext uri="{FF2B5EF4-FFF2-40B4-BE49-F238E27FC236}">
                <a16:creationId xmlns:a16="http://schemas.microsoft.com/office/drawing/2014/main" id="{36514E34-0501-478B-927D-FA96976E80D0}"/>
              </a:ext>
            </a:extLst>
          </p:cNvPr>
          <p:cNvSpPr>
            <a:spLocks noGrp="1"/>
          </p:cNvSpPr>
          <p:nvPr>
            <p:ph sz="half" idx="2"/>
          </p:nvPr>
        </p:nvSpPr>
        <p:spPr/>
        <p:txBody>
          <a:bodyPr>
            <a:normAutofit fontScale="92500" lnSpcReduction="20000"/>
          </a:bodyPr>
          <a:lstStyle/>
          <a:p>
            <a:r>
              <a:rPr lang="en-US" dirty="0"/>
              <a:t>What is different about the new OSHA Guidelines? </a:t>
            </a:r>
            <a:r>
              <a:rPr lang="en-US" dirty="0">
                <a:hlinkClick r:id="rId2"/>
              </a:rPr>
              <a:t>https://www.osha.gov/coronavirus/safework</a:t>
            </a:r>
            <a:endParaRPr lang="en-US" dirty="0"/>
          </a:p>
          <a:p>
            <a:pPr>
              <a:buFont typeface="Wingdings" panose="05000000000000000000" pitchFamily="2" charset="2"/>
              <a:buChar char="§"/>
            </a:pPr>
            <a:r>
              <a:rPr lang="en-US" dirty="0"/>
              <a:t>Employers should provide all workers with face coverings (unless their work requires a respirator)  2 layers and NOT feature exhalation valves or vents. </a:t>
            </a:r>
          </a:p>
          <a:p>
            <a:pPr>
              <a:buFont typeface="Wingdings" panose="05000000000000000000" pitchFamily="2" charset="2"/>
              <a:buChar char="§"/>
            </a:pPr>
            <a:r>
              <a:rPr lang="en-US" dirty="0"/>
              <a:t>Continued quarantine directives for close contact with positive person. </a:t>
            </a:r>
          </a:p>
          <a:p>
            <a:pPr>
              <a:buFont typeface="Wingdings" panose="05000000000000000000" pitchFamily="2" charset="2"/>
              <a:buChar char="§"/>
            </a:pPr>
            <a:r>
              <a:rPr lang="en-US" dirty="0"/>
              <a:t>Employers are directed to minimize the effect of quarantines by implementing non-punitive policies and encouraged to provide sick leave</a:t>
            </a:r>
          </a:p>
          <a:p>
            <a:endParaRPr lang="en-US" dirty="0"/>
          </a:p>
        </p:txBody>
      </p:sp>
    </p:spTree>
    <p:extLst>
      <p:ext uri="{BB962C8B-B14F-4D97-AF65-F5344CB8AC3E}">
        <p14:creationId xmlns:p14="http://schemas.microsoft.com/office/powerpoint/2010/main" val="1389129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499D-5FB2-4B59-B7CC-921F85A73F1C}"/>
              </a:ext>
            </a:extLst>
          </p:cNvPr>
          <p:cNvSpPr>
            <a:spLocks noGrp="1"/>
          </p:cNvSpPr>
          <p:nvPr>
            <p:ph type="title"/>
          </p:nvPr>
        </p:nvSpPr>
        <p:spPr/>
        <p:txBody>
          <a:bodyPr/>
          <a:lstStyle/>
          <a:p>
            <a:pPr algn="ctr"/>
            <a:r>
              <a:rPr lang="en-US" dirty="0"/>
              <a:t>January 29, 2021</a:t>
            </a:r>
            <a:br>
              <a:rPr lang="en-US" dirty="0"/>
            </a:br>
            <a:r>
              <a:rPr lang="en-US" dirty="0"/>
              <a:t>OSHA COVID Guidance Issued</a:t>
            </a:r>
          </a:p>
        </p:txBody>
      </p:sp>
      <p:sp>
        <p:nvSpPr>
          <p:cNvPr id="3" name="Content Placeholder 2">
            <a:extLst>
              <a:ext uri="{FF2B5EF4-FFF2-40B4-BE49-F238E27FC236}">
                <a16:creationId xmlns:a16="http://schemas.microsoft.com/office/drawing/2014/main" id="{69CD2EB6-7E9C-4F10-AED0-7FDBD417ECF7}"/>
              </a:ext>
            </a:extLst>
          </p:cNvPr>
          <p:cNvSpPr>
            <a:spLocks noGrp="1"/>
          </p:cNvSpPr>
          <p:nvPr>
            <p:ph idx="1"/>
          </p:nvPr>
        </p:nvSpPr>
        <p:spPr/>
        <p:txBody>
          <a:bodyPr>
            <a:normAutofit fontScale="92500"/>
          </a:bodyPr>
          <a:lstStyle/>
          <a:p>
            <a:pPr>
              <a:buFont typeface="Wingdings" panose="05000000000000000000" pitchFamily="2" charset="2"/>
              <a:buChar char="§"/>
            </a:pPr>
            <a:r>
              <a:rPr lang="en-US" sz="2400" dirty="0"/>
              <a:t>What is different Continued</a:t>
            </a:r>
          </a:p>
          <a:p>
            <a:pPr>
              <a:buFont typeface="Wingdings" panose="05000000000000000000" pitchFamily="2" charset="2"/>
              <a:buChar char="§"/>
            </a:pPr>
            <a:r>
              <a:rPr lang="en-US" sz="2400" dirty="0"/>
              <a:t>Employers are directed to assign a workplace coordinator</a:t>
            </a:r>
          </a:p>
          <a:p>
            <a:pPr lvl="1">
              <a:buFont typeface="Wingdings" panose="05000000000000000000" pitchFamily="2" charset="2"/>
              <a:buChar char="§"/>
            </a:pPr>
            <a:r>
              <a:rPr lang="en-US" sz="2400" dirty="0"/>
              <a:t>This person would be responsible for dealing with Covid-19 related issues as they arise</a:t>
            </a:r>
          </a:p>
          <a:p>
            <a:pPr>
              <a:buFont typeface="Wingdings" panose="05000000000000000000" pitchFamily="2" charset="2"/>
              <a:buChar char="§"/>
            </a:pPr>
            <a:r>
              <a:rPr lang="en-US" sz="2400" dirty="0"/>
              <a:t>Employers under 500 EE’s </a:t>
            </a:r>
            <a:r>
              <a:rPr lang="en-US" sz="2400" b="1" dirty="0"/>
              <a:t>encouraged</a:t>
            </a:r>
            <a:r>
              <a:rPr lang="en-US" sz="2400" dirty="0"/>
              <a:t> to provide FFCRA paid leave – March 31</a:t>
            </a:r>
            <a:r>
              <a:rPr lang="en-US" sz="2400" baseline="30000" dirty="0"/>
              <a:t>st</a:t>
            </a:r>
            <a:r>
              <a:rPr lang="en-US" sz="2400" dirty="0"/>
              <a:t>	</a:t>
            </a:r>
          </a:p>
          <a:p>
            <a:pPr>
              <a:buFont typeface="Wingdings" panose="05000000000000000000" pitchFamily="2" charset="2"/>
              <a:buChar char="§"/>
            </a:pPr>
            <a:r>
              <a:rPr lang="en-US" sz="2400" dirty="0"/>
              <a:t>Hazard Assessment</a:t>
            </a:r>
          </a:p>
          <a:p>
            <a:pPr lvl="1">
              <a:buFont typeface="Wingdings" panose="05000000000000000000" pitchFamily="2" charset="2"/>
              <a:buChar char="§"/>
            </a:pPr>
            <a:r>
              <a:rPr lang="en-US" sz="2400" dirty="0"/>
              <a:t>Must include workers (and their representatives—</a:t>
            </a:r>
            <a:r>
              <a:rPr lang="en-US" sz="2400" dirty="0">
                <a:highlight>
                  <a:srgbClr val="FFFF00"/>
                </a:highlight>
              </a:rPr>
              <a:t>ASK ADAM what that means</a:t>
            </a:r>
            <a:r>
              <a:rPr lang="en-US" sz="2400" dirty="0"/>
              <a:t>)</a:t>
            </a:r>
          </a:p>
          <a:p>
            <a:pPr lvl="1">
              <a:buFont typeface="Wingdings" panose="05000000000000000000" pitchFamily="2" charset="2"/>
              <a:buChar char="§"/>
            </a:pPr>
            <a:r>
              <a:rPr lang="en-US" sz="2400" dirty="0"/>
              <a:t>Identify where and how worked might be exposed to COVID-19 at work</a:t>
            </a:r>
          </a:p>
        </p:txBody>
      </p:sp>
    </p:spTree>
    <p:extLst>
      <p:ext uri="{BB962C8B-B14F-4D97-AF65-F5344CB8AC3E}">
        <p14:creationId xmlns:p14="http://schemas.microsoft.com/office/powerpoint/2010/main" val="2227826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92EF-722D-4290-97CC-56AB6B70B6A7}"/>
              </a:ext>
            </a:extLst>
          </p:cNvPr>
          <p:cNvSpPr>
            <a:spLocks noGrp="1"/>
          </p:cNvSpPr>
          <p:nvPr>
            <p:ph type="title"/>
          </p:nvPr>
        </p:nvSpPr>
        <p:spPr/>
        <p:txBody>
          <a:bodyPr/>
          <a:lstStyle/>
          <a:p>
            <a:r>
              <a:rPr lang="en-US" dirty="0"/>
              <a:t>Practical Suggestions</a:t>
            </a:r>
          </a:p>
        </p:txBody>
      </p:sp>
      <p:sp>
        <p:nvSpPr>
          <p:cNvPr id="3" name="Content Placeholder 2">
            <a:extLst>
              <a:ext uri="{FF2B5EF4-FFF2-40B4-BE49-F238E27FC236}">
                <a16:creationId xmlns:a16="http://schemas.microsoft.com/office/drawing/2014/main" id="{51E834E4-888E-4D61-B965-A5DED39D6B76}"/>
              </a:ext>
            </a:extLst>
          </p:cNvPr>
          <p:cNvSpPr>
            <a:spLocks noGrp="1"/>
          </p:cNvSpPr>
          <p:nvPr>
            <p:ph sz="half" idx="1"/>
          </p:nvPr>
        </p:nvSpPr>
        <p:spPr/>
        <p:txBody>
          <a:bodyPr>
            <a:normAutofit/>
          </a:bodyPr>
          <a:lstStyle/>
          <a:p>
            <a:pPr>
              <a:buFont typeface="Wingdings" panose="05000000000000000000" pitchFamily="2" charset="2"/>
              <a:buChar char="§"/>
            </a:pPr>
            <a:r>
              <a:rPr lang="en-US" dirty="0"/>
              <a:t>Continue with all the protocols you have been doing in customer &amp; employee areas—masks and other PPE, social distancing, ventilation when possible, eliminating shared spaces (phones computers etc.) signs etc.  Reinforce all these policies</a:t>
            </a:r>
          </a:p>
          <a:p>
            <a:pPr>
              <a:buFont typeface="Wingdings" panose="05000000000000000000" pitchFamily="2" charset="2"/>
              <a:buChar char="§"/>
            </a:pPr>
            <a:r>
              <a:rPr lang="en-US" dirty="0"/>
              <a:t>Encourage employees to stay home if sick. </a:t>
            </a:r>
          </a:p>
          <a:p>
            <a:pPr>
              <a:buFont typeface="Wingdings" panose="05000000000000000000" pitchFamily="2" charset="2"/>
              <a:buChar char="§"/>
            </a:pPr>
            <a:r>
              <a:rPr lang="en-US" dirty="0"/>
              <a:t>Continue monitoring and following CDC &amp; OSHA guidelines</a:t>
            </a:r>
          </a:p>
          <a:p>
            <a:pPr marL="0" indent="0">
              <a:buNone/>
            </a:pPr>
            <a:endParaRPr lang="en-US" dirty="0"/>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31665E79-AE38-4B60-8B5A-11DC4924F7A9}"/>
              </a:ext>
            </a:extLst>
          </p:cNvPr>
          <p:cNvSpPr>
            <a:spLocks noGrp="1"/>
          </p:cNvSpPr>
          <p:nvPr>
            <p:ph sz="half" idx="2"/>
          </p:nvPr>
        </p:nvSpPr>
        <p:spPr/>
        <p:txBody>
          <a:bodyPr>
            <a:normAutofit/>
          </a:bodyPr>
          <a:lstStyle/>
          <a:p>
            <a:pPr>
              <a:buFont typeface="Wingdings" panose="05000000000000000000" pitchFamily="2" charset="2"/>
              <a:buChar char="§"/>
            </a:pPr>
            <a:r>
              <a:rPr lang="en-US" dirty="0"/>
              <a:t>Understand when to record a case in the 300 logs</a:t>
            </a:r>
          </a:p>
          <a:p>
            <a:pPr>
              <a:buFont typeface="Wingdings" panose="05000000000000000000" pitchFamily="2" charset="2"/>
              <a:buChar char="§"/>
            </a:pPr>
            <a:r>
              <a:rPr lang="en-US" dirty="0"/>
              <a:t>Remember coordination with workers compensation</a:t>
            </a:r>
          </a:p>
          <a:p>
            <a:pPr>
              <a:buFont typeface="Wingdings" panose="05000000000000000000" pitchFamily="2" charset="2"/>
              <a:buChar char="§"/>
            </a:pPr>
            <a:r>
              <a:rPr lang="en-US" dirty="0"/>
              <a:t>Understand when and how to REPORT to OSHA</a:t>
            </a:r>
          </a:p>
          <a:p>
            <a:pPr lvl="1">
              <a:buFont typeface="Wingdings" panose="05000000000000000000" pitchFamily="2" charset="2"/>
              <a:buChar char="§"/>
            </a:pPr>
            <a:r>
              <a:rPr lang="en-US" dirty="0"/>
              <a:t>Within 30 days</a:t>
            </a:r>
          </a:p>
          <a:p>
            <a:pPr lvl="1">
              <a:buFont typeface="Wingdings" panose="05000000000000000000" pitchFamily="2" charset="2"/>
              <a:buChar char="§"/>
            </a:pPr>
            <a:r>
              <a:rPr lang="en-US" dirty="0"/>
              <a:t>8 hours – Fatality</a:t>
            </a:r>
          </a:p>
          <a:p>
            <a:pPr lvl="1">
              <a:buFont typeface="Wingdings" panose="05000000000000000000" pitchFamily="2" charset="2"/>
              <a:buChar char="§"/>
            </a:pPr>
            <a:r>
              <a:rPr lang="en-US" dirty="0"/>
              <a:t>24 hours – inpatient hospitalization</a:t>
            </a:r>
          </a:p>
        </p:txBody>
      </p:sp>
    </p:spTree>
    <p:extLst>
      <p:ext uri="{BB962C8B-B14F-4D97-AF65-F5344CB8AC3E}">
        <p14:creationId xmlns:p14="http://schemas.microsoft.com/office/powerpoint/2010/main" val="2386684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76F2-4DAA-457D-A430-ECC9BA37A933}"/>
              </a:ext>
            </a:extLst>
          </p:cNvPr>
          <p:cNvSpPr>
            <a:spLocks noGrp="1"/>
          </p:cNvSpPr>
          <p:nvPr>
            <p:ph type="title"/>
          </p:nvPr>
        </p:nvSpPr>
        <p:spPr/>
        <p:txBody>
          <a:bodyPr/>
          <a:lstStyle/>
          <a:p>
            <a:r>
              <a:rPr lang="en-US" dirty="0"/>
              <a:t>Practical Suggestions</a:t>
            </a:r>
          </a:p>
        </p:txBody>
      </p:sp>
      <p:sp>
        <p:nvSpPr>
          <p:cNvPr id="3" name="Content Placeholder 2">
            <a:extLst>
              <a:ext uri="{FF2B5EF4-FFF2-40B4-BE49-F238E27FC236}">
                <a16:creationId xmlns:a16="http://schemas.microsoft.com/office/drawing/2014/main" id="{00E13434-8213-4556-AA54-C4E2D1BC51B5}"/>
              </a:ext>
            </a:extLst>
          </p:cNvPr>
          <p:cNvSpPr>
            <a:spLocks noGrp="1"/>
          </p:cNvSpPr>
          <p:nvPr>
            <p:ph sz="half" idx="1"/>
          </p:nvPr>
        </p:nvSpPr>
        <p:spPr/>
        <p:txBody>
          <a:bodyPr/>
          <a:lstStyle/>
          <a:p>
            <a:r>
              <a:rPr lang="en-US" dirty="0">
                <a:hlinkClick r:id="rId2"/>
              </a:rPr>
              <a:t>https://www.osha.gov/sites/default/files/publications/OSHA4070.pdf</a:t>
            </a:r>
            <a:endParaRPr lang="en-US" dirty="0"/>
          </a:p>
          <a:p>
            <a:pPr>
              <a:buFont typeface="Wingdings" panose="05000000000000000000" pitchFamily="2" charset="2"/>
              <a:buChar char="§"/>
            </a:pPr>
            <a:r>
              <a:rPr lang="en-US" dirty="0"/>
              <a:t>Pick up/Drop off service</a:t>
            </a:r>
          </a:p>
          <a:p>
            <a:pPr>
              <a:buFont typeface="Wingdings" panose="05000000000000000000" pitchFamily="2" charset="2"/>
              <a:buChar char="§"/>
            </a:pPr>
            <a:r>
              <a:rPr lang="en-US" dirty="0"/>
              <a:t>Limit # of people in waiting areas</a:t>
            </a:r>
          </a:p>
          <a:p>
            <a:pPr>
              <a:buFont typeface="Wingdings" panose="05000000000000000000" pitchFamily="2" charset="2"/>
              <a:buChar char="§"/>
            </a:pPr>
            <a:r>
              <a:rPr lang="en-US" dirty="0"/>
              <a:t>No touch payment options</a:t>
            </a:r>
          </a:p>
          <a:p>
            <a:pPr>
              <a:buFont typeface="Wingdings" panose="05000000000000000000" pitchFamily="2" charset="2"/>
              <a:buChar char="§"/>
            </a:pPr>
            <a:r>
              <a:rPr lang="en-US" dirty="0"/>
              <a:t>Cover seats &amp; Sanitize after service</a:t>
            </a:r>
          </a:p>
        </p:txBody>
      </p:sp>
      <p:pic>
        <p:nvPicPr>
          <p:cNvPr id="6" name="Content Placeholder 5" descr="A picture containing text, person&#10;&#10;Description automatically generated">
            <a:extLst>
              <a:ext uri="{FF2B5EF4-FFF2-40B4-BE49-F238E27FC236}">
                <a16:creationId xmlns:a16="http://schemas.microsoft.com/office/drawing/2014/main" id="{D807A46F-0DA7-4A47-BC38-3A95048F72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6688" y="3009837"/>
            <a:ext cx="4638675" cy="1970213"/>
          </a:xfrm>
        </p:spPr>
      </p:pic>
    </p:spTree>
    <p:extLst>
      <p:ext uri="{BB962C8B-B14F-4D97-AF65-F5344CB8AC3E}">
        <p14:creationId xmlns:p14="http://schemas.microsoft.com/office/powerpoint/2010/main" val="1040113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B9A7-9F5B-4888-9364-8280C42DD491}"/>
              </a:ext>
            </a:extLst>
          </p:cNvPr>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en-US" b="1" dirty="0"/>
              <a:t>COMPLYNET’S</a:t>
            </a:r>
            <a:br>
              <a:rPr lang="en-US" b="1" dirty="0"/>
            </a:br>
            <a:r>
              <a:rPr lang="en-US" b="1" dirty="0"/>
              <a:t>COVID-19 RESOURCE CENTER</a:t>
            </a:r>
          </a:p>
        </p:txBody>
      </p:sp>
      <p:sp>
        <p:nvSpPr>
          <p:cNvPr id="3" name="Content Placeholder 2">
            <a:extLst>
              <a:ext uri="{FF2B5EF4-FFF2-40B4-BE49-F238E27FC236}">
                <a16:creationId xmlns:a16="http://schemas.microsoft.com/office/drawing/2014/main" id="{77FDE06D-5E76-44AF-9EB4-638088305EBE}"/>
              </a:ext>
            </a:extLst>
          </p:cNvPr>
          <p:cNvSpPr>
            <a:spLocks noGrp="1"/>
          </p:cNvSpPr>
          <p:nvPr>
            <p:ph idx="1"/>
          </p:nvPr>
        </p:nvSpPr>
        <p:spPr>
          <a:xfrm>
            <a:off x="913775" y="1800809"/>
            <a:ext cx="10364452" cy="4675250"/>
          </a:xfrm>
        </p:spPr>
        <p:txBody>
          <a:bodyPr>
            <a:noAutofit/>
          </a:bodyPr>
          <a:lstStyle/>
          <a:p>
            <a:r>
              <a:rPr lang="en-US" dirty="0"/>
              <a:t>Available at:  </a:t>
            </a:r>
            <a:r>
              <a:rPr lang="en-US" dirty="0">
                <a:hlinkClick r:id="rId3"/>
              </a:rPr>
              <a:t>https://www.complynet.com/covid-19-coronavirus/</a:t>
            </a:r>
            <a:endParaRPr lang="en-US" dirty="0"/>
          </a:p>
          <a:p>
            <a:pPr fontAlgn="base"/>
            <a:endParaRPr lang="en-US" sz="3200" dirty="0"/>
          </a:p>
          <a:p>
            <a:pPr fontAlgn="base"/>
            <a:endParaRPr lang="en-US" sz="3200" dirty="0"/>
          </a:p>
          <a:p>
            <a:pPr fontAlgn="base"/>
            <a:endParaRPr lang="en-US" sz="3200" dirty="0"/>
          </a:p>
          <a:p>
            <a:pPr fontAlgn="base"/>
            <a:endParaRPr lang="en-US" sz="3200" dirty="0"/>
          </a:p>
          <a:p>
            <a:pPr fontAlgn="base"/>
            <a:r>
              <a:rPr lang="en-US" sz="3200" dirty="0"/>
              <a:t>Follow us on Linked-In:</a:t>
            </a:r>
          </a:p>
        </p:txBody>
      </p:sp>
      <p:pic>
        <p:nvPicPr>
          <p:cNvPr id="4" name="Picture 2" descr="ComplyNet">
            <a:extLst>
              <a:ext uri="{FF2B5EF4-FFF2-40B4-BE49-F238E27FC236}">
                <a16:creationId xmlns:a16="http://schemas.microsoft.com/office/drawing/2014/main" id="{C7EA3457-1E38-4E33-A51C-547D553CF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442" y="6476058"/>
            <a:ext cx="1859558" cy="381942"/>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C8D38C-0ADC-4284-AC08-05EBE95DBE26}"/>
              </a:ext>
            </a:extLst>
          </p:cNvPr>
          <p:cNvPicPr>
            <a:picLocks noChangeAspect="1"/>
          </p:cNvPicPr>
          <p:nvPr/>
        </p:nvPicPr>
        <p:blipFill>
          <a:blip r:embed="rId5"/>
          <a:stretch>
            <a:fillRect/>
          </a:stretch>
        </p:blipFill>
        <p:spPr>
          <a:xfrm>
            <a:off x="5261704" y="4710959"/>
            <a:ext cx="1801789" cy="1781916"/>
          </a:xfrm>
          <a:prstGeom prst="rect">
            <a:avLst/>
          </a:prstGeom>
        </p:spPr>
      </p:pic>
      <p:pic>
        <p:nvPicPr>
          <p:cNvPr id="6" name="Picture 5">
            <a:extLst>
              <a:ext uri="{FF2B5EF4-FFF2-40B4-BE49-F238E27FC236}">
                <a16:creationId xmlns:a16="http://schemas.microsoft.com/office/drawing/2014/main" id="{F0D2E7D3-0A1E-4006-92D0-7C2075B33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886" y="2538042"/>
            <a:ext cx="1781914" cy="1781914"/>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BF7043E8-A858-4F53-89F0-F406EE19F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1704" y="2538040"/>
            <a:ext cx="1781916" cy="1781916"/>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BFC0600-EDE2-42F3-8BB2-3879C8DF38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9952" y="2538040"/>
            <a:ext cx="1781916" cy="1781916"/>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BF0F4DAD-7721-4252-9DCB-57BFDFB43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9579" y="2538040"/>
            <a:ext cx="1781914" cy="1781914"/>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44F4784-05A5-4CA3-BE70-71F66E7DC1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00" y="2538042"/>
            <a:ext cx="1781916" cy="1781916"/>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0AD23888-0ACA-464F-AF33-4FB9858CEB0C}"/>
              </a:ext>
            </a:extLst>
          </p:cNvPr>
          <p:cNvPicPr>
            <a:picLocks noChangeAspect="1"/>
          </p:cNvPicPr>
          <p:nvPr/>
        </p:nvPicPr>
        <p:blipFill>
          <a:blip r:embed="rId11"/>
          <a:stretch>
            <a:fillRect/>
          </a:stretch>
        </p:blipFill>
        <p:spPr>
          <a:xfrm>
            <a:off x="240528" y="6344212"/>
            <a:ext cx="1195344" cy="513788"/>
          </a:xfrm>
          <a:prstGeom prst="rect">
            <a:avLst/>
          </a:prstGeom>
        </p:spPr>
      </p:pic>
    </p:spTree>
    <p:custDataLst>
      <p:tags r:id="rId1"/>
    </p:custDataLst>
    <p:extLst>
      <p:ext uri="{BB962C8B-B14F-4D97-AF65-F5344CB8AC3E}">
        <p14:creationId xmlns:p14="http://schemas.microsoft.com/office/powerpoint/2010/main" val="1348660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C8B58-FA04-4F17-92EF-65DE543C7410}"/>
              </a:ext>
            </a:extLst>
          </p:cNvPr>
          <p:cNvSpPr>
            <a:spLocks noGrp="1"/>
          </p:cNvSpPr>
          <p:nvPr>
            <p:ph type="title"/>
          </p:nvPr>
        </p:nvSpPr>
        <p:spPr>
          <a:xfrm>
            <a:off x="1097280" y="286603"/>
            <a:ext cx="10058400" cy="1450757"/>
          </a:xfrm>
        </p:spPr>
        <p:txBody>
          <a:bodyPr anchor="b">
            <a:normAutofit/>
          </a:bodyPr>
          <a:lstStyle/>
          <a:p>
            <a:r>
              <a:rPr lang="en-US" dirty="0"/>
              <a:t>2021—It’s Still a Covid-19 World</a:t>
            </a:r>
          </a:p>
        </p:txBody>
      </p:sp>
      <p:pic>
        <p:nvPicPr>
          <p:cNvPr id="8" name="Picture 7">
            <a:extLst>
              <a:ext uri="{FF2B5EF4-FFF2-40B4-BE49-F238E27FC236}">
                <a16:creationId xmlns:a16="http://schemas.microsoft.com/office/drawing/2014/main" id="{22C561CB-31AA-4DAB-9C07-E04D5602978D}"/>
              </a:ext>
            </a:extLst>
          </p:cNvPr>
          <p:cNvPicPr>
            <a:picLocks noChangeAspect="1"/>
          </p:cNvPicPr>
          <p:nvPr/>
        </p:nvPicPr>
        <p:blipFill>
          <a:blip r:embed="rId2"/>
          <a:stretch>
            <a:fillRect/>
          </a:stretch>
        </p:blipFill>
        <p:spPr>
          <a:xfrm>
            <a:off x="7160737" y="4376960"/>
            <a:ext cx="3078630" cy="1299503"/>
          </a:xfrm>
          <a:prstGeom prst="rect">
            <a:avLst/>
          </a:prstGeom>
          <a:noFill/>
        </p:spPr>
      </p:pic>
      <p:sp>
        <p:nvSpPr>
          <p:cNvPr id="9" name="TextBox 8">
            <a:extLst>
              <a:ext uri="{FF2B5EF4-FFF2-40B4-BE49-F238E27FC236}">
                <a16:creationId xmlns:a16="http://schemas.microsoft.com/office/drawing/2014/main" id="{7B1B42CF-4CE6-4D48-A74B-6F6449CFA16D}"/>
              </a:ext>
            </a:extLst>
          </p:cNvPr>
          <p:cNvSpPr txBox="1"/>
          <p:nvPr/>
        </p:nvSpPr>
        <p:spPr>
          <a:xfrm>
            <a:off x="6467061" y="2345635"/>
            <a:ext cx="4465982" cy="2031325"/>
          </a:xfrm>
          <a:prstGeom prst="rect">
            <a:avLst/>
          </a:prstGeom>
          <a:noFill/>
        </p:spPr>
        <p:txBody>
          <a:bodyPr wrap="square" rtlCol="0">
            <a:spAutoFit/>
          </a:bodyPr>
          <a:lstStyle/>
          <a:p>
            <a:pPr algn="ctr">
              <a:lnSpc>
                <a:spcPct val="120000"/>
              </a:lnSpc>
              <a:spcBef>
                <a:spcPts val="0"/>
              </a:spcBef>
            </a:pPr>
            <a:r>
              <a:rPr lang="en-US" sz="1800" b="1" dirty="0">
                <a:solidFill>
                  <a:schemeClr val="accent1">
                    <a:lumMod val="75000"/>
                  </a:schemeClr>
                </a:solidFill>
              </a:rPr>
              <a:t>Sandy Zannino</a:t>
            </a:r>
          </a:p>
          <a:p>
            <a:pPr algn="ctr">
              <a:lnSpc>
                <a:spcPct val="120000"/>
              </a:lnSpc>
              <a:spcBef>
                <a:spcPts val="0"/>
              </a:spcBef>
            </a:pPr>
            <a:r>
              <a:rPr lang="en-US" sz="1800" b="1" dirty="0">
                <a:solidFill>
                  <a:schemeClr val="accent1">
                    <a:lumMod val="75000"/>
                  </a:schemeClr>
                </a:solidFill>
              </a:rPr>
              <a:t>Founder</a:t>
            </a:r>
          </a:p>
          <a:p>
            <a:pPr algn="ctr">
              <a:lnSpc>
                <a:spcPct val="120000"/>
              </a:lnSpc>
              <a:spcBef>
                <a:spcPts val="0"/>
              </a:spcBef>
            </a:pPr>
            <a:r>
              <a:rPr lang="en-US" sz="1800" b="1" dirty="0">
                <a:solidFill>
                  <a:schemeClr val="accent1">
                    <a:lumMod val="75000"/>
                  </a:schemeClr>
                </a:solidFill>
              </a:rPr>
              <a:t>941.306.8310</a:t>
            </a:r>
          </a:p>
          <a:p>
            <a:pPr algn="ctr">
              <a:lnSpc>
                <a:spcPct val="120000"/>
              </a:lnSpc>
              <a:spcBef>
                <a:spcPts val="0"/>
              </a:spcBef>
            </a:pPr>
            <a:r>
              <a:rPr lang="en-US" sz="1800" b="1" dirty="0">
                <a:solidFill>
                  <a:schemeClr val="accent1">
                    <a:lumMod val="75000"/>
                  </a:schemeClr>
                </a:solidFill>
                <a:hlinkClick r:id="rId3"/>
              </a:rPr>
              <a:t>sandy@innovativeautohr.com</a:t>
            </a:r>
            <a:endParaRPr lang="en-US" sz="1400" dirty="0"/>
          </a:p>
          <a:p>
            <a:pPr algn="ctr">
              <a:lnSpc>
                <a:spcPct val="120000"/>
              </a:lnSpc>
              <a:spcBef>
                <a:spcPts val="0"/>
              </a:spcBef>
            </a:pPr>
            <a:r>
              <a:rPr lang="en-US" sz="1800" b="1" dirty="0">
                <a:solidFill>
                  <a:schemeClr val="accent1">
                    <a:lumMod val="75000"/>
                  </a:schemeClr>
                </a:solidFill>
                <a:hlinkClick r:id="rId4"/>
              </a:rPr>
              <a:t>www.innovativeautohr.com</a:t>
            </a:r>
            <a:endParaRPr lang="en-US" sz="1800" b="1" dirty="0">
              <a:solidFill>
                <a:schemeClr val="accent1">
                  <a:lumMod val="75000"/>
                </a:schemeClr>
              </a:solidFill>
            </a:endParaRPr>
          </a:p>
          <a:p>
            <a:endParaRPr lang="en-US" dirty="0"/>
          </a:p>
        </p:txBody>
      </p:sp>
      <p:pic>
        <p:nvPicPr>
          <p:cNvPr id="17" name="Content Placeholder 16" descr="A picture containing person, indoor, posing&#10;&#10;Description automatically generated">
            <a:extLst>
              <a:ext uri="{FF2B5EF4-FFF2-40B4-BE49-F238E27FC236}">
                <a16:creationId xmlns:a16="http://schemas.microsoft.com/office/drawing/2014/main" id="{1F3E03F4-C3CE-457A-80B3-7599F8A973DB}"/>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730410" y="1928375"/>
            <a:ext cx="2498725" cy="3748088"/>
          </a:xfrm>
        </p:spPr>
      </p:pic>
    </p:spTree>
    <p:extLst>
      <p:ext uri="{BB962C8B-B14F-4D97-AF65-F5344CB8AC3E}">
        <p14:creationId xmlns:p14="http://schemas.microsoft.com/office/powerpoint/2010/main" val="119563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2691-7A94-48CF-9AAF-9A35DCB62F9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93A623E-9274-4DC7-A1FE-51FDE7B26B0F}"/>
              </a:ext>
            </a:extLst>
          </p:cNvPr>
          <p:cNvSpPr>
            <a:spLocks noGrp="1"/>
          </p:cNvSpPr>
          <p:nvPr>
            <p:ph idx="1"/>
          </p:nvPr>
        </p:nvSpPr>
        <p:spPr>
          <a:xfrm>
            <a:off x="1066800" y="2519019"/>
            <a:ext cx="10058400" cy="2755347"/>
          </a:xfrm>
        </p:spPr>
        <p:txBody>
          <a:bodyPr/>
          <a:lstStyle/>
          <a:p>
            <a:r>
              <a:rPr lang="en-US" dirty="0"/>
              <a:t>The contents of this presentation are intended to convey general information only and not to provide legal advice or opinions. The information provided herein should not be construed as, and should not be relied upon, for legal advice in any particular circumstance or fact situation.  No action should be taken in reliance on the information contained herein and we disclaim all liability in respect to actions taken or not taken based on any or all of the contents of this site to the fullest extent permitted by law.  Your attorney should be contacted for advice on specific legal issues.</a:t>
            </a:r>
          </a:p>
          <a:p>
            <a:endParaRPr lang="en-US" dirty="0"/>
          </a:p>
        </p:txBody>
      </p:sp>
    </p:spTree>
    <p:extLst>
      <p:ext uri="{BB962C8B-B14F-4D97-AF65-F5344CB8AC3E}">
        <p14:creationId xmlns:p14="http://schemas.microsoft.com/office/powerpoint/2010/main" val="6428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360099" y="735176"/>
            <a:ext cx="6107116" cy="3588346"/>
          </a:xfrm>
        </p:spPr>
        <p:txBody>
          <a:bodyPr>
            <a:normAutofit fontScale="90000"/>
          </a:bodyPr>
          <a:lstStyle/>
          <a:p>
            <a:r>
              <a:rPr lang="en-US" sz="6000" dirty="0"/>
              <a:t>“The Future </a:t>
            </a:r>
            <a:r>
              <a:rPr lang="en-US" sz="6000" dirty="0" err="1"/>
              <a:t>ain’t</a:t>
            </a:r>
            <a:r>
              <a:rPr lang="en-US" sz="6000" dirty="0"/>
              <a:t> what it used to be” </a:t>
            </a:r>
            <a:r>
              <a:rPr lang="en-US" sz="2700" dirty="0">
                <a:solidFill>
                  <a:schemeClr val="tx1">
                    <a:lumMod val="85000"/>
                    <a:lumOff val="15000"/>
                  </a:schemeClr>
                </a:solidFill>
              </a:rPr>
              <a:t>Yogi Berra</a:t>
            </a:r>
            <a:br>
              <a:rPr lang="en-US" sz="6000" dirty="0">
                <a:solidFill>
                  <a:schemeClr val="tx1">
                    <a:lumMod val="85000"/>
                    <a:lumOff val="15000"/>
                  </a:schemeClr>
                </a:solidFill>
              </a:rPr>
            </a:br>
            <a:endParaRPr lang="en-US" sz="6000" dirty="0"/>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CA7F21D-8D2F-4922-8040-6A36CFAEC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50" y="4849732"/>
            <a:ext cx="3025913" cy="1702076"/>
          </a:xfrm>
          <a:prstGeom prst="rect">
            <a:avLst/>
          </a:prstGeom>
        </p:spPr>
      </p:pic>
    </p:spTree>
    <p:extLst>
      <p:ext uri="{BB962C8B-B14F-4D97-AF65-F5344CB8AC3E}">
        <p14:creationId xmlns:p14="http://schemas.microsoft.com/office/powerpoint/2010/main" val="40437378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32DEF8-EEEB-4FEC-86F5-F7A233DD9D95}"/>
              </a:ext>
            </a:extLst>
          </p:cNvPr>
          <p:cNvSpPr>
            <a:spLocks noGrp="1"/>
          </p:cNvSpPr>
          <p:nvPr>
            <p:ph type="title"/>
          </p:nvPr>
        </p:nvSpPr>
        <p:spPr/>
        <p:txBody>
          <a:bodyPr/>
          <a:lstStyle/>
          <a:p>
            <a:r>
              <a:rPr lang="en-US" dirty="0"/>
              <a:t>2020 Covid-19 Lawsuits</a:t>
            </a:r>
          </a:p>
        </p:txBody>
      </p:sp>
      <p:pic>
        <p:nvPicPr>
          <p:cNvPr id="6" name="Content Placeholder 5" descr="Chart&#10;&#10;Description automatically generated">
            <a:extLst>
              <a:ext uri="{FF2B5EF4-FFF2-40B4-BE49-F238E27FC236}">
                <a16:creationId xmlns:a16="http://schemas.microsoft.com/office/drawing/2014/main" id="{BF062B42-325F-4420-A39B-BFA10E85F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103" y="2060404"/>
            <a:ext cx="7484012" cy="3778572"/>
          </a:xfrm>
        </p:spPr>
      </p:pic>
    </p:spTree>
    <p:extLst>
      <p:ext uri="{BB962C8B-B14F-4D97-AF65-F5344CB8AC3E}">
        <p14:creationId xmlns:p14="http://schemas.microsoft.com/office/powerpoint/2010/main" val="43965189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9D83-97E8-43A9-928D-A618AD5C9CC5}"/>
              </a:ext>
            </a:extLst>
          </p:cNvPr>
          <p:cNvSpPr>
            <a:spLocks noGrp="1"/>
          </p:cNvSpPr>
          <p:nvPr>
            <p:ph type="title"/>
          </p:nvPr>
        </p:nvSpPr>
        <p:spPr/>
        <p:txBody>
          <a:bodyPr/>
          <a:lstStyle/>
          <a:p>
            <a:pPr algn="ctr"/>
            <a:r>
              <a:rPr lang="en-US" dirty="0"/>
              <a:t>January 14, 2021</a:t>
            </a:r>
            <a:br>
              <a:rPr lang="en-US" dirty="0"/>
            </a:br>
            <a:r>
              <a:rPr lang="en-US" dirty="0"/>
              <a:t>$4,034,288</a:t>
            </a:r>
          </a:p>
        </p:txBody>
      </p:sp>
      <p:pic>
        <p:nvPicPr>
          <p:cNvPr id="5" name="Content Placeholder 4" descr="Graphical user interface, text&#10;&#10;Description automatically generated with medium confidence">
            <a:extLst>
              <a:ext uri="{FF2B5EF4-FFF2-40B4-BE49-F238E27FC236}">
                <a16:creationId xmlns:a16="http://schemas.microsoft.com/office/drawing/2014/main" id="{72A7559B-C5D2-47BD-8FC4-FFEFD6991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387821"/>
            <a:ext cx="10058400" cy="3201546"/>
          </a:xfrm>
        </p:spPr>
      </p:pic>
    </p:spTree>
    <p:extLst>
      <p:ext uri="{BB962C8B-B14F-4D97-AF65-F5344CB8AC3E}">
        <p14:creationId xmlns:p14="http://schemas.microsoft.com/office/powerpoint/2010/main" val="1412723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3CA8-6DFF-45CF-AF25-3C67DBAA5FF0}"/>
              </a:ext>
            </a:extLst>
          </p:cNvPr>
          <p:cNvSpPr>
            <a:spLocks noGrp="1"/>
          </p:cNvSpPr>
          <p:nvPr>
            <p:ph type="title"/>
          </p:nvPr>
        </p:nvSpPr>
        <p:spPr/>
        <p:txBody>
          <a:bodyPr>
            <a:normAutofit fontScale="90000"/>
          </a:bodyPr>
          <a:lstStyle/>
          <a:p>
            <a:r>
              <a:rPr lang="en-US" sz="4000" dirty="0"/>
              <a:t>Consolidated Appropriations Act/”The Relief Bill”</a:t>
            </a:r>
            <a:br>
              <a:rPr lang="en-US" dirty="0"/>
            </a:br>
            <a:r>
              <a:rPr lang="en-US" sz="2000" dirty="0"/>
              <a:t>December 27, 2020</a:t>
            </a:r>
          </a:p>
        </p:txBody>
      </p:sp>
      <p:sp>
        <p:nvSpPr>
          <p:cNvPr id="3" name="Content Placeholder 2">
            <a:extLst>
              <a:ext uri="{FF2B5EF4-FFF2-40B4-BE49-F238E27FC236}">
                <a16:creationId xmlns:a16="http://schemas.microsoft.com/office/drawing/2014/main" id="{75E39839-6E7A-461D-82CA-A8B89C014364}"/>
              </a:ext>
            </a:extLst>
          </p:cNvPr>
          <p:cNvSpPr>
            <a:spLocks noGrp="1"/>
          </p:cNvSpPr>
          <p:nvPr>
            <p:ph sz="half" idx="1"/>
          </p:nvPr>
        </p:nvSpPr>
        <p:spPr>
          <a:xfrm>
            <a:off x="1097280" y="2430389"/>
            <a:ext cx="4639736" cy="3748193"/>
          </a:xfrm>
        </p:spPr>
        <p:txBody>
          <a:bodyPr/>
          <a:lstStyle/>
          <a:p>
            <a:pPr>
              <a:buFont typeface="Wingdings" panose="05000000000000000000" pitchFamily="2" charset="2"/>
              <a:buChar char="§"/>
            </a:pPr>
            <a:r>
              <a:rPr lang="en-US" dirty="0"/>
              <a:t>FFCRA paid leaves related to Covid-19 was no longer mandated as of Dec 31,2020</a:t>
            </a:r>
          </a:p>
          <a:p>
            <a:pPr lvl="1">
              <a:buFont typeface="Wingdings" panose="05000000000000000000" pitchFamily="2" charset="2"/>
              <a:buChar char="§"/>
            </a:pPr>
            <a:r>
              <a:rPr lang="en-US" dirty="0"/>
              <a:t>E-Sick Pay</a:t>
            </a:r>
          </a:p>
          <a:p>
            <a:pPr lvl="1">
              <a:buFont typeface="Wingdings" panose="05000000000000000000" pitchFamily="2" charset="2"/>
              <a:buChar char="§"/>
            </a:pPr>
            <a:r>
              <a:rPr lang="en-US" dirty="0"/>
              <a:t>E-FMLA</a:t>
            </a:r>
          </a:p>
          <a:p>
            <a:pPr lvl="1">
              <a:buFont typeface="Wingdings" panose="05000000000000000000" pitchFamily="2" charset="2"/>
              <a:buChar char="§"/>
            </a:pPr>
            <a:r>
              <a:rPr lang="en-US" dirty="0"/>
              <a:t>100% Reimbursable through payroll tax deposit reductions</a:t>
            </a:r>
          </a:p>
          <a:p>
            <a:pPr>
              <a:buFont typeface="Wingdings" panose="05000000000000000000" pitchFamily="2" charset="2"/>
              <a:buChar char="§"/>
            </a:pPr>
            <a:r>
              <a:rPr lang="en-US" dirty="0"/>
              <a:t>The Relief Bill allowed for employers to do two things related to above paid leaves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Content Placeholder 3">
            <a:extLst>
              <a:ext uri="{FF2B5EF4-FFF2-40B4-BE49-F238E27FC236}">
                <a16:creationId xmlns:a16="http://schemas.microsoft.com/office/drawing/2014/main" id="{D864BB89-90FF-4447-A271-DC58024AA019}"/>
              </a:ext>
            </a:extLst>
          </p:cNvPr>
          <p:cNvSpPr>
            <a:spLocks noGrp="1"/>
          </p:cNvSpPr>
          <p:nvPr>
            <p:ph sz="half" idx="2"/>
          </p:nvPr>
        </p:nvSpPr>
        <p:spPr>
          <a:xfrm>
            <a:off x="6515944" y="2430389"/>
            <a:ext cx="4639736" cy="3748194"/>
          </a:xfrm>
        </p:spPr>
        <p:txBody>
          <a:bodyPr/>
          <a:lstStyle/>
          <a:p>
            <a:pPr marL="457200" indent="-457200">
              <a:buFont typeface="+mj-lt"/>
              <a:buAutoNum type="arabicPeriod"/>
            </a:pPr>
            <a:r>
              <a:rPr lang="en-US" dirty="0"/>
              <a:t>To recover costs of providing required FFCRA leave in 2020</a:t>
            </a:r>
          </a:p>
          <a:p>
            <a:pPr marL="457200" indent="-457200">
              <a:buFont typeface="+mj-lt"/>
              <a:buAutoNum type="arabicPeriod"/>
            </a:pPr>
            <a:r>
              <a:rPr lang="en-US" dirty="0"/>
              <a:t>To VOLUNTARILY provide paid E-sick &amp; E-FMLA and be reimbursed </a:t>
            </a:r>
          </a:p>
          <a:p>
            <a:pPr marL="0" indent="0">
              <a:buNone/>
            </a:pPr>
            <a:r>
              <a:rPr lang="en-US" dirty="0"/>
              <a:t>Through 1</a:t>
            </a:r>
            <a:r>
              <a:rPr lang="en-US" baseline="30000" dirty="0"/>
              <a:t>st</a:t>
            </a:r>
            <a:r>
              <a:rPr lang="en-US" dirty="0"/>
              <a:t> Quarter of 2021</a:t>
            </a:r>
          </a:p>
          <a:p>
            <a:pPr marL="0" indent="0">
              <a:buNone/>
            </a:pPr>
            <a:r>
              <a:rPr lang="en-US" dirty="0"/>
              <a:t>All of the recordkeeping, eligibility rules &amp; coordination with regular FMLA still apply.  </a:t>
            </a:r>
          </a:p>
        </p:txBody>
      </p:sp>
    </p:spTree>
    <p:extLst>
      <p:ext uri="{BB962C8B-B14F-4D97-AF65-F5344CB8AC3E}">
        <p14:creationId xmlns:p14="http://schemas.microsoft.com/office/powerpoint/2010/main" val="1447146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499D-5FB2-4B59-B7CC-921F85A73F1C}"/>
              </a:ext>
            </a:extLst>
          </p:cNvPr>
          <p:cNvSpPr>
            <a:spLocks noGrp="1"/>
          </p:cNvSpPr>
          <p:nvPr>
            <p:ph type="title"/>
          </p:nvPr>
        </p:nvSpPr>
        <p:spPr/>
        <p:txBody>
          <a:bodyPr/>
          <a:lstStyle/>
          <a:p>
            <a:pPr algn="ctr"/>
            <a:r>
              <a:rPr lang="en-US" dirty="0"/>
              <a:t>January 29, 2021</a:t>
            </a:r>
            <a:br>
              <a:rPr lang="en-US" dirty="0"/>
            </a:br>
            <a:r>
              <a:rPr lang="en-US" dirty="0"/>
              <a:t>OSHA COVID Guidance Issued</a:t>
            </a:r>
          </a:p>
        </p:txBody>
      </p:sp>
      <p:sp>
        <p:nvSpPr>
          <p:cNvPr id="3" name="Content Placeholder 2">
            <a:extLst>
              <a:ext uri="{FF2B5EF4-FFF2-40B4-BE49-F238E27FC236}">
                <a16:creationId xmlns:a16="http://schemas.microsoft.com/office/drawing/2014/main" id="{69CD2EB6-7E9C-4F10-AED0-7FDBD417ECF7}"/>
              </a:ext>
            </a:extLst>
          </p:cNvPr>
          <p:cNvSpPr>
            <a:spLocks noGrp="1"/>
          </p:cNvSpPr>
          <p:nvPr>
            <p:ph sz="half" idx="1"/>
          </p:nvPr>
        </p:nvSpPr>
        <p:spPr/>
        <p:txBody>
          <a:bodyPr>
            <a:noAutofit/>
          </a:bodyPr>
          <a:lstStyle/>
          <a:p>
            <a:pPr>
              <a:buFont typeface="Wingdings" panose="05000000000000000000" pitchFamily="2" charset="2"/>
              <a:buChar char="§"/>
            </a:pPr>
            <a:r>
              <a:rPr lang="en-US" sz="1800" dirty="0"/>
              <a:t>Much of the guidance is the same</a:t>
            </a:r>
          </a:p>
          <a:p>
            <a:pPr>
              <a:buFont typeface="Wingdings" panose="05000000000000000000" pitchFamily="2" charset="2"/>
              <a:buChar char="§"/>
            </a:pPr>
            <a:r>
              <a:rPr lang="en-US" sz="1800" dirty="0"/>
              <a:t>Emergency Temporary Standard expected by March 15, 2021</a:t>
            </a:r>
          </a:p>
          <a:p>
            <a:pPr lvl="1">
              <a:buFont typeface="Wingdings" panose="05000000000000000000" pitchFamily="2" charset="2"/>
              <a:buChar char="§"/>
            </a:pPr>
            <a:r>
              <a:rPr lang="en-US" sz="1800" dirty="0"/>
              <a:t>More force &amp; power than guidelines</a:t>
            </a:r>
          </a:p>
          <a:p>
            <a:pPr lvl="1">
              <a:buFont typeface="Wingdings" panose="05000000000000000000" pitchFamily="2" charset="2"/>
              <a:buChar char="§"/>
            </a:pPr>
            <a:r>
              <a:rPr lang="en-US" sz="1800" dirty="0"/>
              <a:t>OSHA has been relying on General Duty Clause</a:t>
            </a:r>
          </a:p>
          <a:p>
            <a:pPr lvl="1">
              <a:buFont typeface="Wingdings" panose="05000000000000000000" pitchFamily="2" charset="2"/>
              <a:buChar char="§"/>
            </a:pPr>
            <a:endParaRPr lang="en-US" sz="1800" dirty="0"/>
          </a:p>
        </p:txBody>
      </p:sp>
      <p:sp>
        <p:nvSpPr>
          <p:cNvPr id="4" name="Content Placeholder 3">
            <a:extLst>
              <a:ext uri="{FF2B5EF4-FFF2-40B4-BE49-F238E27FC236}">
                <a16:creationId xmlns:a16="http://schemas.microsoft.com/office/drawing/2014/main" id="{36514E34-0501-478B-927D-FA96976E80D0}"/>
              </a:ext>
            </a:extLst>
          </p:cNvPr>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449189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6012-6724-41EF-92D0-B34E49BC2E66}"/>
              </a:ext>
            </a:extLst>
          </p:cNvPr>
          <p:cNvSpPr>
            <a:spLocks noGrp="1"/>
          </p:cNvSpPr>
          <p:nvPr>
            <p:ph type="title"/>
          </p:nvPr>
        </p:nvSpPr>
        <p:spPr/>
        <p:txBody>
          <a:bodyPr/>
          <a:lstStyle/>
          <a:p>
            <a:r>
              <a:rPr lang="en-US" dirty="0"/>
              <a:t>General Duty Clause</a:t>
            </a:r>
          </a:p>
        </p:txBody>
      </p:sp>
      <p:pic>
        <p:nvPicPr>
          <p:cNvPr id="5" name="Content Placeholder 4" descr="Graphical user interface, text, application&#10;&#10;Description automatically generated">
            <a:extLst>
              <a:ext uri="{FF2B5EF4-FFF2-40B4-BE49-F238E27FC236}">
                <a16:creationId xmlns:a16="http://schemas.microsoft.com/office/drawing/2014/main" id="{6C690AD4-8F51-4E5E-AFA3-4F1EEF3B3B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904" y="2194560"/>
            <a:ext cx="10425588" cy="3578138"/>
          </a:xfrm>
        </p:spPr>
      </p:pic>
    </p:spTree>
    <p:extLst>
      <p:ext uri="{BB962C8B-B14F-4D97-AF65-F5344CB8AC3E}">
        <p14:creationId xmlns:p14="http://schemas.microsoft.com/office/powerpoint/2010/main" val="4231170237"/>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Custom 58">
      <a:dk1>
        <a:srgbClr val="313C41"/>
      </a:dk1>
      <a:lt1>
        <a:srgbClr val="FFFFFF"/>
      </a:lt1>
      <a:dk2>
        <a:srgbClr val="5F767F"/>
      </a:dk2>
      <a:lt2>
        <a:srgbClr val="FFFFFF"/>
      </a:lt2>
      <a:accent1>
        <a:srgbClr val="33789B"/>
      </a:accent1>
      <a:accent2>
        <a:srgbClr val="33AAB9"/>
      </a:accent2>
      <a:accent3>
        <a:srgbClr val="B5B5B5"/>
      </a:accent3>
      <a:accent4>
        <a:srgbClr val="B5B5B5"/>
      </a:accent4>
      <a:accent5>
        <a:srgbClr val="B5B5B5"/>
      </a:accent5>
      <a:accent6>
        <a:srgbClr val="B5B5B5"/>
      </a:accent6>
      <a:hlink>
        <a:srgbClr val="B5B5B5"/>
      </a:hlink>
      <a:folHlink>
        <a:srgbClr val="B5B5B5"/>
      </a:folHlink>
    </a:clrScheme>
    <a:fontScheme name="Custom 2">
      <a:majorFont>
        <a:latin typeface="Open Sans"/>
        <a:ea typeface="Sk-Modernist"/>
        <a:cs typeface="Sk-Modernist"/>
      </a:majorFont>
      <a:minorFont>
        <a:latin typeface="Open Sans Light"/>
        <a:ea typeface="Sk-Modernist"/>
        <a:cs typeface="Sk-Modernis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{3E09B101-120B-4D34-B176-7B9FC8AFC154}tf56160789_win32</Template>
  <TotalTime>2557</TotalTime>
  <Words>855</Words>
  <Application>Microsoft Office PowerPoint</Application>
  <PresentationFormat>Widescreen</PresentationFormat>
  <Paragraphs>88</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Bookman Old Style</vt:lpstr>
      <vt:lpstr>Calibri</vt:lpstr>
      <vt:lpstr>Franklin Gothic Book</vt:lpstr>
      <vt:lpstr>Open Sans</vt:lpstr>
      <vt:lpstr>Open Sans Light</vt:lpstr>
      <vt:lpstr>Wingdings</vt:lpstr>
      <vt:lpstr>1_RetrospectVTI</vt:lpstr>
      <vt:lpstr>Office Theme</vt:lpstr>
      <vt:lpstr>PowerPoint Presentation</vt:lpstr>
      <vt:lpstr>2021—It’s Still a Covid-19 World</vt:lpstr>
      <vt:lpstr>Disclaimer</vt:lpstr>
      <vt:lpstr>“The Future ain’t what it used to be” Yogi Berra </vt:lpstr>
      <vt:lpstr>2020 Covid-19 Lawsuits</vt:lpstr>
      <vt:lpstr>January 14, 2021 $4,034,288</vt:lpstr>
      <vt:lpstr>Consolidated Appropriations Act/”The Relief Bill” December 27, 2020</vt:lpstr>
      <vt:lpstr>January 29, 2021 OSHA COVID Guidance Issued</vt:lpstr>
      <vt:lpstr>General Duty Clause</vt:lpstr>
      <vt:lpstr>January 29, 2021 OSHA COVID Guidance Issued</vt:lpstr>
      <vt:lpstr>January 29, 2021 OSHA COVID Guidance Issued</vt:lpstr>
      <vt:lpstr>Practical Suggestions</vt:lpstr>
      <vt:lpstr>Practical Suggestions</vt:lpstr>
      <vt:lpstr>COMPLYNET’S COVID-19 RESOURCE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ain’t what it used to be” Yogi Berra</dc:title>
  <dc:creator>Sandra Zannino</dc:creator>
  <cp:lastModifiedBy>Linda Robertson</cp:lastModifiedBy>
  <cp:revision>25</cp:revision>
  <dcterms:created xsi:type="dcterms:W3CDTF">2021-02-21T16:58:26Z</dcterms:created>
  <dcterms:modified xsi:type="dcterms:W3CDTF">2021-03-11T13:55:45Z</dcterms:modified>
</cp:coreProperties>
</file>