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1"/>
    <p:sldMasterId id="2147483648" r:id="rId2"/>
  </p:sldMasterIdLst>
  <p:notesMasterIdLst>
    <p:notesMasterId r:id="rId19"/>
  </p:notesMasterIdLst>
  <p:handoutMasterIdLst>
    <p:handoutMasterId r:id="rId20"/>
  </p:handoutMasterIdLst>
  <p:sldIdLst>
    <p:sldId id="277" r:id="rId3"/>
    <p:sldId id="256" r:id="rId4"/>
    <p:sldId id="276" r:id="rId5"/>
    <p:sldId id="270" r:id="rId6"/>
    <p:sldId id="271" r:id="rId7"/>
    <p:sldId id="273" r:id="rId8"/>
    <p:sldId id="272" r:id="rId9"/>
    <p:sldId id="274" r:id="rId10"/>
    <p:sldId id="258" r:id="rId11"/>
    <p:sldId id="275" r:id="rId12"/>
    <p:sldId id="261" r:id="rId13"/>
    <p:sldId id="262" r:id="rId14"/>
    <p:sldId id="263" r:id="rId15"/>
    <p:sldId id="268" r:id="rId16"/>
    <p:sldId id="267" r:id="rId17"/>
    <p:sldId id="266" r:id="rId18"/>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8" d="100"/>
          <a:sy n="98" d="100"/>
        </p:scale>
        <p:origin x="102" y="36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0EB0D9-22D6-48B6-B911-532726755359}" type="datetimeFigureOut">
              <a:rPr lang="en-US" smtClean="0"/>
              <a:t>3/11/2021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BB46A-CEEC-432D-BF4C-F1EF87F40589}" type="slidenum">
              <a:rPr lang="en-US" smtClean="0"/>
              <a:t>‹#›</a:t>
            </a:fld>
            <a:endParaRPr lang="en-US"/>
          </a:p>
        </p:txBody>
      </p:sp>
    </p:spTree>
    <p:extLst>
      <p:ext uri="{BB962C8B-B14F-4D97-AF65-F5344CB8AC3E}">
        <p14:creationId xmlns:p14="http://schemas.microsoft.com/office/powerpoint/2010/main" val="360744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CC6EC-6B69-40BC-AD1B-84C54C0A4328}"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9AA25-AF8E-422C-AC66-B981FDD8A310}" type="slidenum">
              <a:rPr lang="en-US" smtClean="0"/>
              <a:t>‹#›</a:t>
            </a:fld>
            <a:endParaRPr lang="en-US"/>
          </a:p>
        </p:txBody>
      </p:sp>
    </p:spTree>
    <p:extLst>
      <p:ext uri="{BB962C8B-B14F-4D97-AF65-F5344CB8AC3E}">
        <p14:creationId xmlns:p14="http://schemas.microsoft.com/office/powerpoint/2010/main" val="290124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D57E0-019A-45AC-9895-A1E812522196}" type="slidenum">
              <a:rPr lang="en-US" smtClean="0"/>
              <a:t>1</a:t>
            </a:fld>
            <a:endParaRPr lang="en-US" dirty="0"/>
          </a:p>
        </p:txBody>
      </p:sp>
    </p:spTree>
    <p:extLst>
      <p:ext uri="{BB962C8B-B14F-4D97-AF65-F5344CB8AC3E}">
        <p14:creationId xmlns:p14="http://schemas.microsoft.com/office/powerpoint/2010/main" val="404870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10</a:t>
            </a:fld>
            <a:endParaRPr lang="en-US"/>
          </a:p>
        </p:txBody>
      </p:sp>
    </p:spTree>
    <p:extLst>
      <p:ext uri="{BB962C8B-B14F-4D97-AF65-F5344CB8AC3E}">
        <p14:creationId xmlns:p14="http://schemas.microsoft.com/office/powerpoint/2010/main" val="209155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11</a:t>
            </a:fld>
            <a:endParaRPr lang="en-US"/>
          </a:p>
        </p:txBody>
      </p:sp>
    </p:spTree>
    <p:extLst>
      <p:ext uri="{BB962C8B-B14F-4D97-AF65-F5344CB8AC3E}">
        <p14:creationId xmlns:p14="http://schemas.microsoft.com/office/powerpoint/2010/main" val="301524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12</a:t>
            </a:fld>
            <a:endParaRPr lang="en-US"/>
          </a:p>
        </p:txBody>
      </p:sp>
    </p:spTree>
    <p:extLst>
      <p:ext uri="{BB962C8B-B14F-4D97-AF65-F5344CB8AC3E}">
        <p14:creationId xmlns:p14="http://schemas.microsoft.com/office/powerpoint/2010/main" val="3536573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13</a:t>
            </a:fld>
            <a:endParaRPr lang="en-US"/>
          </a:p>
        </p:txBody>
      </p:sp>
    </p:spTree>
    <p:extLst>
      <p:ext uri="{BB962C8B-B14F-4D97-AF65-F5344CB8AC3E}">
        <p14:creationId xmlns:p14="http://schemas.microsoft.com/office/powerpoint/2010/main" val="4133722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14</a:t>
            </a:fld>
            <a:endParaRPr lang="en-US"/>
          </a:p>
        </p:txBody>
      </p:sp>
    </p:spTree>
    <p:extLst>
      <p:ext uri="{BB962C8B-B14F-4D97-AF65-F5344CB8AC3E}">
        <p14:creationId xmlns:p14="http://schemas.microsoft.com/office/powerpoint/2010/main" val="1920288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15</a:t>
            </a:fld>
            <a:endParaRPr lang="en-US"/>
          </a:p>
        </p:txBody>
      </p:sp>
    </p:spTree>
    <p:extLst>
      <p:ext uri="{BB962C8B-B14F-4D97-AF65-F5344CB8AC3E}">
        <p14:creationId xmlns:p14="http://schemas.microsoft.com/office/powerpoint/2010/main" val="80483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16</a:t>
            </a:fld>
            <a:endParaRPr lang="en-US"/>
          </a:p>
        </p:txBody>
      </p:sp>
    </p:spTree>
    <p:extLst>
      <p:ext uri="{BB962C8B-B14F-4D97-AF65-F5344CB8AC3E}">
        <p14:creationId xmlns:p14="http://schemas.microsoft.com/office/powerpoint/2010/main" val="268479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2</a:t>
            </a:fld>
            <a:endParaRPr lang="en-US"/>
          </a:p>
        </p:txBody>
      </p:sp>
    </p:spTree>
    <p:extLst>
      <p:ext uri="{BB962C8B-B14F-4D97-AF65-F5344CB8AC3E}">
        <p14:creationId xmlns:p14="http://schemas.microsoft.com/office/powerpoint/2010/main" val="30979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3</a:t>
            </a:fld>
            <a:endParaRPr lang="en-US"/>
          </a:p>
        </p:txBody>
      </p:sp>
    </p:spTree>
    <p:extLst>
      <p:ext uri="{BB962C8B-B14F-4D97-AF65-F5344CB8AC3E}">
        <p14:creationId xmlns:p14="http://schemas.microsoft.com/office/powerpoint/2010/main" val="428913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4</a:t>
            </a:fld>
            <a:endParaRPr lang="en-US"/>
          </a:p>
        </p:txBody>
      </p:sp>
    </p:spTree>
    <p:extLst>
      <p:ext uri="{BB962C8B-B14F-4D97-AF65-F5344CB8AC3E}">
        <p14:creationId xmlns:p14="http://schemas.microsoft.com/office/powerpoint/2010/main" val="378750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5</a:t>
            </a:fld>
            <a:endParaRPr lang="en-US"/>
          </a:p>
        </p:txBody>
      </p:sp>
    </p:spTree>
    <p:extLst>
      <p:ext uri="{BB962C8B-B14F-4D97-AF65-F5344CB8AC3E}">
        <p14:creationId xmlns:p14="http://schemas.microsoft.com/office/powerpoint/2010/main" val="389708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6</a:t>
            </a:fld>
            <a:endParaRPr lang="en-US"/>
          </a:p>
        </p:txBody>
      </p:sp>
    </p:spTree>
    <p:extLst>
      <p:ext uri="{BB962C8B-B14F-4D97-AF65-F5344CB8AC3E}">
        <p14:creationId xmlns:p14="http://schemas.microsoft.com/office/powerpoint/2010/main" val="389872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7</a:t>
            </a:fld>
            <a:endParaRPr lang="en-US"/>
          </a:p>
        </p:txBody>
      </p:sp>
    </p:spTree>
    <p:extLst>
      <p:ext uri="{BB962C8B-B14F-4D97-AF65-F5344CB8AC3E}">
        <p14:creationId xmlns:p14="http://schemas.microsoft.com/office/powerpoint/2010/main" val="229644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8</a:t>
            </a:fld>
            <a:endParaRPr lang="en-US"/>
          </a:p>
        </p:txBody>
      </p:sp>
    </p:spTree>
    <p:extLst>
      <p:ext uri="{BB962C8B-B14F-4D97-AF65-F5344CB8AC3E}">
        <p14:creationId xmlns:p14="http://schemas.microsoft.com/office/powerpoint/2010/main" val="2017546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AA25-AF8E-422C-AC66-B981FDD8A310}" type="slidenum">
              <a:rPr lang="en-US" smtClean="0"/>
              <a:t>9</a:t>
            </a:fld>
            <a:endParaRPr lang="en-US"/>
          </a:p>
        </p:txBody>
      </p:sp>
    </p:spTree>
    <p:extLst>
      <p:ext uri="{BB962C8B-B14F-4D97-AF65-F5344CB8AC3E}">
        <p14:creationId xmlns:p14="http://schemas.microsoft.com/office/powerpoint/2010/main" val="2818138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7E0307-B85C-446A-8EF0-0407D435D787}" type="datetimeFigureOut">
              <a:rPr lang="en-US"/>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FE2CC-454D-4466-AC55-B86DA0A87BAE}" type="datetimeFigureOut">
              <a:rPr lang="en-US"/>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a:t>3/11/2021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FC00A40-6C29-46B4-B55F-DA2C5C50FEF6}"/>
              </a:ext>
            </a:extLst>
          </p:cNvPr>
          <p:cNvSpPr>
            <a:spLocks noGrp="1"/>
          </p:cNvSpPr>
          <p:nvPr>
            <p:ph type="pic" sz="quarter" idx="10"/>
          </p:nvPr>
        </p:nvSpPr>
        <p:spPr>
          <a:xfrm>
            <a:off x="3071446" y="0"/>
            <a:ext cx="9120554" cy="6858000"/>
          </a:xfrm>
          <a:custGeom>
            <a:avLst/>
            <a:gdLst>
              <a:gd name="connsiteX0" fmla="*/ 9120553 w 9120554"/>
              <a:gd name="connsiteY0" fmla="*/ 0 h 6858000"/>
              <a:gd name="connsiteX1" fmla="*/ 9120553 w 9120554"/>
              <a:gd name="connsiteY1" fmla="*/ 440 h 6858000"/>
              <a:gd name="connsiteX2" fmla="*/ 9120554 w 9120554"/>
              <a:gd name="connsiteY2" fmla="*/ 440 h 6858000"/>
              <a:gd name="connsiteX3" fmla="*/ 9120553 w 9120554"/>
              <a:gd name="connsiteY3" fmla="*/ 441 h 6858000"/>
              <a:gd name="connsiteX4" fmla="*/ 9120553 w 9120554"/>
              <a:gd name="connsiteY4" fmla="*/ 6858000 h 6858000"/>
              <a:gd name="connsiteX5" fmla="*/ 1825140 w 9120554"/>
              <a:gd name="connsiteY5" fmla="*/ 6858000 h 6858000"/>
              <a:gd name="connsiteX6" fmla="*/ 1817076 w 9120554"/>
              <a:gd name="connsiteY6" fmla="*/ 6858000 h 6858000"/>
              <a:gd name="connsiteX7" fmla="*/ 0 w 9120554"/>
              <a:gd name="connsiteY7" fmla="*/ 6858000 h 6858000"/>
              <a:gd name="connsiteX8" fmla="*/ 7295415 w 9120554"/>
              <a:gd name="connsiteY8" fmla="*/ 440 h 6858000"/>
              <a:gd name="connsiteX9" fmla="*/ 9118917 w 9120554"/>
              <a:gd name="connsiteY9" fmla="*/ 4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0554" h="6858000">
                <a:moveTo>
                  <a:pt x="9120553" y="0"/>
                </a:moveTo>
                <a:lnTo>
                  <a:pt x="9120553" y="440"/>
                </a:lnTo>
                <a:lnTo>
                  <a:pt x="9120554" y="440"/>
                </a:lnTo>
                <a:lnTo>
                  <a:pt x="9120553" y="441"/>
                </a:lnTo>
                <a:lnTo>
                  <a:pt x="9120553" y="6858000"/>
                </a:lnTo>
                <a:lnTo>
                  <a:pt x="1825140" y="6858000"/>
                </a:lnTo>
                <a:lnTo>
                  <a:pt x="1817076" y="6858000"/>
                </a:lnTo>
                <a:lnTo>
                  <a:pt x="0" y="6858000"/>
                </a:lnTo>
                <a:lnTo>
                  <a:pt x="7295415" y="440"/>
                </a:lnTo>
                <a:lnTo>
                  <a:pt x="9118917" y="440"/>
                </a:lnTo>
                <a:close/>
              </a:path>
            </a:pathLst>
          </a:custGeom>
        </p:spPr>
        <p:txBody>
          <a:bodyPr wrap="square">
            <a:noAutofit/>
          </a:bodyPr>
          <a:lstStyle/>
          <a:p>
            <a:endParaRPr lang="en-ID" dirty="0"/>
          </a:p>
        </p:txBody>
      </p:sp>
    </p:spTree>
    <p:extLst>
      <p:ext uri="{BB962C8B-B14F-4D97-AF65-F5344CB8AC3E}">
        <p14:creationId xmlns:p14="http://schemas.microsoft.com/office/powerpoint/2010/main" val="338559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A39ACE-9343-4EBE-B5CA-AEA240A1DC53}" type="datetimeFigureOut">
              <a:rPr lang="en-US"/>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9C95DE-FD64-4606-AE61-EC1136867CC6}"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EB0BBD-30FE-4CF1-900A-0C45149F8AF8}" type="datetimeFigureOut">
              <a:rPr lang="en-US"/>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1A5F7F-3E81-4C65-A4D1-CB62D5B9DB91}" type="datetimeFigureOut">
              <a:rPr lang="en-US"/>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Date Placeholder 1"/>
          <p:cNvSpPr>
            <a:spLocks noGrp="1"/>
          </p:cNvSpPr>
          <p:nvPr>
            <p:ph type="dt" sz="half" idx="10"/>
          </p:nvPr>
        </p:nvSpPr>
        <p:spPr/>
        <p:txBody>
          <a:bodyPr/>
          <a:lstStyle/>
          <a:p>
            <a:fld id="{377ECC86-1672-4627-AEFE-EC5485C73905}" type="datetimeFigureOut">
              <a:rPr lang="en-US"/>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a:t>3/11/2021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70" r:id="rId12"/>
    <p:sldLayoutId id="2147483663" r:id="rId13"/>
    <p:sldLayoutId id="2147483667" r:id="rId14"/>
    <p:sldLayoutId id="2147483668" r:id="rId15"/>
    <p:sldLayoutId id="2147483658" r:id="rId16"/>
    <p:sldLayoutId id="2147483659" r:id="rId17"/>
  </p:sldLayoutIdLst>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F804E-A592-4194-A094-8F5948677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C339017-B5B8-4BBC-A611-5E315CA63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D5C52CF-DA35-4201-9476-A78560B06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92248-D91D-46E4-AC9F-7E35C3A5D022}" type="datetimeFigureOut">
              <a:rPr lang="en-ID" smtClean="0"/>
              <a:t>11/03/2021</a:t>
            </a:fld>
            <a:endParaRPr lang="en-ID" dirty="0"/>
          </a:p>
        </p:txBody>
      </p:sp>
      <p:sp>
        <p:nvSpPr>
          <p:cNvPr id="5" name="Footer Placeholder 4">
            <a:extLst>
              <a:ext uri="{FF2B5EF4-FFF2-40B4-BE49-F238E27FC236}">
                <a16:creationId xmlns:a16="http://schemas.microsoft.com/office/drawing/2014/main" id="{4FFC3DD7-5564-4F53-AA8C-16BC83B3E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EA31574F-01ED-49A0-883B-D753EA0012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18FBA-57B7-4AF1-8162-C72DBFDA1B3F}" type="slidenum">
              <a:rPr lang="en-ID" smtClean="0"/>
              <a:t>‹#›</a:t>
            </a:fld>
            <a:endParaRPr lang="en-ID" dirty="0"/>
          </a:p>
        </p:txBody>
      </p:sp>
    </p:spTree>
    <p:extLst>
      <p:ext uri="{BB962C8B-B14F-4D97-AF65-F5344CB8AC3E}">
        <p14:creationId xmlns:p14="http://schemas.microsoft.com/office/powerpoint/2010/main" val="1448051857"/>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in a dark room&#10;&#10;Description automatically generated">
            <a:extLst>
              <a:ext uri="{FF2B5EF4-FFF2-40B4-BE49-F238E27FC236}">
                <a16:creationId xmlns:a16="http://schemas.microsoft.com/office/drawing/2014/main" id="{7D886CFE-8E65-4C9E-A2F2-2403A7A5EEA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8250" r="8250"/>
          <a:stretch>
            <a:fillRect/>
          </a:stretch>
        </p:blipFill>
        <p:spPr>
          <a:xfrm>
            <a:off x="10548257" y="5638800"/>
            <a:ext cx="1643743" cy="1235976"/>
          </a:xfrm>
        </p:spPr>
      </p:pic>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avLst/>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ah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4" name="Disclaimer">
            <a:extLst>
              <a:ext uri="{FF2B5EF4-FFF2-40B4-BE49-F238E27FC236}">
                <a16:creationId xmlns:a16="http://schemas.microsoft.com/office/drawing/2014/main" id="{3617267D-74FB-49E9-8332-52B0246D81F8}"/>
              </a:ext>
            </a:extLst>
          </p:cNvPr>
          <p:cNvSpPr/>
          <p:nvPr/>
        </p:nvSpPr>
        <p:spPr>
          <a:xfrm>
            <a:off x="1" y="302330"/>
            <a:ext cx="7490690" cy="523220"/>
          </a:xfrm>
          <a:prstGeom prst="rect">
            <a:avLst/>
          </a:prstGeom>
          <a:solidFill>
            <a:schemeClr val="accent2">
              <a:lumMod val="40000"/>
              <a:lumOff val="60000"/>
            </a:schemeClr>
          </a:solidFill>
        </p:spPr>
        <p:txBody>
          <a:bodyPr wrap="square">
            <a:spAutoFit/>
          </a:bodyPr>
          <a:lstStyle/>
          <a:p>
            <a:r>
              <a:rPr lang="en-US" sz="2800" b="1" dirty="0"/>
              <a:t>     Presenter</a:t>
            </a:r>
          </a:p>
        </p:txBody>
      </p:sp>
      <p:pic>
        <p:nvPicPr>
          <p:cNvPr id="22" name="Picture 21" descr="A picture containing drawing&#10;&#10;Description automatically generated">
            <a:extLst>
              <a:ext uri="{FF2B5EF4-FFF2-40B4-BE49-F238E27FC236}">
                <a16:creationId xmlns:a16="http://schemas.microsoft.com/office/drawing/2014/main" id="{27981E37-F7CB-401C-B682-C1F618AC4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r>
              <a:rPr lang="en-US" sz="900" dirty="0">
                <a:solidFill>
                  <a:schemeClr val="accent2"/>
                </a:solidFill>
              </a:rPr>
              <a:t>ASSOCIATION</a:t>
            </a:r>
          </a:p>
          <a:p>
            <a:r>
              <a:rPr lang="en-US" sz="900" dirty="0">
                <a:solidFill>
                  <a:schemeClr val="accent2"/>
                </a:solidFill>
              </a:rPr>
              <a:t>OF DEALERSHIP</a:t>
            </a:r>
          </a:p>
          <a:p>
            <a:r>
              <a:rPr lang="en-US" sz="900" dirty="0">
                <a:solidFill>
                  <a:schemeClr val="accent2"/>
                </a:solidFill>
              </a:rPr>
              <a:t>COMPLIANCE OFFICERS</a:t>
            </a:r>
          </a:p>
        </p:txBody>
      </p:sp>
      <p:pic>
        <p:nvPicPr>
          <p:cNvPr id="6" name="Picture 5" descr="A person wearing glasses&#10;&#10;Description automatically generated with medium confidence">
            <a:extLst>
              <a:ext uri="{FF2B5EF4-FFF2-40B4-BE49-F238E27FC236}">
                <a16:creationId xmlns:a16="http://schemas.microsoft.com/office/drawing/2014/main" id="{AB21DE60-6DE6-44C5-815B-DB1F88874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111" y="1110071"/>
            <a:ext cx="2403444" cy="2613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1A3CBD81-0764-4413-86DD-B9B6083ED20B}"/>
              </a:ext>
            </a:extLst>
          </p:cNvPr>
          <p:cNvSpPr txBox="1"/>
          <p:nvPr/>
        </p:nvSpPr>
        <p:spPr>
          <a:xfrm>
            <a:off x="3707730" y="1042009"/>
            <a:ext cx="7906327" cy="5478423"/>
          </a:xfrm>
          <a:prstGeom prst="rect">
            <a:avLst/>
          </a:prstGeom>
          <a:noFill/>
        </p:spPr>
        <p:txBody>
          <a:bodyPr wrap="square">
            <a:spAutoFit/>
          </a:bodyPr>
          <a:lstStyle/>
          <a:p>
            <a:pPr marL="0" marR="0">
              <a:spcBef>
                <a:spcPts val="0"/>
              </a:spcBef>
              <a:spcAft>
                <a:spcPts val="0"/>
              </a:spcAft>
            </a:pPr>
            <a:r>
              <a:rPr lang="en-US" sz="1400" b="1" dirty="0">
                <a:solidFill>
                  <a:srgbClr val="19ADC0"/>
                </a:solidFill>
                <a:effectLst/>
                <a:latin typeface="Arial" panose="020B0604020202020204" pitchFamily="34" charset="0"/>
                <a:ea typeface="Calibri" panose="020F0502020204030204" pitchFamily="34" charset="0"/>
                <a:cs typeface="Arial" panose="020B0604020202020204" pitchFamily="34" charset="0"/>
              </a:rPr>
              <a:t>Ben Glass is a Shareholder in the Charleston Office of Ogletree, Deakins, Nash, Smoak &amp; Stewart, P.C. Ben earned his B.A. from the College of Charleston, and his J.D., </a:t>
            </a:r>
            <a:r>
              <a:rPr lang="en-US" sz="1400" b="1" i="1" dirty="0">
                <a:solidFill>
                  <a:srgbClr val="19ADC0"/>
                </a:solidFill>
                <a:effectLst/>
                <a:latin typeface="Arial" panose="020B0604020202020204" pitchFamily="34" charset="0"/>
                <a:ea typeface="Calibri" panose="020F0502020204030204" pitchFamily="34" charset="0"/>
                <a:cs typeface="Arial" panose="020B0604020202020204" pitchFamily="34" charset="0"/>
              </a:rPr>
              <a:t>cum laude, </a:t>
            </a:r>
            <a:r>
              <a:rPr lang="en-US" sz="1400" b="1" dirty="0">
                <a:solidFill>
                  <a:srgbClr val="19ADC0"/>
                </a:solidFill>
                <a:effectLst/>
                <a:latin typeface="Arial" panose="020B0604020202020204" pitchFamily="34" charset="0"/>
                <a:ea typeface="Calibri" panose="020F0502020204030204" pitchFamily="34" charset="0"/>
                <a:cs typeface="Arial" panose="020B0604020202020204" pitchFamily="34" charset="0"/>
              </a:rPr>
              <a:t>from the University of South Carolina School of Law. After a judicial clerkship with United States District Judge Henry M. Herlong, Jr., Ben joined Ogletree, Deakins in 1995. For the last 25 years, he has represented employers in all manner of labor and employment law issues and spoken regularly on various topics.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400" dirty="0">
                <a:solidFill>
                  <a:srgbClr val="555555"/>
                </a:solidFill>
                <a:effectLst/>
                <a:latin typeface="Arial" panose="020B0604020202020204" pitchFamily="34" charset="0"/>
                <a:ea typeface="Calibri" panose="020F0502020204030204" pitchFamily="34" charset="0"/>
                <a:cs typeface="Arial" panose="020B0604020202020204" pitchFamily="34" charset="0"/>
              </a:rPr>
              <a:t>Ben has an active litigation practice, appearing in federal and state courts throughout South Carolina, in both single plaintiff and collective actions, and appearing frequently before the U.S. EEOC, DOL and NLRB. From the beginning of his legal career, Ben has been involved in cutting-edge litigation, forming part of the trial team that defended the first ADA case that went to trial in the District of South Carolina, which resulted in a defense verdict. He has continued to have an active litigation practice, handling multiple cases through trial, as well as regularly handling arbitrations for his clients. He also counsels clients about employment policies and compliance with state and federal employment laws.  Ben’s clients range from white collar professional firms to retailers, manufacturers, and maritime companies, including multiple automobile dealerships.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solidFill>
                  <a:srgbClr val="555555"/>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solidFill>
                  <a:srgbClr val="555555"/>
                </a:solidFill>
                <a:effectLst/>
                <a:latin typeface="Arial" panose="020B0604020202020204" pitchFamily="34" charset="0"/>
                <a:ea typeface="Calibri" panose="020F0502020204030204" pitchFamily="34" charset="0"/>
                <a:cs typeface="Arial" panose="020B0604020202020204" pitchFamily="34" charset="0"/>
              </a:rPr>
              <a:t>Ben also maintains a traditional labor practice, assisting clients with labor campaigns, collective bargaining negotiations, grievance arbitrations, and unfair labor practice charges. Ben has had the opportunity to combine his two practices when he briefed all arguments before the United States District Court for the District of South Carolina and the United States Court of Appeals for the Fourth Circuit during the successful challenge to the National Labor Relations Board’s Notice Posting Rule brought by the South Carolina Chamber of Commerce and the Chamber of Commerce of the United States.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endParaRPr lang="en-US" sz="1400" b="0" i="0" dirty="0">
              <a:solidFill>
                <a:srgbClr val="555555"/>
              </a:solidFill>
              <a:effectLs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2526AC3-2406-4AF1-B336-A272D7BACA8E}"/>
              </a:ext>
            </a:extLst>
          </p:cNvPr>
          <p:cNvSpPr txBox="1"/>
          <p:nvPr/>
        </p:nvSpPr>
        <p:spPr>
          <a:xfrm>
            <a:off x="721210" y="3806131"/>
            <a:ext cx="2571246" cy="1015663"/>
          </a:xfrm>
          <a:prstGeom prst="rect">
            <a:avLst/>
          </a:prstGeom>
          <a:noFill/>
        </p:spPr>
        <p:txBody>
          <a:bodyPr wrap="square">
            <a:spAutoFit/>
          </a:bodyPr>
          <a:lstStyle/>
          <a:p>
            <a:r>
              <a:rPr lang="en-US" sz="1200" b="1" dirty="0">
                <a:solidFill>
                  <a:srgbClr val="19ADC0"/>
                </a:solidFill>
                <a:effectLst/>
                <a:latin typeface="Arial" panose="020B0604020202020204" pitchFamily="34" charset="0"/>
                <a:cs typeface="Arial" panose="020B0604020202020204" pitchFamily="34" charset="0"/>
              </a:rPr>
              <a:t>Benjamin P. Glass, JD</a:t>
            </a:r>
          </a:p>
          <a:p>
            <a:r>
              <a:rPr lang="en-US" sz="1200" dirty="0">
                <a:effectLst/>
                <a:latin typeface="Arial" panose="020B0604020202020204" pitchFamily="34" charset="0"/>
                <a:cs typeface="Arial" panose="020B0604020202020204" pitchFamily="34" charset="0"/>
              </a:rPr>
              <a:t>Shareholder</a:t>
            </a:r>
          </a:p>
          <a:p>
            <a:r>
              <a:rPr lang="en-US" sz="1200" dirty="0">
                <a:effectLst/>
                <a:latin typeface="Arial" panose="020B0604020202020204" pitchFamily="34" charset="0"/>
                <a:cs typeface="Arial" panose="020B0604020202020204" pitchFamily="34" charset="0"/>
              </a:rPr>
              <a:t>Ogletree Deakins</a:t>
            </a:r>
          </a:p>
          <a:p>
            <a:r>
              <a:rPr lang="en-US" sz="1200" dirty="0">
                <a:effectLst/>
                <a:latin typeface="Arial" panose="020B0604020202020204" pitchFamily="34" charset="0"/>
                <a:cs typeface="Arial" panose="020B0604020202020204" pitchFamily="34" charset="0"/>
              </a:rPr>
              <a:t>843.720.0863</a:t>
            </a:r>
          </a:p>
          <a:p>
            <a:r>
              <a:rPr lang="en-US" sz="1200" dirty="0">
                <a:effectLst/>
                <a:latin typeface="Arial" panose="020B0604020202020204" pitchFamily="34" charset="0"/>
                <a:cs typeface="Arial" panose="020B0604020202020204" pitchFamily="34" charset="0"/>
              </a:rPr>
              <a:t>ben.glass@ogletree.com</a:t>
            </a:r>
          </a:p>
        </p:txBody>
      </p:sp>
    </p:spTree>
    <p:extLst>
      <p:ext uri="{BB962C8B-B14F-4D97-AF65-F5344CB8AC3E}">
        <p14:creationId xmlns:p14="http://schemas.microsoft.com/office/powerpoint/2010/main" val="1057067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t>Restricting Access To Personnel Files</a:t>
            </a:r>
            <a:br>
              <a:rPr lang="en-US" sz="4000"/>
            </a:br>
            <a:r>
              <a:rPr lang="en-US" sz="4000"/>
              <a:t>Outside The Organization</a:t>
            </a:r>
          </a:p>
        </p:txBody>
      </p:sp>
      <p:sp>
        <p:nvSpPr>
          <p:cNvPr id="3" name="Content Placeholder 2"/>
          <p:cNvSpPr>
            <a:spLocks noGrp="1"/>
          </p:cNvSpPr>
          <p:nvPr>
            <p:ph idx="1"/>
          </p:nvPr>
        </p:nvSpPr>
        <p:spPr>
          <a:xfrm>
            <a:off x="680320" y="2902137"/>
            <a:ext cx="9613861" cy="3523601"/>
          </a:xfrm>
        </p:spPr>
        <p:txBody>
          <a:bodyPr>
            <a:normAutofit/>
          </a:bodyPr>
          <a:lstStyle/>
          <a:p>
            <a:r>
              <a:rPr lang="en-US"/>
              <a:t>Maintaining records by type helps to firewall review by government and other auditing agencies</a:t>
            </a:r>
          </a:p>
          <a:p>
            <a:r>
              <a:rPr lang="en-US"/>
              <a:t>Maintaining records by type helps to protect privacy of subject employee and others</a:t>
            </a:r>
          </a:p>
          <a:p>
            <a:endParaRPr lang="en-US"/>
          </a:p>
          <a:p>
            <a:pPr lvl="1"/>
            <a:r>
              <a:rPr lang="en-US"/>
              <a:t>Limit production of records to the type of files involved in the investigation/audit (EEOC, OSHA, FMLA, Wage &amp; Hour)</a:t>
            </a:r>
          </a:p>
          <a:p>
            <a:pPr lvl="1"/>
            <a:r>
              <a:rPr lang="en-US"/>
              <a:t>Be prepared for pushback from government investigators</a:t>
            </a:r>
          </a:p>
        </p:txBody>
      </p:sp>
    </p:spTree>
    <p:extLst>
      <p:ext uri="{BB962C8B-B14F-4D97-AF65-F5344CB8AC3E}">
        <p14:creationId xmlns:p14="http://schemas.microsoft.com/office/powerpoint/2010/main" val="22459171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Records You Should Not Maintain Anywhere</a:t>
            </a:r>
          </a:p>
        </p:txBody>
      </p:sp>
      <p:sp>
        <p:nvSpPr>
          <p:cNvPr id="3" name="Content Placeholder 2"/>
          <p:cNvSpPr>
            <a:spLocks noGrp="1"/>
          </p:cNvSpPr>
          <p:nvPr>
            <p:ph idx="1"/>
          </p:nvPr>
        </p:nvSpPr>
        <p:spPr>
          <a:xfrm>
            <a:off x="979579" y="2670617"/>
            <a:ext cx="6219243" cy="3630432"/>
          </a:xfrm>
        </p:spPr>
        <p:txBody>
          <a:bodyPr>
            <a:normAutofit/>
          </a:bodyPr>
          <a:lstStyle/>
          <a:p>
            <a:r>
              <a:rPr lang="en-US" altLang="en-US" sz="2800"/>
              <a:t>After-hours behavior</a:t>
            </a:r>
          </a:p>
          <a:p>
            <a:r>
              <a:rPr lang="en-US" altLang="en-US" sz="2800"/>
              <a:t>Arrest records</a:t>
            </a:r>
          </a:p>
          <a:p>
            <a:r>
              <a:rPr lang="en-US" altLang="en-US" sz="2800"/>
              <a:t>Personal financial information</a:t>
            </a:r>
          </a:p>
          <a:p>
            <a:r>
              <a:rPr lang="en-US" altLang="en-US" sz="2800"/>
              <a:t>Club/union memberships</a:t>
            </a:r>
          </a:p>
          <a:p>
            <a:r>
              <a:rPr lang="en-US" altLang="en-US" sz="2800"/>
              <a:t>Religious affiliation</a:t>
            </a:r>
          </a:p>
          <a:p>
            <a:r>
              <a:rPr lang="en-US" altLang="en-US" sz="2800"/>
              <a:t>Political beliefs/party affiliation</a:t>
            </a:r>
          </a:p>
        </p:txBody>
      </p:sp>
    </p:spTree>
    <p:extLst>
      <p:ext uri="{BB962C8B-B14F-4D97-AF65-F5344CB8AC3E}">
        <p14:creationId xmlns:p14="http://schemas.microsoft.com/office/powerpoint/2010/main" val="7521998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936" y="736603"/>
            <a:ext cx="5412908" cy="1080938"/>
          </a:xfrm>
        </p:spPr>
        <p:txBody>
          <a:bodyPr/>
          <a:lstStyle/>
          <a:p>
            <a:r>
              <a:rPr lang="en-US"/>
              <a:t>Retention Requirements</a:t>
            </a:r>
          </a:p>
        </p:txBody>
      </p:sp>
      <p:sp>
        <p:nvSpPr>
          <p:cNvPr id="3" name="Content Placeholder 2"/>
          <p:cNvSpPr>
            <a:spLocks noGrp="1"/>
          </p:cNvSpPr>
          <p:nvPr>
            <p:ph idx="1"/>
          </p:nvPr>
        </p:nvSpPr>
        <p:spPr>
          <a:xfrm>
            <a:off x="597194" y="2028305"/>
            <a:ext cx="9613861" cy="4746568"/>
          </a:xfrm>
        </p:spPr>
        <p:txBody>
          <a:bodyPr>
            <a:normAutofit fontScale="62500" lnSpcReduction="20000"/>
          </a:bodyPr>
          <a:lstStyle/>
          <a:p>
            <a:pPr eaLnBrk="0" fontAlgn="base" hangingPunct="0"/>
            <a:endParaRPr kumimoji="1" lang="en-US" sz="3200" b="1">
              <a:latin typeface="+mj-lt"/>
            </a:endParaRPr>
          </a:p>
          <a:p>
            <a:pPr eaLnBrk="0" fontAlgn="base" hangingPunct="0"/>
            <a:r>
              <a:rPr kumimoji="1" lang="en-US" sz="3200" b="1">
                <a:latin typeface="+mj-lt"/>
              </a:rPr>
              <a:t>Check City, County, and State For Local Requirements</a:t>
            </a:r>
          </a:p>
          <a:p>
            <a:pPr eaLnBrk="0" fontAlgn="base" hangingPunct="0"/>
            <a:endParaRPr kumimoji="1" lang="en-US">
              <a:latin typeface="+mj-lt"/>
            </a:endParaRPr>
          </a:p>
          <a:p>
            <a:pPr eaLnBrk="0" fontAlgn="base" hangingPunct="0"/>
            <a:r>
              <a:rPr kumimoji="1" lang="en-US" sz="2900"/>
              <a:t>Fair Labor Standards Act (FLSA)</a:t>
            </a:r>
            <a:endParaRPr lang="en-US" sz="2900"/>
          </a:p>
          <a:p>
            <a:pPr lvl="1" eaLnBrk="0" fontAlgn="base" hangingPunct="0"/>
            <a:r>
              <a:rPr kumimoji="1" lang="en-US" sz="2300"/>
              <a:t>2 years (recommended 3 years due to remedies for “willful” violation)</a:t>
            </a:r>
            <a:endParaRPr lang="en-US" sz="2300"/>
          </a:p>
          <a:p>
            <a:pPr eaLnBrk="0" fontAlgn="base" hangingPunct="0"/>
            <a:r>
              <a:rPr kumimoji="1" lang="en-US" sz="2900"/>
              <a:t>Family and Medical Leave Act (FMLA)</a:t>
            </a:r>
            <a:endParaRPr lang="en-US" sz="2900"/>
          </a:p>
          <a:p>
            <a:pPr lvl="1" eaLnBrk="0" fontAlgn="base" hangingPunct="0"/>
            <a:r>
              <a:rPr kumimoji="1" lang="en-US" sz="2300"/>
              <a:t>3 years</a:t>
            </a:r>
            <a:endParaRPr lang="en-US" sz="2300"/>
          </a:p>
          <a:p>
            <a:pPr eaLnBrk="0" fontAlgn="base" hangingPunct="0"/>
            <a:r>
              <a:rPr kumimoji="1" lang="en-US" sz="2900"/>
              <a:t>Title VII of the Civil Rights Act</a:t>
            </a:r>
            <a:endParaRPr lang="en-US" sz="2900"/>
          </a:p>
          <a:p>
            <a:pPr lvl="1" eaLnBrk="0" fontAlgn="base" hangingPunct="0"/>
            <a:r>
              <a:rPr kumimoji="1" lang="en-US" sz="2300"/>
              <a:t>1 year following the personnel action involved</a:t>
            </a:r>
            <a:endParaRPr lang="en-US" sz="2300"/>
          </a:p>
          <a:p>
            <a:pPr eaLnBrk="0" fontAlgn="base" hangingPunct="0"/>
            <a:r>
              <a:rPr kumimoji="1" lang="en-US" sz="2900"/>
              <a:t>Age Discrimination in Employment Act (ADEA)</a:t>
            </a:r>
            <a:endParaRPr lang="en-US" sz="2900"/>
          </a:p>
          <a:p>
            <a:pPr lvl="1" eaLnBrk="0" fontAlgn="base" hangingPunct="0"/>
            <a:r>
              <a:rPr kumimoji="1" lang="en-US" sz="2300" b="1"/>
              <a:t>3 years</a:t>
            </a:r>
            <a:endParaRPr lang="en-US" sz="2300" b="1"/>
          </a:p>
          <a:p>
            <a:pPr eaLnBrk="0" fontAlgn="base" hangingPunct="0"/>
            <a:r>
              <a:rPr kumimoji="1" lang="en-US" sz="2900"/>
              <a:t>Occupational Safety &amp; Health Act (OSHA)</a:t>
            </a:r>
            <a:endParaRPr lang="en-US" sz="2900"/>
          </a:p>
          <a:p>
            <a:pPr lvl="1" eaLnBrk="0" fontAlgn="base" hangingPunct="0"/>
            <a:r>
              <a:rPr kumimoji="1" lang="en-US" sz="2300"/>
              <a:t>Varies, depending on occupational illness or injury.  However, generally duration of employment +30 years</a:t>
            </a:r>
            <a:endParaRPr lang="en-US" sz="2300"/>
          </a:p>
          <a:p>
            <a:pPr eaLnBrk="0" fontAlgn="base" hangingPunct="0"/>
            <a:r>
              <a:rPr kumimoji="1" lang="en-US" sz="2900"/>
              <a:t>Uniformed Services Employment and Re-employment Rights Act (USERRA)</a:t>
            </a:r>
            <a:endParaRPr lang="en-US" sz="2900"/>
          </a:p>
          <a:p>
            <a:pPr lvl="1" eaLnBrk="0" fontAlgn="base" hangingPunct="0"/>
            <a:r>
              <a:rPr kumimoji="1" lang="en-US" sz="2200"/>
              <a:t>No record-keeping requirement, but due to rights, should keep records of military leave for 5-6 years</a:t>
            </a:r>
            <a:endParaRPr lang="en-US" sz="2200"/>
          </a:p>
          <a:p>
            <a:pPr eaLnBrk="0" fontAlgn="base" hangingPunct="0"/>
            <a:r>
              <a:rPr kumimoji="1" lang="en-US" sz="2900"/>
              <a:t>Office of Federal Contract Compliance Programs (OFCCP)</a:t>
            </a:r>
          </a:p>
          <a:p>
            <a:pPr lvl="1" eaLnBrk="0" fontAlgn="base" hangingPunct="0"/>
            <a:r>
              <a:rPr kumimoji="1" lang="en-US" sz="2600"/>
              <a:t>2 years following the date or making of the personnel action involved</a:t>
            </a:r>
          </a:p>
          <a:p>
            <a:pPr marL="457200" lvl="1" indent="0" eaLnBrk="0" fontAlgn="base" hangingPunct="0">
              <a:buNone/>
            </a:pPr>
            <a:endParaRPr kumimoji="1" lang="en-US"/>
          </a:p>
        </p:txBody>
      </p:sp>
    </p:spTree>
    <p:extLst>
      <p:ext uri="{BB962C8B-B14F-4D97-AF65-F5344CB8AC3E}">
        <p14:creationId xmlns:p14="http://schemas.microsoft.com/office/powerpoint/2010/main" val="33970134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Internal Retention Suggestion</a:t>
            </a:r>
          </a:p>
        </p:txBody>
      </p:sp>
      <p:sp>
        <p:nvSpPr>
          <p:cNvPr id="3" name="Content Placeholder 2"/>
          <p:cNvSpPr>
            <a:spLocks noGrp="1"/>
          </p:cNvSpPr>
          <p:nvPr>
            <p:ph idx="1"/>
          </p:nvPr>
        </p:nvSpPr>
        <p:spPr/>
        <p:txBody>
          <a:bodyPr/>
          <a:lstStyle/>
          <a:p>
            <a:r>
              <a:rPr lang="en-US" altLang="en-US"/>
              <a:t>“Five year” recommendation</a:t>
            </a:r>
          </a:p>
          <a:p>
            <a:pPr>
              <a:buFont typeface="Wingdings" pitchFamily="2" charset="2"/>
              <a:buNone/>
            </a:pPr>
            <a:endParaRPr lang="en-US" altLang="en-US"/>
          </a:p>
          <a:p>
            <a:pPr lvl="1"/>
            <a:r>
              <a:rPr lang="en-US" altLang="en-US"/>
              <a:t>And ONLY for five years</a:t>
            </a:r>
          </a:p>
          <a:p>
            <a:pPr lvl="1">
              <a:buFont typeface="Wingdings" pitchFamily="2" charset="2"/>
              <a:buNone/>
            </a:pPr>
            <a:endParaRPr lang="en-US" altLang="en-US"/>
          </a:p>
          <a:p>
            <a:pPr lvl="1"/>
            <a:r>
              <a:rPr lang="en-US" altLang="en-US" i="1"/>
              <a:t>Note</a:t>
            </a:r>
            <a:r>
              <a:rPr lang="en-US" altLang="en-US"/>
              <a:t> the exceptions for OSHA records relating to an employee’s occupational illness or injury &amp; USERRA leave records in the event a dispute arises</a:t>
            </a:r>
          </a:p>
        </p:txBody>
      </p:sp>
    </p:spTree>
    <p:extLst>
      <p:ext uri="{BB962C8B-B14F-4D97-AF65-F5344CB8AC3E}">
        <p14:creationId xmlns:p14="http://schemas.microsoft.com/office/powerpoint/2010/main" val="5042421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Retention Obligations</a:t>
            </a:r>
          </a:p>
        </p:txBody>
      </p:sp>
      <p:sp>
        <p:nvSpPr>
          <p:cNvPr id="3" name="Content Placeholder 2"/>
          <p:cNvSpPr>
            <a:spLocks noGrp="1"/>
          </p:cNvSpPr>
          <p:nvPr>
            <p:ph idx="1"/>
          </p:nvPr>
        </p:nvSpPr>
        <p:spPr>
          <a:xfrm>
            <a:off x="680321" y="2336872"/>
            <a:ext cx="9613861" cy="4022363"/>
          </a:xfrm>
        </p:spPr>
        <p:txBody>
          <a:bodyPr/>
          <a:lstStyle/>
          <a:p>
            <a:r>
              <a:rPr lang="en-US" altLang="en-US" sz="3200"/>
              <a:t>Threat of litigation/actual litigation</a:t>
            </a:r>
          </a:p>
          <a:p>
            <a:pPr lvl="1"/>
            <a:r>
              <a:rPr lang="en-US" altLang="en-US" sz="2400"/>
              <a:t>An employer is obligated not to destroy any potentially relevant information after notice of the reasonable anticipation of litigation or service of a lawsuit or administrative charge</a:t>
            </a:r>
          </a:p>
          <a:p>
            <a:pPr lvl="1"/>
            <a:r>
              <a:rPr lang="en-US" altLang="en-US" sz="2400"/>
              <a:t>This includes all electronically stored information (ESI), such as emails, IMs, text messages</a:t>
            </a:r>
          </a:p>
          <a:p>
            <a:pPr lvl="1"/>
            <a:r>
              <a:rPr lang="en-US" altLang="en-US" sz="2400"/>
              <a:t>Must retain all potentially relevant information (</a:t>
            </a:r>
            <a:r>
              <a:rPr lang="en-US" altLang="en-US" sz="2400" u="sng"/>
              <a:t>regardless of file retention/destruction policy</a:t>
            </a:r>
            <a:r>
              <a:rPr lang="en-US" altLang="en-US" sz="2400"/>
              <a:t>)</a:t>
            </a:r>
          </a:p>
          <a:p>
            <a:pPr lvl="1"/>
            <a:r>
              <a:rPr lang="en-US" altLang="en-US" sz="2400"/>
              <a:t>Seek legal counsel</a:t>
            </a:r>
          </a:p>
        </p:txBody>
      </p:sp>
    </p:spTree>
    <p:extLst>
      <p:ext uri="{BB962C8B-B14F-4D97-AF65-F5344CB8AC3E}">
        <p14:creationId xmlns:p14="http://schemas.microsoft.com/office/powerpoint/2010/main" val="2152021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 y="753228"/>
            <a:ext cx="10324408" cy="1080938"/>
          </a:xfrm>
        </p:spPr>
        <p:txBody>
          <a:bodyPr/>
          <a:lstStyle/>
          <a:p>
            <a:r>
              <a:rPr lang="en-US" altLang="en-US"/>
              <a:t>Potential Liability for Improper Record-Keeping</a:t>
            </a:r>
            <a:endParaRPr lang="en-US"/>
          </a:p>
        </p:txBody>
      </p:sp>
      <p:sp>
        <p:nvSpPr>
          <p:cNvPr id="3" name="Content Placeholder 2"/>
          <p:cNvSpPr>
            <a:spLocks noGrp="1"/>
          </p:cNvSpPr>
          <p:nvPr>
            <p:ph idx="1"/>
          </p:nvPr>
        </p:nvSpPr>
        <p:spPr>
          <a:xfrm>
            <a:off x="680321" y="2336873"/>
            <a:ext cx="9613861" cy="3872734"/>
          </a:xfrm>
        </p:spPr>
        <p:txBody>
          <a:bodyPr>
            <a:normAutofit fontScale="92500" lnSpcReduction="10000"/>
          </a:bodyPr>
          <a:lstStyle/>
          <a:p>
            <a:r>
              <a:rPr lang="en-US"/>
              <a:t>Governmental Audits and Investigations</a:t>
            </a:r>
          </a:p>
          <a:p>
            <a:pPr lvl="1"/>
            <a:r>
              <a:rPr lang="en-US"/>
              <a:t>Audit for recordkeeping compliance as well as substance</a:t>
            </a:r>
          </a:p>
          <a:p>
            <a:r>
              <a:rPr lang="en-US" altLang="en-US"/>
              <a:t>E-Discovery</a:t>
            </a:r>
          </a:p>
          <a:p>
            <a:pPr lvl="1"/>
            <a:r>
              <a:rPr lang="en-US" altLang="en-US"/>
              <a:t>Sanctions against employer</a:t>
            </a:r>
          </a:p>
          <a:p>
            <a:pPr lvl="1"/>
            <a:r>
              <a:rPr lang="en-US" altLang="en-US"/>
              <a:t>Adverse inference jury instructions</a:t>
            </a:r>
          </a:p>
          <a:p>
            <a:r>
              <a:rPr lang="en-US" altLang="en-US"/>
              <a:t>Discrimination and Retaliation Claims</a:t>
            </a:r>
          </a:p>
          <a:p>
            <a:pPr lvl="1"/>
            <a:r>
              <a:rPr lang="en-US" altLang="en-US"/>
              <a:t>Poor recordkeeping can strengthen an employee’s claim of discrimination and/or retaliation</a:t>
            </a:r>
          </a:p>
          <a:p>
            <a:pPr lvl="1"/>
            <a:r>
              <a:rPr lang="en-US" altLang="en-US"/>
              <a:t>Must be able to prove legitimate basis for the employment action – “it just didn’t work out” doesn’t cut it</a:t>
            </a:r>
          </a:p>
          <a:p>
            <a:pPr lvl="1"/>
            <a:r>
              <a:rPr lang="en-US" altLang="en-US"/>
              <a:t>Keep certain documents out of personnel file to prevent any inference of discrimination (e.g., I-9 forms)</a:t>
            </a:r>
          </a:p>
          <a:p>
            <a:pPr lvl="1"/>
            <a:endParaRPr lang="en-US" altLang="en-US"/>
          </a:p>
        </p:txBody>
      </p:sp>
    </p:spTree>
    <p:extLst>
      <p:ext uri="{BB962C8B-B14F-4D97-AF65-F5344CB8AC3E}">
        <p14:creationId xmlns:p14="http://schemas.microsoft.com/office/powerpoint/2010/main" val="31943437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7"/>
            <a:ext cx="9613861" cy="1209387"/>
          </a:xfrm>
        </p:spPr>
        <p:txBody>
          <a:bodyPr>
            <a:normAutofit/>
          </a:bodyPr>
          <a:lstStyle/>
          <a:p>
            <a:r>
              <a:rPr lang="en-US"/>
              <a:t>Legal Protection Or Landmine?</a:t>
            </a:r>
            <a:br>
              <a:rPr lang="en-US"/>
            </a:br>
            <a:endParaRPr lang="en-US"/>
          </a:p>
        </p:txBody>
      </p:sp>
      <p:sp>
        <p:nvSpPr>
          <p:cNvPr id="3" name="Content Placeholder 2"/>
          <p:cNvSpPr>
            <a:spLocks noGrp="1"/>
          </p:cNvSpPr>
          <p:nvPr>
            <p:ph idx="1"/>
          </p:nvPr>
        </p:nvSpPr>
        <p:spPr>
          <a:xfrm>
            <a:off x="680321" y="2336872"/>
            <a:ext cx="9613861" cy="4246807"/>
          </a:xfrm>
        </p:spPr>
        <p:txBody>
          <a:bodyPr/>
          <a:lstStyle/>
          <a:p>
            <a:pPr marL="0" indent="0">
              <a:buNone/>
            </a:pPr>
            <a:r>
              <a:rPr lang="en-US"/>
              <a:t>Benjamin P. Glass</a:t>
            </a:r>
          </a:p>
          <a:p>
            <a:pPr marL="0" indent="0">
              <a:buNone/>
            </a:pPr>
            <a:r>
              <a:rPr lang="en-US"/>
              <a:t>Ogletree, Deakins, Nash, Smoak </a:t>
            </a:r>
          </a:p>
          <a:p>
            <a:pPr marL="0" indent="0">
              <a:buNone/>
            </a:pPr>
            <a:r>
              <a:rPr lang="en-US"/>
              <a:t>  &amp; Stewart, P.C.</a:t>
            </a:r>
          </a:p>
          <a:p>
            <a:pPr marL="0" indent="0">
              <a:buNone/>
            </a:pPr>
            <a:r>
              <a:rPr lang="en-US"/>
              <a:t>211 King Street, Suite 200</a:t>
            </a:r>
          </a:p>
          <a:p>
            <a:pPr marL="0" indent="0">
              <a:buNone/>
            </a:pPr>
            <a:r>
              <a:rPr lang="en-US"/>
              <a:t>Charleston, SC 29401</a:t>
            </a:r>
          </a:p>
          <a:p>
            <a:pPr marL="0" indent="0">
              <a:buNone/>
            </a:pPr>
            <a:r>
              <a:rPr lang="en-US"/>
              <a:t>843-720-0863</a:t>
            </a:r>
          </a:p>
          <a:p>
            <a:pPr marL="0" indent="0">
              <a:buNone/>
            </a:pPr>
            <a:r>
              <a:rPr lang="en-US"/>
              <a:t>ben.glass@ogletreedeakins.com</a:t>
            </a:r>
          </a:p>
          <a:p>
            <a:pPr marL="0" indent="0">
              <a:buNone/>
            </a:pPr>
            <a:endParaRPr lang="en-US"/>
          </a:p>
        </p:txBody>
      </p:sp>
      <p:sp>
        <p:nvSpPr>
          <p:cNvPr id="4" name="Rectangle 3"/>
          <p:cNvSpPr/>
          <p:nvPr/>
        </p:nvSpPr>
        <p:spPr>
          <a:xfrm>
            <a:off x="879827" y="1426584"/>
            <a:ext cx="4215875" cy="400110"/>
          </a:xfrm>
          <a:prstGeom prst="rect">
            <a:avLst/>
          </a:prstGeom>
        </p:spPr>
        <p:txBody>
          <a:bodyPr wrap="square">
            <a:spAutoFit/>
          </a:bodyPr>
          <a:lstStyle/>
          <a:p>
            <a:r>
              <a:rPr lang="en-US" sz="2000"/>
              <a:t>Managing Risk With Employee Files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575" y="2135750"/>
            <a:ext cx="2095173" cy="354184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58490" y="5850730"/>
            <a:ext cx="2367291" cy="72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569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16360"/>
            <a:ext cx="8776447" cy="807767"/>
          </a:xfrm>
        </p:spPr>
        <p:txBody>
          <a:bodyPr/>
          <a:lstStyle/>
          <a:p>
            <a:r>
              <a:rPr lang="en-US" sz="4800"/>
              <a:t>Legal Protection Or Landmine?</a:t>
            </a:r>
          </a:p>
        </p:txBody>
      </p:sp>
      <p:sp>
        <p:nvSpPr>
          <p:cNvPr id="3" name="Subtitle 2"/>
          <p:cNvSpPr>
            <a:spLocks noGrp="1"/>
          </p:cNvSpPr>
          <p:nvPr>
            <p:ph type="subTitle" idx="1"/>
          </p:nvPr>
        </p:nvSpPr>
        <p:spPr>
          <a:xfrm>
            <a:off x="680322" y="4394039"/>
            <a:ext cx="8555118" cy="2380834"/>
          </a:xfrm>
        </p:spPr>
        <p:txBody>
          <a:bodyPr>
            <a:normAutofit/>
          </a:bodyPr>
          <a:lstStyle/>
          <a:p>
            <a:r>
              <a:rPr lang="en-US" sz="3200"/>
              <a:t>Managing Risk With Employee Files</a:t>
            </a:r>
          </a:p>
          <a:p>
            <a:r>
              <a:rPr lang="en-US" sz="2400"/>
              <a:t>ADCO Human Resources Compliance Conference</a:t>
            </a:r>
          </a:p>
          <a:p>
            <a:r>
              <a:rPr lang="en-US"/>
              <a:t>Presented by: Benjamin P. Glass (Charleston)</a:t>
            </a:r>
          </a:p>
          <a:p>
            <a:r>
              <a:rPr lang="en-US"/>
              <a:t>February 24, 2021</a:t>
            </a:r>
          </a:p>
        </p:txBody>
      </p:sp>
      <p:pic>
        <p:nvPicPr>
          <p:cNvPr id="4" name="Picture 3"/>
          <p:cNvPicPr>
            <a:picLocks noChangeAspect="1"/>
          </p:cNvPicPr>
          <p:nvPr/>
        </p:nvPicPr>
        <p:blipFill>
          <a:blip r:embed="rId3"/>
          <a:stretch>
            <a:fillRect/>
          </a:stretch>
        </p:blipFill>
        <p:spPr>
          <a:xfrm>
            <a:off x="9429806" y="2405172"/>
            <a:ext cx="2554445" cy="203014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10192" y="5938058"/>
            <a:ext cx="2367291" cy="72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3408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740" y="753228"/>
            <a:ext cx="6028049" cy="1080938"/>
          </a:xfrm>
        </p:spPr>
        <p:txBody>
          <a:bodyPr>
            <a:noAutofit/>
          </a:bodyPr>
          <a:lstStyle/>
          <a:p>
            <a:r>
              <a:rPr lang="en-US" sz="4800"/>
              <a:t>First, The Disclaimer</a:t>
            </a:r>
          </a:p>
        </p:txBody>
      </p:sp>
      <p:sp>
        <p:nvSpPr>
          <p:cNvPr id="3" name="Content Placeholder 2"/>
          <p:cNvSpPr>
            <a:spLocks noGrp="1"/>
          </p:cNvSpPr>
          <p:nvPr>
            <p:ph idx="1"/>
          </p:nvPr>
        </p:nvSpPr>
        <p:spPr/>
        <p:txBody>
          <a:bodyPr>
            <a:normAutofit fontScale="70000" lnSpcReduction="20000"/>
          </a:bodyPr>
          <a:lstStyle/>
          <a:p>
            <a:pPr marL="0" indent="0">
              <a:buNone/>
            </a:pPr>
            <a:r>
              <a:rPr lang="en-US"/>
              <a:t>Ogletree, Deakins, Nash, Smoak &amp; Stewart, P.C. is appearing at this conference as a service to ADCO and it’s affiliates, and this appearance does not create an attorney-client relationship that did not previously exist with any individual or company attending the conference.  </a:t>
            </a:r>
          </a:p>
          <a:p>
            <a:pPr marL="0" indent="0">
              <a:buNone/>
            </a:pPr>
            <a:endParaRPr lang="en-US"/>
          </a:p>
          <a:p>
            <a:pPr marL="0" indent="0">
              <a:buNone/>
            </a:pPr>
            <a:r>
              <a:rPr lang="en-US"/>
              <a:t>The information presented here is for general informational purposes only and is not intended to constitute specific legal advice to any individual or company attending the conference.  For legal advice on a specific matter, one should seek the advice of counsel familiar with the law of the state in which one operates, as many employment laws and requirements vary from state to state, and even city to city.</a:t>
            </a:r>
          </a:p>
          <a:p>
            <a:pPr marL="0" indent="0">
              <a:buNone/>
            </a:pPr>
            <a:endParaRPr lang="en-US"/>
          </a:p>
          <a:p>
            <a:pPr marL="0" indent="0">
              <a:buNone/>
            </a:pPr>
            <a:r>
              <a:rPr lang="en-US"/>
              <a:t>The views and opinions offered in this presentation do not constitute the views or opinions of ADCO and ADCO does not warrant the accuracy or completeness of the content provided.  ADCO undertakes no duty to correct, supplement, or update the information provided in this presentation.</a:t>
            </a:r>
          </a:p>
        </p:txBody>
      </p:sp>
    </p:spTree>
    <p:extLst>
      <p:ext uri="{BB962C8B-B14F-4D97-AF65-F5344CB8AC3E}">
        <p14:creationId xmlns:p14="http://schemas.microsoft.com/office/powerpoint/2010/main" val="42219458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Personnel Files: Shield or Sword?</a:t>
            </a:r>
          </a:p>
        </p:txBody>
      </p:sp>
      <p:sp>
        <p:nvSpPr>
          <p:cNvPr id="3" name="Content Placeholder 2"/>
          <p:cNvSpPr>
            <a:spLocks noGrp="1"/>
          </p:cNvSpPr>
          <p:nvPr>
            <p:ph idx="1"/>
          </p:nvPr>
        </p:nvSpPr>
        <p:spPr>
          <a:xfrm>
            <a:off x="680321" y="2336873"/>
            <a:ext cx="7615781" cy="2991585"/>
          </a:xfrm>
        </p:spPr>
        <p:txBody>
          <a:bodyPr>
            <a:normAutofit fontScale="92500" lnSpcReduction="10000"/>
          </a:bodyPr>
          <a:lstStyle/>
          <a:p>
            <a:r>
              <a:rPr lang="en-US" sz="2800"/>
              <a:t>Topics Today</a:t>
            </a:r>
          </a:p>
          <a:p>
            <a:pPr lvl="1"/>
            <a:r>
              <a:rPr lang="en-US" sz="2400"/>
              <a:t>The Purpose Of The Personnel File</a:t>
            </a:r>
          </a:p>
          <a:p>
            <a:pPr lvl="1"/>
            <a:r>
              <a:rPr lang="en-US" sz="2400"/>
              <a:t>What Should Be In Personnel Files</a:t>
            </a:r>
          </a:p>
          <a:p>
            <a:pPr lvl="1"/>
            <a:r>
              <a:rPr lang="en-US" sz="2400"/>
              <a:t>What Should Not Be In Personnel Files </a:t>
            </a:r>
          </a:p>
          <a:p>
            <a:pPr lvl="1"/>
            <a:r>
              <a:rPr lang="en-US" sz="2400"/>
              <a:t>Confidentiality Concerns</a:t>
            </a:r>
          </a:p>
          <a:p>
            <a:pPr lvl="1"/>
            <a:r>
              <a:rPr lang="en-US" sz="2400"/>
              <a:t>Retention Requirements</a:t>
            </a:r>
          </a:p>
          <a:p>
            <a:pPr lvl="1"/>
            <a:r>
              <a:rPr lang="en-US" sz="2400"/>
              <a:t>Potential Liabilities and Landmines</a:t>
            </a:r>
          </a:p>
          <a:p>
            <a:pPr lvl="1"/>
            <a:r>
              <a:rPr lang="en-US" sz="2400"/>
              <a:t>Best Practices For Personnel Files</a:t>
            </a:r>
          </a:p>
        </p:txBody>
      </p:sp>
    </p:spTree>
    <p:extLst>
      <p:ext uri="{BB962C8B-B14F-4D97-AF65-F5344CB8AC3E}">
        <p14:creationId xmlns:p14="http://schemas.microsoft.com/office/powerpoint/2010/main" val="33624373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867" y="753228"/>
            <a:ext cx="6028050" cy="1080938"/>
          </a:xfrm>
        </p:spPr>
        <p:txBody>
          <a:bodyPr>
            <a:normAutofit/>
          </a:bodyPr>
          <a:lstStyle/>
          <a:p>
            <a:r>
              <a:rPr lang="en-US" sz="4400"/>
              <a:t>Begin At The Beginning</a:t>
            </a:r>
          </a:p>
        </p:txBody>
      </p:sp>
      <p:sp>
        <p:nvSpPr>
          <p:cNvPr id="3" name="Content Placeholder 2"/>
          <p:cNvSpPr>
            <a:spLocks noGrp="1"/>
          </p:cNvSpPr>
          <p:nvPr>
            <p:ph idx="1"/>
          </p:nvPr>
        </p:nvSpPr>
        <p:spPr>
          <a:xfrm>
            <a:off x="680321" y="2336873"/>
            <a:ext cx="8347301" cy="4072240"/>
          </a:xfrm>
        </p:spPr>
        <p:txBody>
          <a:bodyPr>
            <a:normAutofit fontScale="85000" lnSpcReduction="20000"/>
          </a:bodyPr>
          <a:lstStyle/>
          <a:p>
            <a:r>
              <a:rPr lang="en-US" altLang="en-US" sz="2800"/>
              <a:t>The overall purpose of a personnel file is to document employment-related decisions</a:t>
            </a:r>
          </a:p>
          <a:p>
            <a:pPr lvl="1"/>
            <a:r>
              <a:rPr lang="en-US" altLang="en-US" sz="2400"/>
              <a:t>Will the document be helpful in making employment decisions</a:t>
            </a:r>
          </a:p>
          <a:p>
            <a:pPr lvl="1"/>
            <a:endParaRPr lang="en-US" altLang="en-US" sz="2400"/>
          </a:p>
          <a:p>
            <a:r>
              <a:rPr lang="en-US" sz="2800"/>
              <a:t>Also tells the story of an employee’s employment</a:t>
            </a:r>
          </a:p>
          <a:p>
            <a:pPr lvl="1"/>
            <a:r>
              <a:rPr lang="en-US" sz="2400"/>
              <a:t>Will the document help a jury see what kind of employee they were</a:t>
            </a:r>
          </a:p>
          <a:p>
            <a:r>
              <a:rPr lang="en-US" altLang="en-US" sz="2800"/>
              <a:t>Two general rules are:</a:t>
            </a:r>
          </a:p>
          <a:p>
            <a:endParaRPr lang="en-US" altLang="en-US"/>
          </a:p>
          <a:p>
            <a:pPr lvl="1"/>
            <a:r>
              <a:rPr lang="en-US" altLang="en-US" sz="2400"/>
              <a:t>Only keep information that can legally be the basis of an employment-related decision; and</a:t>
            </a:r>
          </a:p>
          <a:p>
            <a:pPr lvl="1"/>
            <a:endParaRPr lang="en-US" altLang="en-US" sz="2400"/>
          </a:p>
          <a:p>
            <a:pPr lvl="1"/>
            <a:r>
              <a:rPr lang="en-US" altLang="en-US" sz="2400"/>
              <a:t>Do not put anything in a personnel file that you would not want a jury to see</a:t>
            </a:r>
          </a:p>
          <a:p>
            <a:pPr lvl="1"/>
            <a:endParaRPr lang="en-US"/>
          </a:p>
        </p:txBody>
      </p:sp>
    </p:spTree>
    <p:extLst>
      <p:ext uri="{BB962C8B-B14F-4D97-AF65-F5344CB8AC3E}">
        <p14:creationId xmlns:p14="http://schemas.microsoft.com/office/powerpoint/2010/main" val="6339510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5" y="753228"/>
            <a:ext cx="10161178" cy="1080938"/>
          </a:xfrm>
        </p:spPr>
        <p:txBody>
          <a:bodyPr/>
          <a:lstStyle/>
          <a:p>
            <a:pPr algn="ctr"/>
            <a:r>
              <a:rPr lang="en-US"/>
              <a:t>Records That </a:t>
            </a:r>
            <a:r>
              <a:rPr lang="en-US" b="1">
                <a:solidFill>
                  <a:srgbClr val="00B050"/>
                </a:solidFill>
              </a:rPr>
              <a:t>Should</a:t>
            </a:r>
            <a:r>
              <a:rPr lang="en-US"/>
              <a:t> Be Kept In A Personnel File</a:t>
            </a:r>
            <a:br>
              <a:rPr lang="en-US"/>
            </a:br>
            <a:r>
              <a:rPr lang="en-US"/>
              <a:t>The Basics</a:t>
            </a:r>
          </a:p>
        </p:txBody>
      </p:sp>
      <p:sp>
        <p:nvSpPr>
          <p:cNvPr id="3" name="Content Placeholder 2"/>
          <p:cNvSpPr>
            <a:spLocks noGrp="1"/>
          </p:cNvSpPr>
          <p:nvPr>
            <p:ph idx="1"/>
          </p:nvPr>
        </p:nvSpPr>
        <p:spPr>
          <a:xfrm>
            <a:off x="680321" y="2019993"/>
            <a:ext cx="9613861" cy="4621876"/>
          </a:xfrm>
        </p:spPr>
        <p:txBody>
          <a:bodyPr>
            <a:normAutofit fontScale="70000" lnSpcReduction="20000"/>
          </a:bodyPr>
          <a:lstStyle/>
          <a:p>
            <a:endParaRPr lang="en-US" sz="3800"/>
          </a:p>
          <a:p>
            <a:pPr indent="-274320">
              <a:defRPr/>
            </a:pPr>
            <a:r>
              <a:rPr lang="en-US" altLang="en-US" sz="2800"/>
              <a:t>Recruiting documents (applications, resumes, pre-employment test results)</a:t>
            </a:r>
          </a:p>
          <a:p>
            <a:pPr indent="-274320">
              <a:defRPr/>
            </a:pPr>
            <a:r>
              <a:rPr lang="en-US" altLang="en-US" sz="2800"/>
              <a:t>Job offers, employment or other contracts (confidentiality, non-competes)</a:t>
            </a:r>
          </a:p>
          <a:p>
            <a:pPr indent="-274320">
              <a:defRPr/>
            </a:pPr>
            <a:r>
              <a:rPr lang="en-US" altLang="en-US" sz="2800"/>
              <a:t>Benefit election forms</a:t>
            </a:r>
          </a:p>
          <a:p>
            <a:pPr indent="-274320">
              <a:defRPr/>
            </a:pPr>
            <a:r>
              <a:rPr lang="en-US" altLang="en-US" sz="2800"/>
              <a:t>Job descriptions </a:t>
            </a:r>
          </a:p>
          <a:p>
            <a:pPr indent="-274320">
              <a:defRPr/>
            </a:pPr>
            <a:r>
              <a:rPr lang="en-US" altLang="en-US" sz="2800"/>
              <a:t>Rates of pay and compensation</a:t>
            </a:r>
          </a:p>
          <a:p>
            <a:pPr indent="-274320">
              <a:defRPr/>
            </a:pPr>
            <a:r>
              <a:rPr lang="en-US" altLang="en-US" sz="2800"/>
              <a:t>Records of promotions and demotions</a:t>
            </a:r>
          </a:p>
          <a:p>
            <a:pPr indent="-274320">
              <a:defRPr/>
            </a:pPr>
            <a:r>
              <a:rPr lang="en-US" altLang="en-US" sz="2800"/>
              <a:t>Transfer/Layoff records</a:t>
            </a:r>
          </a:p>
          <a:p>
            <a:pPr indent="-274320">
              <a:defRPr/>
            </a:pPr>
            <a:r>
              <a:rPr lang="en-US" altLang="en-US" sz="2800"/>
              <a:t>Education and training records </a:t>
            </a:r>
          </a:p>
          <a:p>
            <a:pPr indent="-274320">
              <a:defRPr/>
            </a:pPr>
            <a:r>
              <a:rPr lang="en-US" altLang="en-US" sz="2800"/>
              <a:t>Policy and Handbook acknowledgments and agreements</a:t>
            </a:r>
          </a:p>
          <a:p>
            <a:pPr indent="-274320">
              <a:defRPr/>
            </a:pPr>
            <a:r>
              <a:rPr lang="en-US" altLang="en-US" sz="2800"/>
              <a:t>Termination records</a:t>
            </a:r>
          </a:p>
          <a:p>
            <a:pPr indent="-274320">
              <a:defRPr/>
            </a:pPr>
            <a:r>
              <a:rPr lang="en-US" sz="2800"/>
              <a:t>Post-employment records (Unemployment/COBRA)</a:t>
            </a:r>
            <a:endParaRPr lang="en-US" sz="2600"/>
          </a:p>
          <a:p>
            <a:pPr indent="-274320">
              <a:defRPr/>
            </a:pPr>
            <a:endParaRPr lang="en-US" altLang="en-US" sz="2800"/>
          </a:p>
        </p:txBody>
      </p:sp>
    </p:spTree>
    <p:extLst>
      <p:ext uri="{BB962C8B-B14F-4D97-AF65-F5344CB8AC3E}">
        <p14:creationId xmlns:p14="http://schemas.microsoft.com/office/powerpoint/2010/main" val="24532872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5" y="753228"/>
            <a:ext cx="10161178" cy="1080938"/>
          </a:xfrm>
        </p:spPr>
        <p:txBody>
          <a:bodyPr/>
          <a:lstStyle/>
          <a:p>
            <a:pPr algn="ctr"/>
            <a:r>
              <a:rPr lang="en-US"/>
              <a:t>Records That </a:t>
            </a:r>
            <a:r>
              <a:rPr lang="en-US" b="1">
                <a:solidFill>
                  <a:srgbClr val="00B050"/>
                </a:solidFill>
              </a:rPr>
              <a:t>Should</a:t>
            </a:r>
            <a:r>
              <a:rPr lang="en-US"/>
              <a:t> Be Kept In A Personnel File</a:t>
            </a:r>
            <a:br>
              <a:rPr lang="en-US"/>
            </a:br>
            <a:r>
              <a:rPr lang="en-US"/>
              <a:t>Telling The Story</a:t>
            </a:r>
          </a:p>
        </p:txBody>
      </p:sp>
      <p:sp>
        <p:nvSpPr>
          <p:cNvPr id="3" name="Content Placeholder 2"/>
          <p:cNvSpPr>
            <a:spLocks noGrp="1"/>
          </p:cNvSpPr>
          <p:nvPr>
            <p:ph idx="1"/>
          </p:nvPr>
        </p:nvSpPr>
        <p:spPr>
          <a:xfrm>
            <a:off x="680321" y="2019993"/>
            <a:ext cx="9613861" cy="4621876"/>
          </a:xfrm>
        </p:spPr>
        <p:txBody>
          <a:bodyPr>
            <a:normAutofit/>
          </a:bodyPr>
          <a:lstStyle/>
          <a:p>
            <a:r>
              <a:rPr lang="en-US" altLang="en-US" sz="2800"/>
              <a:t>Performance evaluations and goal setting records</a:t>
            </a:r>
          </a:p>
          <a:p>
            <a:pPr indent="-274320">
              <a:defRPr/>
            </a:pPr>
            <a:r>
              <a:rPr lang="en-US" altLang="en-US" sz="2800"/>
              <a:t>Education and training records </a:t>
            </a:r>
          </a:p>
          <a:p>
            <a:pPr indent="-274320">
              <a:defRPr/>
            </a:pPr>
            <a:r>
              <a:rPr lang="en-US" altLang="en-US" sz="2800"/>
              <a:t>Employee recognition programs </a:t>
            </a:r>
          </a:p>
          <a:p>
            <a:pPr indent="-274320">
              <a:defRPr/>
            </a:pPr>
            <a:r>
              <a:rPr lang="en-US" altLang="en-US" sz="2800"/>
              <a:t>Attendance records (excluding doctor excuses)</a:t>
            </a:r>
          </a:p>
          <a:p>
            <a:pPr indent="-274320">
              <a:defRPr/>
            </a:pPr>
            <a:r>
              <a:rPr lang="en-US" altLang="en-US" sz="2800"/>
              <a:t>Warnings, counseling and disciplinary notices</a:t>
            </a:r>
          </a:p>
          <a:p>
            <a:pPr indent="-274320">
              <a:defRPr/>
            </a:pPr>
            <a:r>
              <a:rPr lang="en-US" altLang="en-US" sz="2800"/>
              <a:t>Customer complaints about employee</a:t>
            </a:r>
          </a:p>
        </p:txBody>
      </p:sp>
    </p:spTree>
    <p:extLst>
      <p:ext uri="{BB962C8B-B14F-4D97-AF65-F5344CB8AC3E}">
        <p14:creationId xmlns:p14="http://schemas.microsoft.com/office/powerpoint/2010/main" val="5036402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5" y="753228"/>
            <a:ext cx="10161178" cy="1080938"/>
          </a:xfrm>
        </p:spPr>
        <p:txBody>
          <a:bodyPr>
            <a:normAutofit fontScale="90000"/>
          </a:bodyPr>
          <a:lstStyle/>
          <a:p>
            <a:pPr algn="ctr"/>
            <a:r>
              <a:rPr lang="en-US"/>
              <a:t>Records That </a:t>
            </a:r>
            <a:r>
              <a:rPr lang="en-US" b="1">
                <a:solidFill>
                  <a:srgbClr val="FF0000"/>
                </a:solidFill>
              </a:rPr>
              <a:t>Should</a:t>
            </a:r>
            <a:r>
              <a:rPr lang="en-US">
                <a:solidFill>
                  <a:srgbClr val="FF0000"/>
                </a:solidFill>
              </a:rPr>
              <a:t> Not</a:t>
            </a:r>
            <a:r>
              <a:rPr lang="en-US"/>
              <a:t> Be Kept In A Personnel File</a:t>
            </a:r>
            <a:br>
              <a:rPr lang="en-US"/>
            </a:br>
            <a:r>
              <a:rPr lang="en-US"/>
              <a:t>Privacy And Legal Concerns</a:t>
            </a:r>
          </a:p>
        </p:txBody>
      </p:sp>
      <p:sp>
        <p:nvSpPr>
          <p:cNvPr id="3" name="Content Placeholder 2"/>
          <p:cNvSpPr>
            <a:spLocks noGrp="1"/>
          </p:cNvSpPr>
          <p:nvPr>
            <p:ph idx="1"/>
          </p:nvPr>
        </p:nvSpPr>
        <p:spPr>
          <a:xfrm>
            <a:off x="680321" y="2019993"/>
            <a:ext cx="9613861" cy="4621876"/>
          </a:xfrm>
        </p:spPr>
        <p:txBody>
          <a:bodyPr>
            <a:normAutofit fontScale="92500" lnSpcReduction="10000"/>
          </a:bodyPr>
          <a:lstStyle/>
          <a:p>
            <a:r>
              <a:rPr lang="en-US" altLang="en-US" sz="2800"/>
              <a:t>Medical/Disability/Insurance records</a:t>
            </a:r>
          </a:p>
          <a:p>
            <a:pPr indent="-274320">
              <a:defRPr/>
            </a:pPr>
            <a:r>
              <a:rPr lang="en-US" altLang="en-US" sz="2800"/>
              <a:t>I-9 Forms</a:t>
            </a:r>
          </a:p>
          <a:p>
            <a:pPr indent="-274320">
              <a:defRPr/>
            </a:pPr>
            <a:r>
              <a:rPr lang="en-US" altLang="en-US" sz="2800"/>
              <a:t>Safety training records</a:t>
            </a:r>
          </a:p>
          <a:p>
            <a:pPr indent="-274320">
              <a:defRPr/>
            </a:pPr>
            <a:r>
              <a:rPr lang="en-US" altLang="en-US" sz="2800"/>
              <a:t>EEO Forms (invitations to self-identify) </a:t>
            </a:r>
          </a:p>
          <a:p>
            <a:pPr indent="-274320">
              <a:defRPr/>
            </a:pPr>
            <a:r>
              <a:rPr lang="en-US" altLang="en-US" sz="2800"/>
              <a:t>Reference/background checks </a:t>
            </a:r>
          </a:p>
          <a:p>
            <a:pPr indent="-274320">
              <a:defRPr/>
            </a:pPr>
            <a:r>
              <a:rPr lang="en-US" altLang="en-US" sz="2800"/>
              <a:t>Drug test results</a:t>
            </a:r>
          </a:p>
          <a:p>
            <a:pPr indent="-274320">
              <a:defRPr/>
            </a:pPr>
            <a:r>
              <a:rPr lang="en-US" altLang="en-US" sz="2800"/>
              <a:t>Child support or other garnishment orders</a:t>
            </a:r>
          </a:p>
          <a:p>
            <a:pPr indent="-274320">
              <a:defRPr/>
            </a:pPr>
            <a:r>
              <a:rPr lang="en-US" altLang="en-US" sz="2800"/>
              <a:t>Employee complaints of discrimination/harassment</a:t>
            </a:r>
          </a:p>
          <a:p>
            <a:pPr indent="-274320">
              <a:defRPr/>
            </a:pPr>
            <a:r>
              <a:rPr lang="en-US" altLang="en-US" sz="2800"/>
              <a:t>Investigative documents related to misconduct</a:t>
            </a:r>
          </a:p>
          <a:p>
            <a:pPr indent="-274320">
              <a:defRPr/>
            </a:pPr>
            <a:r>
              <a:rPr lang="en-US" altLang="en-US" sz="2800"/>
              <a:t>Payroll records </a:t>
            </a:r>
          </a:p>
        </p:txBody>
      </p:sp>
    </p:spTree>
    <p:extLst>
      <p:ext uri="{BB962C8B-B14F-4D97-AF65-F5344CB8AC3E}">
        <p14:creationId xmlns:p14="http://schemas.microsoft.com/office/powerpoint/2010/main" val="2468826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t>Restricting Access To Personnel Files</a:t>
            </a:r>
            <a:br>
              <a:rPr lang="en-US" sz="4000"/>
            </a:br>
            <a:r>
              <a:rPr lang="en-US" sz="4000"/>
              <a:t>Inside The Organization</a:t>
            </a:r>
          </a:p>
        </p:txBody>
      </p:sp>
      <p:sp>
        <p:nvSpPr>
          <p:cNvPr id="3" name="Content Placeholder 2"/>
          <p:cNvSpPr>
            <a:spLocks noGrp="1"/>
          </p:cNvSpPr>
          <p:nvPr>
            <p:ph idx="1"/>
          </p:nvPr>
        </p:nvSpPr>
        <p:spPr>
          <a:xfrm>
            <a:off x="680320" y="2112428"/>
            <a:ext cx="9613861" cy="4521127"/>
          </a:xfrm>
        </p:spPr>
        <p:txBody>
          <a:bodyPr>
            <a:normAutofit lnSpcReduction="10000"/>
          </a:bodyPr>
          <a:lstStyle/>
          <a:p>
            <a:r>
              <a:rPr lang="en-US"/>
              <a:t>Maintain different types of records separately</a:t>
            </a:r>
          </a:p>
          <a:p>
            <a:pPr lvl="1"/>
            <a:r>
              <a:rPr lang="en-US"/>
              <a:t>General personnel records</a:t>
            </a:r>
          </a:p>
          <a:p>
            <a:pPr lvl="1"/>
            <a:r>
              <a:rPr lang="en-US"/>
              <a:t>Medical records</a:t>
            </a:r>
          </a:p>
          <a:p>
            <a:pPr lvl="1"/>
            <a:r>
              <a:rPr lang="en-US"/>
              <a:t>Payroll records</a:t>
            </a:r>
          </a:p>
          <a:p>
            <a:pPr lvl="1"/>
            <a:r>
              <a:rPr lang="en-US"/>
              <a:t>I-9</a:t>
            </a:r>
          </a:p>
          <a:p>
            <a:pPr lvl="1"/>
            <a:r>
              <a:rPr lang="en-US"/>
              <a:t>Complaints/Investigative records</a:t>
            </a:r>
          </a:p>
          <a:p>
            <a:r>
              <a:rPr lang="en-US"/>
              <a:t>Only those who need or are legally required to have access to specific personnel files should have access</a:t>
            </a:r>
          </a:p>
          <a:p>
            <a:pPr lvl="1"/>
            <a:r>
              <a:rPr lang="en-US"/>
              <a:t>Human Resources</a:t>
            </a:r>
          </a:p>
          <a:p>
            <a:pPr lvl="2"/>
            <a:r>
              <a:rPr lang="en-US"/>
              <a:t>Generally have access to all records </a:t>
            </a:r>
          </a:p>
          <a:p>
            <a:pPr lvl="1"/>
            <a:r>
              <a:rPr lang="en-US"/>
              <a:t>Supervisors</a:t>
            </a:r>
          </a:p>
          <a:p>
            <a:pPr lvl="2"/>
            <a:r>
              <a:rPr lang="en-US"/>
              <a:t>General personnel, medical, and complaints/investigations as needed  </a:t>
            </a:r>
          </a:p>
          <a:p>
            <a:pPr lvl="1"/>
            <a:r>
              <a:rPr lang="en-US"/>
              <a:t>Payroll Personnel</a:t>
            </a:r>
          </a:p>
          <a:p>
            <a:pPr lvl="2"/>
            <a:r>
              <a:rPr lang="en-US"/>
              <a:t>Time, attendance and payroll records</a:t>
            </a:r>
          </a:p>
          <a:p>
            <a:pPr lvl="1"/>
            <a:endParaRPr lang="en-US"/>
          </a:p>
        </p:txBody>
      </p:sp>
    </p:spTree>
    <p:extLst>
      <p:ext uri="{BB962C8B-B14F-4D97-AF65-F5344CB8AC3E}">
        <p14:creationId xmlns:p14="http://schemas.microsoft.com/office/powerpoint/2010/main" val="236529414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3.22"/>
  <p:tag name="AS_TITLE" val="Aspose.Slides for .NET 4.0"/>
  <p:tag name="AS_VERSION" val="17.3"/>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Custom 58">
      <a:dk1>
        <a:srgbClr val="313C41"/>
      </a:dk1>
      <a:lt1>
        <a:srgbClr val="FFFFFF"/>
      </a:lt1>
      <a:dk2>
        <a:srgbClr val="5F767F"/>
      </a:dk2>
      <a:lt2>
        <a:srgbClr val="FFFFFF"/>
      </a:lt2>
      <a:accent1>
        <a:srgbClr val="33789B"/>
      </a:accent1>
      <a:accent2>
        <a:srgbClr val="33AAB9"/>
      </a:accent2>
      <a:accent3>
        <a:srgbClr val="B5B5B5"/>
      </a:accent3>
      <a:accent4>
        <a:srgbClr val="B5B5B5"/>
      </a:accent4>
      <a:accent5>
        <a:srgbClr val="B5B5B5"/>
      </a:accent5>
      <a:accent6>
        <a:srgbClr val="B5B5B5"/>
      </a:accent6>
      <a:hlink>
        <a:srgbClr val="B5B5B5"/>
      </a:hlink>
      <a:folHlink>
        <a:srgbClr val="B5B5B5"/>
      </a:folHlink>
    </a:clrScheme>
    <a:fontScheme name="Custom 2">
      <a:majorFont>
        <a:latin typeface="Open Sans"/>
        <a:ea typeface="Sk-Modernist"/>
        <a:cs typeface="Sk-Modernist"/>
      </a:majorFont>
      <a:minorFont>
        <a:latin typeface="Open Sans Light"/>
        <a:ea typeface="Sk-Modernist"/>
        <a:cs typeface="Sk-Modernis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0</TotalTime>
  <Words>1449</Words>
  <Application>Microsoft Office PowerPoint</Application>
  <PresentationFormat>Widescreen</PresentationFormat>
  <Paragraphs>168</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Open Sans</vt:lpstr>
      <vt:lpstr>Open Sans Light</vt:lpstr>
      <vt:lpstr>Trebuchet MS</vt:lpstr>
      <vt:lpstr>Wingdings</vt:lpstr>
      <vt:lpstr>Berlin</vt:lpstr>
      <vt:lpstr>Office Theme</vt:lpstr>
      <vt:lpstr>PowerPoint Presentation</vt:lpstr>
      <vt:lpstr>Legal Protection Or Landmine?</vt:lpstr>
      <vt:lpstr>First, The Disclaimer</vt:lpstr>
      <vt:lpstr>Personnel Files: Shield or Sword?</vt:lpstr>
      <vt:lpstr>Begin At The Beginning</vt:lpstr>
      <vt:lpstr>Records That Should Be Kept In A Personnel File The Basics</vt:lpstr>
      <vt:lpstr>Records That Should Be Kept In A Personnel File Telling The Story</vt:lpstr>
      <vt:lpstr>Records That Should Not Be Kept In A Personnel File Privacy And Legal Concerns</vt:lpstr>
      <vt:lpstr>Restricting Access To Personnel Files Inside The Organization</vt:lpstr>
      <vt:lpstr>Restricting Access To Personnel Files Outside The Organization</vt:lpstr>
      <vt:lpstr>Records You Should Not Maintain Anywhere</vt:lpstr>
      <vt:lpstr>Retention Requirements</vt:lpstr>
      <vt:lpstr>Internal Retention Suggestion</vt:lpstr>
      <vt:lpstr>Additional Retention Obligations</vt:lpstr>
      <vt:lpstr>Potential Liability for Improper Record-Keeping</vt:lpstr>
      <vt:lpstr>Legal Protection Or Landmine?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1601-01-01T00:00:00Z</dcterms:created>
  <dcterms:modified xsi:type="dcterms:W3CDTF">2021-03-11T14:38:56Z</dcterms:modified>
</cp:coreProperties>
</file>