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1"/>
    <p:sldMasterId id="2147483648" r:id="rId2"/>
  </p:sldMasterIdLst>
  <p:notesMasterIdLst>
    <p:notesMasterId r:id="rId18"/>
  </p:notesMasterIdLst>
  <p:handoutMasterIdLst>
    <p:handoutMasterId r:id="rId19"/>
  </p:handoutMasterIdLst>
  <p:sldIdLst>
    <p:sldId id="270" r:id="rId3"/>
    <p:sldId id="256" r:id="rId4"/>
    <p:sldId id="260" r:id="rId5"/>
    <p:sldId id="269" r:id="rId6"/>
    <p:sldId id="259" r:id="rId7"/>
    <p:sldId id="257" r:id="rId8"/>
    <p:sldId id="258" r:id="rId9"/>
    <p:sldId id="261" r:id="rId10"/>
    <p:sldId id="262" r:id="rId11"/>
    <p:sldId id="263" r:id="rId12"/>
    <p:sldId id="268" r:id="rId13"/>
    <p:sldId id="267" r:id="rId14"/>
    <p:sldId id="264" r:id="rId15"/>
    <p:sldId id="265" r:id="rId16"/>
    <p:sldId id="266" r:id="rId17"/>
  </p:sldIdLst>
  <p:sldSz cx="12192000" cy="6858000"/>
  <p:notesSz cx="7102475" cy="9388475"/>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0ACA6D30-9C9C-42A2-90C1-91EC82650588}" type="datetimeFigureOut">
              <a:rPr lang="en-US" smtClean="0"/>
              <a:t>3/11/2021</a:t>
            </a:fld>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793EEBC1-E05E-4F91-97A7-BDB45446CDF9}" type="slidenum">
              <a:rPr lang="en-US" smtClean="0"/>
              <a:t>‹#›</a:t>
            </a:fld>
            <a:endParaRPr lang="en-US"/>
          </a:p>
        </p:txBody>
      </p:sp>
    </p:spTree>
    <p:extLst>
      <p:ext uri="{BB962C8B-B14F-4D97-AF65-F5344CB8AC3E}">
        <p14:creationId xmlns:p14="http://schemas.microsoft.com/office/powerpoint/2010/main" val="993168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73E8B90-98E3-40B9-A5B9-13D39F170E24}" type="datetimeFigureOut">
              <a:rPr lang="en-US" smtClean="0"/>
              <a:t>3/11/2021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E9D7A44-1BB0-4384-AF9F-54DA3736CD7D}" type="slidenum">
              <a:rPr lang="en-US" smtClean="0"/>
              <a:t>‹#›</a:t>
            </a:fld>
            <a:endParaRPr lang="en-US"/>
          </a:p>
        </p:txBody>
      </p:sp>
    </p:spTree>
    <p:extLst>
      <p:ext uri="{BB962C8B-B14F-4D97-AF65-F5344CB8AC3E}">
        <p14:creationId xmlns:p14="http://schemas.microsoft.com/office/powerpoint/2010/main" val="195163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D57E0-019A-45AC-9895-A1E812522196}" type="slidenum">
              <a:rPr lang="en-US" smtClean="0"/>
              <a:t>1</a:t>
            </a:fld>
            <a:endParaRPr lang="en-US" dirty="0"/>
          </a:p>
        </p:txBody>
      </p:sp>
    </p:spTree>
    <p:extLst>
      <p:ext uri="{BB962C8B-B14F-4D97-AF65-F5344CB8AC3E}">
        <p14:creationId xmlns:p14="http://schemas.microsoft.com/office/powerpoint/2010/main" val="404870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10</a:t>
            </a:fld>
            <a:endParaRPr lang="en-US"/>
          </a:p>
        </p:txBody>
      </p:sp>
    </p:spTree>
    <p:extLst>
      <p:ext uri="{BB962C8B-B14F-4D97-AF65-F5344CB8AC3E}">
        <p14:creationId xmlns:p14="http://schemas.microsoft.com/office/powerpoint/2010/main" val="3921528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11</a:t>
            </a:fld>
            <a:endParaRPr lang="en-US"/>
          </a:p>
        </p:txBody>
      </p:sp>
    </p:spTree>
    <p:extLst>
      <p:ext uri="{BB962C8B-B14F-4D97-AF65-F5344CB8AC3E}">
        <p14:creationId xmlns:p14="http://schemas.microsoft.com/office/powerpoint/2010/main" val="3874073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12</a:t>
            </a:fld>
            <a:endParaRPr lang="en-US"/>
          </a:p>
        </p:txBody>
      </p:sp>
    </p:spTree>
    <p:extLst>
      <p:ext uri="{BB962C8B-B14F-4D97-AF65-F5344CB8AC3E}">
        <p14:creationId xmlns:p14="http://schemas.microsoft.com/office/powerpoint/2010/main" val="27080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13</a:t>
            </a:fld>
            <a:endParaRPr lang="en-US"/>
          </a:p>
        </p:txBody>
      </p:sp>
    </p:spTree>
    <p:extLst>
      <p:ext uri="{BB962C8B-B14F-4D97-AF65-F5344CB8AC3E}">
        <p14:creationId xmlns:p14="http://schemas.microsoft.com/office/powerpoint/2010/main" val="2272783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14</a:t>
            </a:fld>
            <a:endParaRPr lang="en-US"/>
          </a:p>
        </p:txBody>
      </p:sp>
    </p:spTree>
    <p:extLst>
      <p:ext uri="{BB962C8B-B14F-4D97-AF65-F5344CB8AC3E}">
        <p14:creationId xmlns:p14="http://schemas.microsoft.com/office/powerpoint/2010/main" val="327216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15</a:t>
            </a:fld>
            <a:endParaRPr lang="en-US"/>
          </a:p>
        </p:txBody>
      </p:sp>
    </p:spTree>
    <p:extLst>
      <p:ext uri="{BB962C8B-B14F-4D97-AF65-F5344CB8AC3E}">
        <p14:creationId xmlns:p14="http://schemas.microsoft.com/office/powerpoint/2010/main" val="170031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2</a:t>
            </a:fld>
            <a:endParaRPr lang="en-US"/>
          </a:p>
        </p:txBody>
      </p:sp>
    </p:spTree>
    <p:extLst>
      <p:ext uri="{BB962C8B-B14F-4D97-AF65-F5344CB8AC3E}">
        <p14:creationId xmlns:p14="http://schemas.microsoft.com/office/powerpoint/2010/main" val="127685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3</a:t>
            </a:fld>
            <a:endParaRPr lang="en-US"/>
          </a:p>
        </p:txBody>
      </p:sp>
    </p:spTree>
    <p:extLst>
      <p:ext uri="{BB962C8B-B14F-4D97-AF65-F5344CB8AC3E}">
        <p14:creationId xmlns:p14="http://schemas.microsoft.com/office/powerpoint/2010/main" val="404648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4</a:t>
            </a:fld>
            <a:endParaRPr lang="en-US"/>
          </a:p>
        </p:txBody>
      </p:sp>
    </p:spTree>
    <p:extLst>
      <p:ext uri="{BB962C8B-B14F-4D97-AF65-F5344CB8AC3E}">
        <p14:creationId xmlns:p14="http://schemas.microsoft.com/office/powerpoint/2010/main" val="412855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5</a:t>
            </a:fld>
            <a:endParaRPr lang="en-US"/>
          </a:p>
        </p:txBody>
      </p:sp>
    </p:spTree>
    <p:extLst>
      <p:ext uri="{BB962C8B-B14F-4D97-AF65-F5344CB8AC3E}">
        <p14:creationId xmlns:p14="http://schemas.microsoft.com/office/powerpoint/2010/main" val="327097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6</a:t>
            </a:fld>
            <a:endParaRPr lang="en-US"/>
          </a:p>
        </p:txBody>
      </p:sp>
    </p:spTree>
    <p:extLst>
      <p:ext uri="{BB962C8B-B14F-4D97-AF65-F5344CB8AC3E}">
        <p14:creationId xmlns:p14="http://schemas.microsoft.com/office/powerpoint/2010/main" val="273815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7</a:t>
            </a:fld>
            <a:endParaRPr lang="en-US"/>
          </a:p>
        </p:txBody>
      </p:sp>
    </p:spTree>
    <p:extLst>
      <p:ext uri="{BB962C8B-B14F-4D97-AF65-F5344CB8AC3E}">
        <p14:creationId xmlns:p14="http://schemas.microsoft.com/office/powerpoint/2010/main" val="249777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8</a:t>
            </a:fld>
            <a:endParaRPr lang="en-US"/>
          </a:p>
        </p:txBody>
      </p:sp>
    </p:spTree>
    <p:extLst>
      <p:ext uri="{BB962C8B-B14F-4D97-AF65-F5344CB8AC3E}">
        <p14:creationId xmlns:p14="http://schemas.microsoft.com/office/powerpoint/2010/main" val="625708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D7A44-1BB0-4384-AF9F-54DA3736CD7D}" type="slidenum">
              <a:rPr lang="en-US" smtClean="0"/>
              <a:t>9</a:t>
            </a:fld>
            <a:endParaRPr lang="en-US"/>
          </a:p>
        </p:txBody>
      </p:sp>
    </p:spTree>
    <p:extLst>
      <p:ext uri="{BB962C8B-B14F-4D97-AF65-F5344CB8AC3E}">
        <p14:creationId xmlns:p14="http://schemas.microsoft.com/office/powerpoint/2010/main" val="2018837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7E0307-B85C-446A-8EF0-0407D435D787}" type="datetimeFigureOut">
              <a:rPr lang="en-US"/>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FE2CC-454D-4466-AC55-B86DA0A87BAE}" type="datetimeFigureOut">
              <a:rPr lang="en-US"/>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a:t>3/11/2021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FC00A40-6C29-46B4-B55F-DA2C5C50FEF6}"/>
              </a:ext>
            </a:extLst>
          </p:cNvPr>
          <p:cNvSpPr>
            <a:spLocks noGrp="1"/>
          </p:cNvSpPr>
          <p:nvPr>
            <p:ph type="pic" sz="quarter" idx="10"/>
          </p:nvPr>
        </p:nvSpPr>
        <p:spPr>
          <a:xfrm>
            <a:off x="3071446" y="0"/>
            <a:ext cx="9120554" cy="6858000"/>
          </a:xfrm>
          <a:custGeom>
            <a:avLst/>
            <a:gdLst>
              <a:gd name="connsiteX0" fmla="*/ 9120553 w 9120554"/>
              <a:gd name="connsiteY0" fmla="*/ 0 h 6858000"/>
              <a:gd name="connsiteX1" fmla="*/ 9120553 w 9120554"/>
              <a:gd name="connsiteY1" fmla="*/ 440 h 6858000"/>
              <a:gd name="connsiteX2" fmla="*/ 9120554 w 9120554"/>
              <a:gd name="connsiteY2" fmla="*/ 440 h 6858000"/>
              <a:gd name="connsiteX3" fmla="*/ 9120553 w 9120554"/>
              <a:gd name="connsiteY3" fmla="*/ 441 h 6858000"/>
              <a:gd name="connsiteX4" fmla="*/ 9120553 w 9120554"/>
              <a:gd name="connsiteY4" fmla="*/ 6858000 h 6858000"/>
              <a:gd name="connsiteX5" fmla="*/ 1825140 w 9120554"/>
              <a:gd name="connsiteY5" fmla="*/ 6858000 h 6858000"/>
              <a:gd name="connsiteX6" fmla="*/ 1817076 w 9120554"/>
              <a:gd name="connsiteY6" fmla="*/ 6858000 h 6858000"/>
              <a:gd name="connsiteX7" fmla="*/ 0 w 9120554"/>
              <a:gd name="connsiteY7" fmla="*/ 6858000 h 6858000"/>
              <a:gd name="connsiteX8" fmla="*/ 7295415 w 9120554"/>
              <a:gd name="connsiteY8" fmla="*/ 440 h 6858000"/>
              <a:gd name="connsiteX9" fmla="*/ 9118917 w 9120554"/>
              <a:gd name="connsiteY9" fmla="*/ 4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0554" h="6858000">
                <a:moveTo>
                  <a:pt x="9120553" y="0"/>
                </a:moveTo>
                <a:lnTo>
                  <a:pt x="9120553" y="440"/>
                </a:lnTo>
                <a:lnTo>
                  <a:pt x="9120554" y="440"/>
                </a:lnTo>
                <a:lnTo>
                  <a:pt x="9120553" y="441"/>
                </a:lnTo>
                <a:lnTo>
                  <a:pt x="9120553" y="6858000"/>
                </a:lnTo>
                <a:lnTo>
                  <a:pt x="1825140" y="6858000"/>
                </a:lnTo>
                <a:lnTo>
                  <a:pt x="1817076" y="6858000"/>
                </a:lnTo>
                <a:lnTo>
                  <a:pt x="0" y="6858000"/>
                </a:lnTo>
                <a:lnTo>
                  <a:pt x="7295415" y="440"/>
                </a:lnTo>
                <a:lnTo>
                  <a:pt x="9118917" y="440"/>
                </a:lnTo>
                <a:close/>
              </a:path>
            </a:pathLst>
          </a:custGeom>
        </p:spPr>
        <p:txBody>
          <a:bodyPr wrap="square">
            <a:noAutofit/>
          </a:bodyPr>
          <a:lstStyle/>
          <a:p>
            <a:endParaRPr lang="en-ID" dirty="0"/>
          </a:p>
        </p:txBody>
      </p:sp>
    </p:spTree>
    <p:extLst>
      <p:ext uri="{BB962C8B-B14F-4D97-AF65-F5344CB8AC3E}">
        <p14:creationId xmlns:p14="http://schemas.microsoft.com/office/powerpoint/2010/main" val="338559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A39ACE-9343-4EBE-B5CA-AEA240A1DC53}" type="datetimeFigureOut">
              <a:rPr lang="en-US"/>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9C95DE-FD64-4606-AE61-EC1136867CC6}"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EB0BBD-30FE-4CF1-900A-0C45149F8AF8}" type="datetimeFigureOut">
              <a:rPr lang="en-US"/>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1A5F7F-3E81-4C65-A4D1-CB62D5B9DB91}" type="datetimeFigureOut">
              <a:rPr lang="en-US"/>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Date Placeholder 1"/>
          <p:cNvSpPr>
            <a:spLocks noGrp="1"/>
          </p:cNvSpPr>
          <p:nvPr>
            <p:ph type="dt" sz="half" idx="10"/>
          </p:nvPr>
        </p:nvSpPr>
        <p:spPr/>
        <p:txBody>
          <a:bodyPr/>
          <a:lstStyle/>
          <a:p>
            <a:fld id="{377ECC86-1672-4627-AEFE-EC5485C73905}" type="datetimeFigureOut">
              <a:rPr lang="en-US"/>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a:t>3/11/2021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70" r:id="rId12"/>
    <p:sldLayoutId id="2147483663" r:id="rId13"/>
    <p:sldLayoutId id="2147483667" r:id="rId14"/>
    <p:sldLayoutId id="2147483668" r:id="rId15"/>
    <p:sldLayoutId id="2147483658" r:id="rId16"/>
    <p:sldLayoutId id="2147483659" r:id="rId17"/>
  </p:sldLayoutIdLst>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F804E-A592-4194-A094-8F5948677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C339017-B5B8-4BBC-A611-5E315CA63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D5C52CF-DA35-4201-9476-A78560B06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92248-D91D-46E4-AC9F-7E35C3A5D022}" type="datetimeFigureOut">
              <a:rPr lang="en-ID" smtClean="0"/>
              <a:t>11/03/2021</a:t>
            </a:fld>
            <a:endParaRPr lang="en-ID" dirty="0"/>
          </a:p>
        </p:txBody>
      </p:sp>
      <p:sp>
        <p:nvSpPr>
          <p:cNvPr id="5" name="Footer Placeholder 4">
            <a:extLst>
              <a:ext uri="{FF2B5EF4-FFF2-40B4-BE49-F238E27FC236}">
                <a16:creationId xmlns:a16="http://schemas.microsoft.com/office/drawing/2014/main" id="{4FFC3DD7-5564-4F53-AA8C-16BC83B3E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EA31574F-01ED-49A0-883B-D753EA0012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18FBA-57B7-4AF1-8162-C72DBFDA1B3F}" type="slidenum">
              <a:rPr lang="en-ID" smtClean="0"/>
              <a:t>‹#›</a:t>
            </a:fld>
            <a:endParaRPr lang="en-ID" dirty="0"/>
          </a:p>
        </p:txBody>
      </p:sp>
    </p:spTree>
    <p:extLst>
      <p:ext uri="{BB962C8B-B14F-4D97-AF65-F5344CB8AC3E}">
        <p14:creationId xmlns:p14="http://schemas.microsoft.com/office/powerpoint/2010/main" val="1448051857"/>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in a dark room&#10;&#10;Description automatically generated">
            <a:extLst>
              <a:ext uri="{FF2B5EF4-FFF2-40B4-BE49-F238E27FC236}">
                <a16:creationId xmlns:a16="http://schemas.microsoft.com/office/drawing/2014/main" id="{7D886CFE-8E65-4C9E-A2F2-2403A7A5EEA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8250" r="8250"/>
          <a:stretch>
            <a:fillRect/>
          </a:stretch>
        </p:blipFill>
        <p:spPr>
          <a:xfrm>
            <a:off x="10548257" y="5638800"/>
            <a:ext cx="1643743" cy="1235976"/>
          </a:xfrm>
        </p:spPr>
      </p:pic>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avLst/>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ah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4" name="Disclaimer">
            <a:extLst>
              <a:ext uri="{FF2B5EF4-FFF2-40B4-BE49-F238E27FC236}">
                <a16:creationId xmlns:a16="http://schemas.microsoft.com/office/drawing/2014/main" id="{3617267D-74FB-49E9-8332-52B0246D81F8}"/>
              </a:ext>
            </a:extLst>
          </p:cNvPr>
          <p:cNvSpPr/>
          <p:nvPr/>
        </p:nvSpPr>
        <p:spPr>
          <a:xfrm>
            <a:off x="1" y="302330"/>
            <a:ext cx="7490690" cy="523220"/>
          </a:xfrm>
          <a:prstGeom prst="rect">
            <a:avLst/>
          </a:prstGeom>
          <a:solidFill>
            <a:schemeClr val="accent2">
              <a:lumMod val="40000"/>
              <a:lumOff val="60000"/>
            </a:schemeClr>
          </a:solidFill>
        </p:spPr>
        <p:txBody>
          <a:bodyPr wrap="square">
            <a:spAutoFit/>
          </a:bodyPr>
          <a:lstStyle/>
          <a:p>
            <a:r>
              <a:rPr lang="en-US" sz="2800" b="1" dirty="0"/>
              <a:t>     Presenter</a:t>
            </a:r>
          </a:p>
        </p:txBody>
      </p:sp>
      <p:pic>
        <p:nvPicPr>
          <p:cNvPr id="22" name="Picture 21" descr="A picture containing drawing&#10;&#10;Description automatically generated">
            <a:extLst>
              <a:ext uri="{FF2B5EF4-FFF2-40B4-BE49-F238E27FC236}">
                <a16:creationId xmlns:a16="http://schemas.microsoft.com/office/drawing/2014/main" id="{27981E37-F7CB-401C-B682-C1F618AC4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r>
              <a:rPr lang="en-US" sz="900" dirty="0">
                <a:solidFill>
                  <a:schemeClr val="accent2"/>
                </a:solidFill>
              </a:rPr>
              <a:t>ASSOCIATION</a:t>
            </a:r>
          </a:p>
          <a:p>
            <a:r>
              <a:rPr lang="en-US" sz="900" dirty="0">
                <a:solidFill>
                  <a:schemeClr val="accent2"/>
                </a:solidFill>
              </a:rPr>
              <a:t>OF DEALERSHIP</a:t>
            </a:r>
          </a:p>
          <a:p>
            <a:r>
              <a:rPr lang="en-US" sz="900" dirty="0">
                <a:solidFill>
                  <a:schemeClr val="accent2"/>
                </a:solidFill>
              </a:rPr>
              <a:t>COMPLIANCE OFFICERS</a:t>
            </a:r>
          </a:p>
        </p:txBody>
      </p:sp>
      <p:pic>
        <p:nvPicPr>
          <p:cNvPr id="6" name="Picture 5" descr="A person wearing glasses&#10;&#10;Description automatically generated with medium confidence">
            <a:extLst>
              <a:ext uri="{FF2B5EF4-FFF2-40B4-BE49-F238E27FC236}">
                <a16:creationId xmlns:a16="http://schemas.microsoft.com/office/drawing/2014/main" id="{AB21DE60-6DE6-44C5-815B-DB1F88874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111" y="1110071"/>
            <a:ext cx="2403444" cy="2613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1A3CBD81-0764-4413-86DD-B9B6083ED20B}"/>
              </a:ext>
            </a:extLst>
          </p:cNvPr>
          <p:cNvSpPr txBox="1"/>
          <p:nvPr/>
        </p:nvSpPr>
        <p:spPr>
          <a:xfrm>
            <a:off x="3707730" y="1042009"/>
            <a:ext cx="7906327" cy="5478423"/>
          </a:xfrm>
          <a:prstGeom prst="rect">
            <a:avLst/>
          </a:prstGeom>
          <a:noFill/>
        </p:spPr>
        <p:txBody>
          <a:bodyPr wrap="square">
            <a:spAutoFit/>
          </a:bodyPr>
          <a:lstStyle/>
          <a:p>
            <a:pPr marL="0" marR="0">
              <a:spcBef>
                <a:spcPts val="0"/>
              </a:spcBef>
              <a:spcAft>
                <a:spcPts val="0"/>
              </a:spcAft>
            </a:pPr>
            <a:r>
              <a:rPr lang="en-US" sz="1400" b="1" dirty="0">
                <a:solidFill>
                  <a:srgbClr val="19ADC0"/>
                </a:solidFill>
                <a:effectLst/>
                <a:latin typeface="Arial" panose="020B0604020202020204" pitchFamily="34" charset="0"/>
                <a:ea typeface="Calibri" panose="020F0502020204030204" pitchFamily="34" charset="0"/>
                <a:cs typeface="Arial" panose="020B0604020202020204" pitchFamily="34" charset="0"/>
              </a:rPr>
              <a:t>Ben Glass is a Shareholder in the Charleston Office of Ogletree, Deakins, Nash, Smoak &amp; Stewart, P.C. Ben earned his B.A. from the College of Charleston, and his J.D., </a:t>
            </a:r>
            <a:r>
              <a:rPr lang="en-US" sz="1400" b="1" i="1" dirty="0">
                <a:solidFill>
                  <a:srgbClr val="19ADC0"/>
                </a:solidFill>
                <a:effectLst/>
                <a:latin typeface="Arial" panose="020B0604020202020204" pitchFamily="34" charset="0"/>
                <a:ea typeface="Calibri" panose="020F0502020204030204" pitchFamily="34" charset="0"/>
                <a:cs typeface="Arial" panose="020B0604020202020204" pitchFamily="34" charset="0"/>
              </a:rPr>
              <a:t>cum laude, </a:t>
            </a:r>
            <a:r>
              <a:rPr lang="en-US" sz="1400" b="1" dirty="0">
                <a:solidFill>
                  <a:srgbClr val="19ADC0"/>
                </a:solidFill>
                <a:effectLst/>
                <a:latin typeface="Arial" panose="020B0604020202020204" pitchFamily="34" charset="0"/>
                <a:ea typeface="Calibri" panose="020F0502020204030204" pitchFamily="34" charset="0"/>
                <a:cs typeface="Arial" panose="020B0604020202020204" pitchFamily="34" charset="0"/>
              </a:rPr>
              <a:t>from the University of South Carolina School of Law. After a judicial clerkship with United States District Judge Henry M. Herlong, Jr., Ben joined Ogletree, Deakins in 1995. For the last 25 years, he has represented employers in all manner of labor and employment law issues and spoken regularly on various topics.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400" dirty="0">
                <a:solidFill>
                  <a:srgbClr val="555555"/>
                </a:solidFill>
                <a:effectLst/>
                <a:latin typeface="Arial" panose="020B0604020202020204" pitchFamily="34" charset="0"/>
                <a:ea typeface="Calibri" panose="020F0502020204030204" pitchFamily="34" charset="0"/>
                <a:cs typeface="Arial" panose="020B0604020202020204" pitchFamily="34" charset="0"/>
              </a:rPr>
              <a:t>Ben has an active litigation practice, appearing in federal and state courts throughout South Carolina, in both single plaintiff and collective actions, and appearing frequently before the U.S. EEOC, DOL and NLRB. From the beginning of his legal career, Ben has been involved in cutting-edge litigation, forming part of the trial team that defended the first ADA case that went to trial in the District of South Carolina, which resulted in a defense verdict. He has continued to have an active litigation practice, handling multiple cases through trial, as well as regularly handling arbitrations for his clients. He also counsels clients about employment policies and compliance with state and federal employment laws.  Ben’s clients range from white collar professional firms to retailers, manufacturers, and maritime companies, including multiple automobile dealerships.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solidFill>
                  <a:srgbClr val="555555"/>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solidFill>
                  <a:srgbClr val="555555"/>
                </a:solidFill>
                <a:effectLst/>
                <a:latin typeface="Arial" panose="020B0604020202020204" pitchFamily="34" charset="0"/>
                <a:ea typeface="Calibri" panose="020F0502020204030204" pitchFamily="34" charset="0"/>
                <a:cs typeface="Arial" panose="020B0604020202020204" pitchFamily="34" charset="0"/>
              </a:rPr>
              <a:t>Ben also maintains a traditional labor practice, assisting clients with labor campaigns, collective bargaining negotiations, grievance arbitrations, and unfair labor practice charges. Ben has had the opportunity to combine his two practices when he briefed all arguments before the United States District Court for the District of South Carolina and the United States Court of Appeals for the Fourth Circuit during the successful challenge to the National Labor Relations Board’s Notice Posting Rule brought by the South Carolina Chamber of Commerce and the Chamber of Commerce of the United States.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US" sz="1400" b="0" i="0" dirty="0">
              <a:solidFill>
                <a:srgbClr val="555555"/>
              </a:solidFill>
              <a:effectLs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2526AC3-2406-4AF1-B336-A272D7BACA8E}"/>
              </a:ext>
            </a:extLst>
          </p:cNvPr>
          <p:cNvSpPr txBox="1"/>
          <p:nvPr/>
        </p:nvSpPr>
        <p:spPr>
          <a:xfrm>
            <a:off x="721210" y="3806131"/>
            <a:ext cx="2571246" cy="1015663"/>
          </a:xfrm>
          <a:prstGeom prst="rect">
            <a:avLst/>
          </a:prstGeom>
          <a:noFill/>
        </p:spPr>
        <p:txBody>
          <a:bodyPr wrap="square">
            <a:spAutoFit/>
          </a:bodyPr>
          <a:lstStyle/>
          <a:p>
            <a:r>
              <a:rPr lang="en-US" sz="1200" b="1" dirty="0">
                <a:solidFill>
                  <a:srgbClr val="19ADC0"/>
                </a:solidFill>
                <a:effectLst/>
                <a:latin typeface="Arial" panose="020B0604020202020204" pitchFamily="34" charset="0"/>
                <a:cs typeface="Arial" panose="020B0604020202020204" pitchFamily="34" charset="0"/>
              </a:rPr>
              <a:t>Benjamin P. Glass, JD</a:t>
            </a:r>
          </a:p>
          <a:p>
            <a:r>
              <a:rPr lang="en-US" sz="1200" dirty="0">
                <a:effectLst/>
                <a:latin typeface="Arial" panose="020B0604020202020204" pitchFamily="34" charset="0"/>
                <a:cs typeface="Arial" panose="020B0604020202020204" pitchFamily="34" charset="0"/>
              </a:rPr>
              <a:t>Shareholder</a:t>
            </a:r>
          </a:p>
          <a:p>
            <a:r>
              <a:rPr lang="en-US" sz="1200" dirty="0">
                <a:effectLst/>
                <a:latin typeface="Arial" panose="020B0604020202020204" pitchFamily="34" charset="0"/>
                <a:cs typeface="Arial" panose="020B0604020202020204" pitchFamily="34" charset="0"/>
              </a:rPr>
              <a:t>Ogletree Deakins</a:t>
            </a:r>
          </a:p>
          <a:p>
            <a:r>
              <a:rPr lang="en-US" sz="1200" dirty="0">
                <a:effectLst/>
                <a:latin typeface="Arial" panose="020B0604020202020204" pitchFamily="34" charset="0"/>
                <a:cs typeface="Arial" panose="020B0604020202020204" pitchFamily="34" charset="0"/>
              </a:rPr>
              <a:t>843.720.0863</a:t>
            </a:r>
          </a:p>
          <a:p>
            <a:r>
              <a:rPr lang="en-US" sz="1200" dirty="0">
                <a:effectLst/>
                <a:latin typeface="Arial" panose="020B0604020202020204" pitchFamily="34" charset="0"/>
                <a:cs typeface="Arial" panose="020B0604020202020204" pitchFamily="34" charset="0"/>
              </a:rPr>
              <a:t>ben.glass@ogletree.com</a:t>
            </a:r>
          </a:p>
        </p:txBody>
      </p:sp>
    </p:spTree>
    <p:extLst>
      <p:ext uri="{BB962C8B-B14F-4D97-AF65-F5344CB8AC3E}">
        <p14:creationId xmlns:p14="http://schemas.microsoft.com/office/powerpoint/2010/main" val="1057067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 Wage and Hour Policies</a:t>
            </a:r>
          </a:p>
        </p:txBody>
      </p:sp>
      <p:sp>
        <p:nvSpPr>
          <p:cNvPr id="3" name="Content Placeholder 2"/>
          <p:cNvSpPr>
            <a:spLocks noGrp="1"/>
          </p:cNvSpPr>
          <p:nvPr>
            <p:ph idx="1"/>
          </p:nvPr>
        </p:nvSpPr>
        <p:spPr/>
        <p:txBody>
          <a:bodyPr/>
          <a:lstStyle/>
          <a:p>
            <a:r>
              <a:rPr lang="en-US"/>
              <a:t>New remote working arrangements might require updates to current timekeeping policies and procedures</a:t>
            </a:r>
          </a:p>
          <a:p>
            <a:r>
              <a:rPr lang="en-US"/>
              <a:t>Need to ensure nonexempt employees accurately report all hours worked</a:t>
            </a:r>
          </a:p>
          <a:p>
            <a:r>
              <a:rPr lang="en-US"/>
              <a:t>Consider adopting policies that strictly prohibit off-the-clock work</a:t>
            </a:r>
          </a:p>
          <a:p>
            <a:r>
              <a:rPr lang="en-US"/>
              <a:t>Consider including reporting procedures – many handbooks do not address who employees should contact with concerns about hours and pay</a:t>
            </a:r>
          </a:p>
        </p:txBody>
      </p:sp>
    </p:spTree>
    <p:extLst>
      <p:ext uri="{BB962C8B-B14F-4D97-AF65-F5344CB8AC3E}">
        <p14:creationId xmlns:p14="http://schemas.microsoft.com/office/powerpoint/2010/main" val="5042421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#5: Remote Work Policies</a:t>
            </a:r>
          </a:p>
        </p:txBody>
      </p:sp>
      <p:sp>
        <p:nvSpPr>
          <p:cNvPr id="3" name="Content Placeholder 2"/>
          <p:cNvSpPr>
            <a:spLocks noGrp="1"/>
          </p:cNvSpPr>
          <p:nvPr>
            <p:ph idx="1"/>
          </p:nvPr>
        </p:nvSpPr>
        <p:spPr>
          <a:xfrm>
            <a:off x="680321" y="2336872"/>
            <a:ext cx="9613861" cy="4022363"/>
          </a:xfrm>
        </p:spPr>
        <p:txBody>
          <a:bodyPr/>
          <a:lstStyle/>
          <a:p>
            <a:r>
              <a:rPr lang="en-US"/>
              <a:t>Obviously not as much remote work opportunity in a Dealership</a:t>
            </a:r>
          </a:p>
          <a:p>
            <a:r>
              <a:rPr lang="en-US"/>
              <a:t>But the Pandemic has shown what is possible</a:t>
            </a:r>
          </a:p>
          <a:p>
            <a:r>
              <a:rPr lang="en-US"/>
              <a:t>Apply what has been learned to remote work policies</a:t>
            </a:r>
          </a:p>
          <a:p>
            <a:pPr lvl="1"/>
            <a:r>
              <a:rPr lang="en-US"/>
              <a:t>Monitoring and accountability</a:t>
            </a:r>
          </a:p>
          <a:p>
            <a:pPr lvl="1"/>
            <a:r>
              <a:rPr lang="en-US"/>
              <a:t>Timekeeping practices</a:t>
            </a:r>
          </a:p>
          <a:p>
            <a:pPr lvl="1"/>
            <a:r>
              <a:rPr lang="en-US"/>
              <a:t>Flexibility as to both place and time</a:t>
            </a:r>
          </a:p>
          <a:p>
            <a:r>
              <a:rPr lang="en-US"/>
              <a:t>Consider interplay between remote work and computer use policies</a:t>
            </a:r>
          </a:p>
          <a:p>
            <a:r>
              <a:rPr lang="en-US"/>
              <a:t>Do you need to address reimbursement for home data, office supplies, etc.</a:t>
            </a:r>
          </a:p>
        </p:txBody>
      </p:sp>
    </p:spTree>
    <p:extLst>
      <p:ext uri="{BB962C8B-B14F-4D97-AF65-F5344CB8AC3E}">
        <p14:creationId xmlns:p14="http://schemas.microsoft.com/office/powerpoint/2010/main" val="2152021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#6: Diversity and Inclusion Policies</a:t>
            </a:r>
          </a:p>
        </p:txBody>
      </p:sp>
      <p:sp>
        <p:nvSpPr>
          <p:cNvPr id="3" name="Content Placeholder 2"/>
          <p:cNvSpPr>
            <a:spLocks noGrp="1"/>
          </p:cNvSpPr>
          <p:nvPr>
            <p:ph idx="1"/>
          </p:nvPr>
        </p:nvSpPr>
        <p:spPr/>
        <p:txBody>
          <a:bodyPr/>
          <a:lstStyle/>
          <a:p>
            <a:endParaRPr lang="en-US"/>
          </a:p>
          <a:p>
            <a:r>
              <a:rPr lang="en-US"/>
              <a:t>New administration is focused on diversity, inclusion, and equity</a:t>
            </a:r>
          </a:p>
          <a:p>
            <a:r>
              <a:rPr lang="en-US"/>
              <a:t>June, 2020 Supreme Court </a:t>
            </a:r>
            <a:r>
              <a:rPr lang="en-US" i="1" err="1"/>
              <a:t>Bostock</a:t>
            </a:r>
            <a:r>
              <a:rPr lang="en-US"/>
              <a:t> decision extends Title VII to LGBTQ+ employees</a:t>
            </a:r>
          </a:p>
          <a:p>
            <a:r>
              <a:rPr lang="en-US"/>
              <a:t>Consider incorporating a diversity and inclusion statement to promote a culture of tolerance in the workplace</a:t>
            </a:r>
          </a:p>
          <a:p>
            <a:r>
              <a:rPr lang="en-US"/>
              <a:t>Ensure existing policies utilize inclusive language</a:t>
            </a:r>
          </a:p>
        </p:txBody>
      </p:sp>
    </p:spTree>
    <p:extLst>
      <p:ext uri="{BB962C8B-B14F-4D97-AF65-F5344CB8AC3E}">
        <p14:creationId xmlns:p14="http://schemas.microsoft.com/office/powerpoint/2010/main" val="31943437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#7: Separate Employment Agreements</a:t>
            </a:r>
          </a:p>
        </p:txBody>
      </p:sp>
      <p:sp>
        <p:nvSpPr>
          <p:cNvPr id="3" name="Content Placeholder 2"/>
          <p:cNvSpPr>
            <a:spLocks noGrp="1"/>
          </p:cNvSpPr>
          <p:nvPr>
            <p:ph idx="1"/>
          </p:nvPr>
        </p:nvSpPr>
        <p:spPr/>
        <p:txBody>
          <a:bodyPr/>
          <a:lstStyle/>
          <a:p>
            <a:r>
              <a:rPr lang="en-US"/>
              <a:t>Consider keeping other employment agreements separate from the employee handbook</a:t>
            </a:r>
          </a:p>
          <a:p>
            <a:pPr lvl="1"/>
            <a:r>
              <a:rPr lang="en-US"/>
              <a:t>Noncompete</a:t>
            </a:r>
          </a:p>
          <a:p>
            <a:pPr lvl="1"/>
            <a:r>
              <a:rPr lang="en-US"/>
              <a:t>Nonsoliciation </a:t>
            </a:r>
          </a:p>
          <a:p>
            <a:pPr lvl="1"/>
            <a:r>
              <a:rPr lang="en-US"/>
              <a:t>Nondisclosure </a:t>
            </a:r>
          </a:p>
          <a:p>
            <a:pPr lvl="1"/>
            <a:r>
              <a:rPr lang="en-US"/>
              <a:t>Arbitration </a:t>
            </a:r>
          </a:p>
          <a:p>
            <a:r>
              <a:rPr lang="en-US"/>
              <a:t>Helps strengthen enforceability of these contracts while also protecting the entire handbook from being construed as a binding contract</a:t>
            </a:r>
          </a:p>
        </p:txBody>
      </p:sp>
    </p:spTree>
    <p:extLst>
      <p:ext uri="{BB962C8B-B14F-4D97-AF65-F5344CB8AC3E}">
        <p14:creationId xmlns:p14="http://schemas.microsoft.com/office/powerpoint/2010/main" val="24646305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Policies Every Handbook Needs:</a:t>
            </a:r>
          </a:p>
        </p:txBody>
      </p:sp>
      <p:sp>
        <p:nvSpPr>
          <p:cNvPr id="3" name="Content Placeholder 2"/>
          <p:cNvSpPr>
            <a:spLocks noGrp="1"/>
          </p:cNvSpPr>
          <p:nvPr>
            <p:ph idx="1"/>
          </p:nvPr>
        </p:nvSpPr>
        <p:spPr/>
        <p:txBody>
          <a:bodyPr/>
          <a:lstStyle/>
          <a:p>
            <a:r>
              <a:rPr lang="en-US"/>
              <a:t>At-will disclaimer, for applicable states</a:t>
            </a:r>
          </a:p>
          <a:p>
            <a:r>
              <a:rPr lang="en-US"/>
              <a:t>Equal Employment Opportunity Policy</a:t>
            </a:r>
          </a:p>
          <a:p>
            <a:r>
              <a:rPr lang="en-US"/>
              <a:t>Anti-Harassment Policy</a:t>
            </a:r>
          </a:p>
          <a:p>
            <a:r>
              <a:rPr lang="en-US"/>
              <a:t>Vacation and PTO</a:t>
            </a:r>
          </a:p>
          <a:p>
            <a:r>
              <a:rPr lang="en-US"/>
              <a:t>FMLA </a:t>
            </a:r>
          </a:p>
          <a:p>
            <a:r>
              <a:rPr lang="en-US"/>
              <a:t>ADA/Reasonable Accommodation </a:t>
            </a:r>
          </a:p>
          <a:p>
            <a:r>
              <a:rPr lang="en-US"/>
              <a:t>Drug/Alcohol Policy, where appropriate </a:t>
            </a:r>
          </a:p>
          <a:p>
            <a:endParaRPr lang="en-US"/>
          </a:p>
        </p:txBody>
      </p:sp>
      <p:pic>
        <p:nvPicPr>
          <p:cNvPr id="4" name="Picture 3"/>
          <p:cNvPicPr>
            <a:picLocks noChangeAspect="1"/>
          </p:cNvPicPr>
          <p:nvPr/>
        </p:nvPicPr>
        <p:blipFill>
          <a:blip r:embed="rId3"/>
          <a:stretch>
            <a:fillRect/>
          </a:stretch>
        </p:blipFill>
        <p:spPr>
          <a:xfrm>
            <a:off x="8094900" y="2481085"/>
            <a:ext cx="3261643" cy="3133616"/>
          </a:xfrm>
          <a:prstGeom prst="rect">
            <a:avLst/>
          </a:prstGeom>
        </p:spPr>
      </p:pic>
    </p:spTree>
    <p:extLst>
      <p:ext uri="{BB962C8B-B14F-4D97-AF65-F5344CB8AC3E}">
        <p14:creationId xmlns:p14="http://schemas.microsoft.com/office/powerpoint/2010/main" val="5241211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7"/>
            <a:ext cx="9613861" cy="1209387"/>
          </a:xfrm>
        </p:spPr>
        <p:txBody>
          <a:bodyPr>
            <a:normAutofit/>
          </a:bodyPr>
          <a:lstStyle/>
          <a:p>
            <a:r>
              <a:rPr lang="en-US"/>
              <a:t>New Year, New Policies?</a:t>
            </a:r>
            <a:br>
              <a:rPr lang="en-US"/>
            </a:br>
            <a:endParaRPr lang="en-US"/>
          </a:p>
        </p:txBody>
      </p:sp>
      <p:sp>
        <p:nvSpPr>
          <p:cNvPr id="3" name="Content Placeholder 2"/>
          <p:cNvSpPr>
            <a:spLocks noGrp="1"/>
          </p:cNvSpPr>
          <p:nvPr>
            <p:ph idx="1"/>
          </p:nvPr>
        </p:nvSpPr>
        <p:spPr/>
        <p:txBody>
          <a:bodyPr/>
          <a:lstStyle/>
          <a:p>
            <a:pPr marL="0" indent="0">
              <a:buNone/>
            </a:pPr>
            <a:r>
              <a:rPr lang="en-US"/>
              <a:t>Benjamin P. Glass</a:t>
            </a:r>
          </a:p>
          <a:p>
            <a:pPr marL="0" indent="0">
              <a:buNone/>
            </a:pPr>
            <a:r>
              <a:rPr lang="en-US"/>
              <a:t>Ogletree, Deakins, Nash, Smoak </a:t>
            </a:r>
          </a:p>
          <a:p>
            <a:pPr marL="0" indent="0">
              <a:buNone/>
            </a:pPr>
            <a:r>
              <a:rPr lang="en-US"/>
              <a:t>  &amp; Stewart, P.C.</a:t>
            </a:r>
          </a:p>
          <a:p>
            <a:pPr marL="0" indent="0">
              <a:buNone/>
            </a:pPr>
            <a:r>
              <a:rPr lang="en-US"/>
              <a:t>211 King Street, Suite 200</a:t>
            </a:r>
          </a:p>
          <a:p>
            <a:pPr marL="0" indent="0">
              <a:buNone/>
            </a:pPr>
            <a:r>
              <a:rPr lang="en-US"/>
              <a:t>Charleston, SC 29401</a:t>
            </a:r>
          </a:p>
          <a:p>
            <a:pPr marL="0" indent="0">
              <a:buNone/>
            </a:pPr>
            <a:r>
              <a:rPr lang="en-US"/>
              <a:t>843-720-0863</a:t>
            </a:r>
          </a:p>
          <a:p>
            <a:pPr marL="0" indent="0">
              <a:buNone/>
            </a:pPr>
            <a:r>
              <a:rPr lang="en-US"/>
              <a:t>ben.glass@ogletreedeakins.com</a:t>
            </a:r>
          </a:p>
          <a:p>
            <a:pPr marL="0" indent="0">
              <a:buNone/>
            </a:pPr>
            <a:endParaRPr lang="en-US"/>
          </a:p>
        </p:txBody>
      </p:sp>
      <p:sp>
        <p:nvSpPr>
          <p:cNvPr id="4" name="Rectangle 3"/>
          <p:cNvSpPr/>
          <p:nvPr/>
        </p:nvSpPr>
        <p:spPr>
          <a:xfrm>
            <a:off x="680321" y="1409958"/>
            <a:ext cx="5678927" cy="369332"/>
          </a:xfrm>
          <a:prstGeom prst="rect">
            <a:avLst/>
          </a:prstGeom>
        </p:spPr>
        <p:txBody>
          <a:bodyPr wrap="none">
            <a:spAutoFit/>
          </a:bodyPr>
          <a:lstStyle/>
          <a:p>
            <a:r>
              <a:rPr lang="en-US"/>
              <a:t>Key Employee Handbook Updates to Consider in 2021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575" y="2135750"/>
            <a:ext cx="2095173" cy="354184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58490" y="5776299"/>
            <a:ext cx="2367291" cy="72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569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943" y="2909454"/>
            <a:ext cx="8144134" cy="873128"/>
          </a:xfrm>
        </p:spPr>
        <p:txBody>
          <a:bodyPr/>
          <a:lstStyle/>
          <a:p>
            <a:r>
              <a:rPr lang="en-US"/>
              <a:t>New Year, New Policies?</a:t>
            </a:r>
          </a:p>
        </p:txBody>
      </p:sp>
      <p:sp>
        <p:nvSpPr>
          <p:cNvPr id="3" name="Subtitle 2"/>
          <p:cNvSpPr>
            <a:spLocks noGrp="1"/>
          </p:cNvSpPr>
          <p:nvPr>
            <p:ph type="subTitle" idx="1"/>
          </p:nvPr>
        </p:nvSpPr>
        <p:spPr>
          <a:xfrm>
            <a:off x="680322" y="4394039"/>
            <a:ext cx="8555118" cy="2380834"/>
          </a:xfrm>
        </p:spPr>
        <p:txBody>
          <a:bodyPr>
            <a:normAutofit/>
          </a:bodyPr>
          <a:lstStyle/>
          <a:p>
            <a:r>
              <a:rPr lang="en-US" sz="2800"/>
              <a:t>Employee Handbook Updates to Consider in 2021</a:t>
            </a:r>
          </a:p>
          <a:p>
            <a:r>
              <a:rPr lang="en-US" sz="2400"/>
              <a:t>ADCO Human Resources Compliance Conference</a:t>
            </a:r>
          </a:p>
          <a:p>
            <a:r>
              <a:rPr lang="en-US"/>
              <a:t>Presented by: Benjamin P. Glass (Charleston)</a:t>
            </a:r>
          </a:p>
          <a:p>
            <a:r>
              <a:rPr lang="en-US"/>
              <a:t>February 24, 2021</a:t>
            </a:r>
          </a:p>
        </p:txBody>
      </p:sp>
      <p:pic>
        <p:nvPicPr>
          <p:cNvPr id="4" name="Picture 3"/>
          <p:cNvPicPr>
            <a:picLocks noChangeAspect="1"/>
          </p:cNvPicPr>
          <p:nvPr/>
        </p:nvPicPr>
        <p:blipFill>
          <a:blip r:embed="rId3"/>
          <a:stretch>
            <a:fillRect/>
          </a:stretch>
        </p:blipFill>
        <p:spPr>
          <a:xfrm>
            <a:off x="9429806" y="2405172"/>
            <a:ext cx="2554445" cy="20301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81910" y="5785658"/>
            <a:ext cx="2367291" cy="72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3408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740" y="753228"/>
            <a:ext cx="6028049" cy="1080938"/>
          </a:xfrm>
        </p:spPr>
        <p:txBody>
          <a:bodyPr>
            <a:noAutofit/>
          </a:bodyPr>
          <a:lstStyle/>
          <a:p>
            <a:r>
              <a:rPr lang="en-US" sz="4800"/>
              <a:t>First, The Disclaimer</a:t>
            </a:r>
          </a:p>
        </p:txBody>
      </p:sp>
      <p:sp>
        <p:nvSpPr>
          <p:cNvPr id="3" name="Content Placeholder 2"/>
          <p:cNvSpPr>
            <a:spLocks noGrp="1"/>
          </p:cNvSpPr>
          <p:nvPr>
            <p:ph idx="1"/>
          </p:nvPr>
        </p:nvSpPr>
        <p:spPr/>
        <p:txBody>
          <a:bodyPr>
            <a:normAutofit fontScale="70000" lnSpcReduction="20000"/>
          </a:bodyPr>
          <a:lstStyle/>
          <a:p>
            <a:pPr marL="0" indent="0">
              <a:buNone/>
            </a:pPr>
            <a:r>
              <a:rPr lang="en-US"/>
              <a:t>Ogletree, Deakins, Nash, Smoak &amp; Stewart, P.C. is appearing at this conference as a service to ADCO and it’s affiliates, and this appearance does not create an attorney-client relationship that did not previously exist with any individual or company attending the conference.  </a:t>
            </a:r>
          </a:p>
          <a:p>
            <a:pPr marL="0" indent="0">
              <a:buNone/>
            </a:pPr>
            <a:endParaRPr lang="en-US"/>
          </a:p>
          <a:p>
            <a:pPr marL="0" indent="0">
              <a:buNone/>
            </a:pPr>
            <a:r>
              <a:rPr lang="en-US"/>
              <a:t>The information presented here is for general informational purposes only and is not intended to constitute specific legal advice to any individual or company attending the conference.  For legal advice on a specific matter, one should seek the advice of counsel familiar with the law of the state in which one operates, as many employment laws and requirements vary from state to state, and even city to city.</a:t>
            </a:r>
          </a:p>
          <a:p>
            <a:pPr marL="0" indent="0">
              <a:buNone/>
            </a:pPr>
            <a:endParaRPr lang="en-US"/>
          </a:p>
          <a:p>
            <a:pPr marL="0" indent="0">
              <a:buNone/>
            </a:pPr>
            <a:r>
              <a:rPr lang="en-US"/>
              <a:t>The views and opinions offered in this presentation do not constitute the views or opinions of ADCO and ADCO does not warrant the accuracy or completeness of the content provided.  ADCO undertakes no duty to correct, supplement, or update the information provided in this presentation.</a:t>
            </a:r>
          </a:p>
        </p:txBody>
      </p:sp>
    </p:spTree>
    <p:extLst>
      <p:ext uri="{BB962C8B-B14F-4D97-AF65-F5344CB8AC3E}">
        <p14:creationId xmlns:p14="http://schemas.microsoft.com/office/powerpoint/2010/main" val="13177152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Does my business really need a handbook?</a:t>
            </a:r>
          </a:p>
        </p:txBody>
      </p:sp>
      <p:sp>
        <p:nvSpPr>
          <p:cNvPr id="3" name="Content Placeholder 2"/>
          <p:cNvSpPr>
            <a:spLocks noGrp="1"/>
          </p:cNvSpPr>
          <p:nvPr>
            <p:ph idx="1"/>
          </p:nvPr>
        </p:nvSpPr>
        <p:spPr/>
        <p:txBody>
          <a:bodyPr/>
          <a:lstStyle/>
          <a:p>
            <a:r>
              <a:rPr lang="en-US"/>
              <a:t>Purposes:</a:t>
            </a:r>
          </a:p>
          <a:p>
            <a:pPr lvl="1"/>
            <a:r>
              <a:rPr lang="en-US"/>
              <a:t>Compliance with various legal notice requirements</a:t>
            </a:r>
          </a:p>
          <a:p>
            <a:pPr lvl="1"/>
            <a:r>
              <a:rPr lang="en-US"/>
              <a:t>Creates objective rules and criteria for unbiased employment decisions </a:t>
            </a:r>
          </a:p>
          <a:p>
            <a:pPr lvl="1"/>
            <a:r>
              <a:rPr lang="en-US"/>
              <a:t>Promotes consistency and sets employee expectations</a:t>
            </a:r>
          </a:p>
          <a:p>
            <a:pPr lvl="1"/>
            <a:r>
              <a:rPr lang="en-US"/>
              <a:t>Provides affirmative defenses under anti-discrimination/harassment laws</a:t>
            </a:r>
          </a:p>
          <a:p>
            <a:pPr lvl="1"/>
            <a:r>
              <a:rPr lang="en-US"/>
              <a:t>Easiest way to disseminate information to employees</a:t>
            </a:r>
          </a:p>
          <a:p>
            <a:pPr lvl="1"/>
            <a:r>
              <a:rPr lang="en-US"/>
              <a:t>Valuable in defending employment claims</a:t>
            </a:r>
          </a:p>
        </p:txBody>
      </p:sp>
      <p:pic>
        <p:nvPicPr>
          <p:cNvPr id="5" name="Picture 4"/>
          <p:cNvPicPr>
            <a:picLocks noChangeAspect="1"/>
          </p:cNvPicPr>
          <p:nvPr/>
        </p:nvPicPr>
        <p:blipFill>
          <a:blip r:embed="rId3"/>
          <a:stretch>
            <a:fillRect/>
          </a:stretch>
        </p:blipFill>
        <p:spPr>
          <a:xfrm>
            <a:off x="8017727" y="4095455"/>
            <a:ext cx="3916792" cy="2568908"/>
          </a:xfrm>
          <a:prstGeom prst="rect">
            <a:avLst/>
          </a:prstGeom>
        </p:spPr>
      </p:pic>
    </p:spTree>
    <p:extLst>
      <p:ext uri="{BB962C8B-B14F-4D97-AF65-F5344CB8AC3E}">
        <p14:creationId xmlns:p14="http://schemas.microsoft.com/office/powerpoint/2010/main" val="38295506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Practicing Good Handbook Hygiene </a:t>
            </a:r>
          </a:p>
        </p:txBody>
      </p:sp>
      <p:sp>
        <p:nvSpPr>
          <p:cNvPr id="3" name="Content Placeholder 2"/>
          <p:cNvSpPr>
            <a:spLocks noGrp="1"/>
          </p:cNvSpPr>
          <p:nvPr>
            <p:ph idx="1"/>
          </p:nvPr>
        </p:nvSpPr>
        <p:spPr/>
        <p:txBody>
          <a:bodyPr/>
          <a:lstStyle/>
          <a:p>
            <a:endParaRPr lang="en-US"/>
          </a:p>
          <a:p>
            <a:r>
              <a:rPr lang="en-US"/>
              <a:t>Include conspicuous disclaimer and acknowledgement </a:t>
            </a:r>
          </a:p>
          <a:p>
            <a:r>
              <a:rPr lang="en-US"/>
              <a:t>Update periodically to reflect changes in the law</a:t>
            </a:r>
          </a:p>
          <a:p>
            <a:r>
              <a:rPr lang="en-US"/>
              <a:t>Be consistent with other company documents</a:t>
            </a:r>
          </a:p>
          <a:p>
            <a:r>
              <a:rPr lang="en-US"/>
              <a:t>Adapt to state law, as appropriate </a:t>
            </a:r>
          </a:p>
          <a:p>
            <a:r>
              <a:rPr lang="en-US"/>
              <a:t>Incorporate policies you’re able and </a:t>
            </a:r>
            <a:r>
              <a:rPr lang="en-US" i="1"/>
              <a:t>willing</a:t>
            </a:r>
            <a:r>
              <a:rPr lang="en-US"/>
              <a:t> to enforce</a:t>
            </a:r>
          </a:p>
          <a:p>
            <a:endParaRPr lang="en-US"/>
          </a:p>
        </p:txBody>
      </p:sp>
      <p:pic>
        <p:nvPicPr>
          <p:cNvPr id="4" name="Picture 3"/>
          <p:cNvPicPr>
            <a:picLocks noChangeAspect="1"/>
          </p:cNvPicPr>
          <p:nvPr/>
        </p:nvPicPr>
        <p:blipFill>
          <a:blip r:embed="rId3"/>
          <a:stretch>
            <a:fillRect/>
          </a:stretch>
        </p:blipFill>
        <p:spPr>
          <a:xfrm>
            <a:off x="8758219" y="2581507"/>
            <a:ext cx="3264831" cy="3129502"/>
          </a:xfrm>
          <a:prstGeom prst="rect">
            <a:avLst/>
          </a:prstGeom>
        </p:spPr>
      </p:pic>
    </p:spTree>
    <p:extLst>
      <p:ext uri="{BB962C8B-B14F-4D97-AF65-F5344CB8AC3E}">
        <p14:creationId xmlns:p14="http://schemas.microsoft.com/office/powerpoint/2010/main" val="2909665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expect in 2021:</a:t>
            </a:r>
          </a:p>
        </p:txBody>
      </p:sp>
      <p:sp>
        <p:nvSpPr>
          <p:cNvPr id="3" name="Content Placeholder 2"/>
          <p:cNvSpPr>
            <a:spLocks noGrp="1"/>
          </p:cNvSpPr>
          <p:nvPr>
            <p:ph idx="1"/>
          </p:nvPr>
        </p:nvSpPr>
        <p:spPr/>
        <p:txBody>
          <a:bodyPr>
            <a:normAutofit/>
          </a:bodyPr>
          <a:lstStyle/>
          <a:p>
            <a:endParaRPr lang="en-US" sz="2600"/>
          </a:p>
          <a:p>
            <a:r>
              <a:rPr lang="en-US" sz="2600"/>
              <a:t>A Biden Administration and A Democratic Congress</a:t>
            </a:r>
          </a:p>
          <a:p>
            <a:r>
              <a:rPr lang="en-US" sz="2600"/>
              <a:t>Workplace COVID-19 protocols and procedures</a:t>
            </a:r>
          </a:p>
          <a:p>
            <a:r>
              <a:rPr lang="en-US" sz="2600"/>
              <a:t>Increase in remote working arrangements </a:t>
            </a:r>
          </a:p>
          <a:p>
            <a:r>
              <a:rPr lang="en-US" sz="2600"/>
              <a:t>Everything Old Is New Again or a New Normal?</a:t>
            </a:r>
          </a:p>
        </p:txBody>
      </p:sp>
      <p:pic>
        <p:nvPicPr>
          <p:cNvPr id="4" name="Picture 3"/>
          <p:cNvPicPr>
            <a:picLocks noChangeAspect="1"/>
          </p:cNvPicPr>
          <p:nvPr/>
        </p:nvPicPr>
        <p:blipFill>
          <a:blip r:embed="rId3"/>
          <a:stretch>
            <a:fillRect/>
          </a:stretch>
        </p:blipFill>
        <p:spPr>
          <a:xfrm>
            <a:off x="8088284" y="3968901"/>
            <a:ext cx="3466408" cy="2469995"/>
          </a:xfrm>
          <a:prstGeom prst="rect">
            <a:avLst/>
          </a:prstGeom>
        </p:spPr>
      </p:pic>
    </p:spTree>
    <p:extLst>
      <p:ext uri="{BB962C8B-B14F-4D97-AF65-F5344CB8AC3E}">
        <p14:creationId xmlns:p14="http://schemas.microsoft.com/office/powerpoint/2010/main" val="8282208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 Paid And Unpaid Leave Requirements</a:t>
            </a:r>
          </a:p>
        </p:txBody>
      </p:sp>
      <p:sp>
        <p:nvSpPr>
          <p:cNvPr id="3" name="Content Placeholder 2"/>
          <p:cNvSpPr>
            <a:spLocks noGrp="1"/>
          </p:cNvSpPr>
          <p:nvPr>
            <p:ph idx="1"/>
          </p:nvPr>
        </p:nvSpPr>
        <p:spPr/>
        <p:txBody>
          <a:bodyPr>
            <a:normAutofit fontScale="92500" lnSpcReduction="10000"/>
          </a:bodyPr>
          <a:lstStyle/>
          <a:p>
            <a:r>
              <a:rPr lang="en-US"/>
              <a:t>FFCRA expired on 12/31/2020</a:t>
            </a:r>
          </a:p>
          <a:p>
            <a:pPr lvl="1"/>
            <a:r>
              <a:rPr lang="en-US"/>
              <a:t>BUT the Consolidated Appropriations Act 2021 extended FFCRA’s refundable tax credits until </a:t>
            </a:r>
            <a:r>
              <a:rPr lang="en-US" b="1"/>
              <a:t>3/31/2021</a:t>
            </a:r>
          </a:p>
          <a:p>
            <a:r>
              <a:rPr lang="en-US"/>
              <a:t>FFCRA’s tax credits are available to covered employers that voluntarily provide expanded family and medical leave and/or emergency paid sick leave </a:t>
            </a:r>
          </a:p>
          <a:p>
            <a:r>
              <a:rPr lang="en-US"/>
              <a:t>New Congress could also pass additional leave requirements.</a:t>
            </a:r>
          </a:p>
          <a:p>
            <a:r>
              <a:rPr lang="en-US"/>
              <a:t>FMLA expansion is likely on the horizon</a:t>
            </a:r>
          </a:p>
          <a:p>
            <a:r>
              <a:rPr lang="en-US"/>
              <a:t>Because these laws are temporary in nature, consider keeping any related policies separate from the handbook</a:t>
            </a:r>
          </a:p>
          <a:p>
            <a:pPr lvl="1"/>
            <a:r>
              <a:rPr lang="en-US"/>
              <a:t>Same for any specifically COVID-19 related policies </a:t>
            </a:r>
          </a:p>
          <a:p>
            <a:pPr lvl="1"/>
            <a:endParaRPr lang="en-US"/>
          </a:p>
        </p:txBody>
      </p:sp>
    </p:spTree>
    <p:extLst>
      <p:ext uri="{BB962C8B-B14F-4D97-AF65-F5344CB8AC3E}">
        <p14:creationId xmlns:p14="http://schemas.microsoft.com/office/powerpoint/2010/main" val="23652941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 Workplace Safety and Health Policies</a:t>
            </a:r>
          </a:p>
        </p:txBody>
      </p:sp>
      <p:sp>
        <p:nvSpPr>
          <p:cNvPr id="3" name="Content Placeholder 2"/>
          <p:cNvSpPr>
            <a:spLocks noGrp="1"/>
          </p:cNvSpPr>
          <p:nvPr>
            <p:ph idx="1"/>
          </p:nvPr>
        </p:nvSpPr>
        <p:spPr>
          <a:xfrm>
            <a:off x="680321" y="2196790"/>
            <a:ext cx="9613861" cy="4410307"/>
          </a:xfrm>
        </p:spPr>
        <p:txBody>
          <a:bodyPr>
            <a:normAutofit/>
          </a:bodyPr>
          <a:lstStyle/>
          <a:p>
            <a:r>
              <a:rPr lang="en-US"/>
              <a:t>As of 2/1/2021 – OSHA had received 13,185 COVID-19 related complaints</a:t>
            </a:r>
          </a:p>
          <a:p>
            <a:r>
              <a:rPr lang="en-US"/>
              <a:t>New administration has renewed focus on OSHA enforcement related to COVID-19</a:t>
            </a:r>
          </a:p>
          <a:p>
            <a:r>
              <a:rPr lang="en-US"/>
              <a:t>President Biden issued an Executive Order on 1/21/2021</a:t>
            </a:r>
          </a:p>
          <a:p>
            <a:pPr lvl="1"/>
            <a:r>
              <a:rPr lang="en-US"/>
              <a:t>Requires OSHA to consider whether any emergency temporary standards on COVID-19 are necessary and if so, to issue them by 3/15/2021</a:t>
            </a:r>
          </a:p>
          <a:p>
            <a:r>
              <a:rPr lang="en-US"/>
              <a:t>Consider specifically addressing workplace safety and health in your handbook</a:t>
            </a:r>
          </a:p>
          <a:p>
            <a:pPr lvl="1"/>
            <a:r>
              <a:rPr lang="en-US"/>
              <a:t>Follow all safety and health procedures</a:t>
            </a:r>
          </a:p>
          <a:p>
            <a:pPr lvl="1"/>
            <a:r>
              <a:rPr lang="en-US"/>
              <a:t>Report work-related hazards, incidents, and illnesses</a:t>
            </a:r>
          </a:p>
        </p:txBody>
      </p:sp>
    </p:spTree>
    <p:extLst>
      <p:ext uri="{BB962C8B-B14F-4D97-AF65-F5344CB8AC3E}">
        <p14:creationId xmlns:p14="http://schemas.microsoft.com/office/powerpoint/2010/main" val="7521998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 National Labor Relations Board</a:t>
            </a:r>
          </a:p>
        </p:txBody>
      </p:sp>
      <p:sp>
        <p:nvSpPr>
          <p:cNvPr id="3" name="Content Placeholder 2"/>
          <p:cNvSpPr>
            <a:spLocks noGrp="1"/>
          </p:cNvSpPr>
          <p:nvPr>
            <p:ph idx="1"/>
          </p:nvPr>
        </p:nvSpPr>
        <p:spPr/>
        <p:txBody>
          <a:bodyPr>
            <a:normAutofit fontScale="92500" lnSpcReduction="10000"/>
          </a:bodyPr>
          <a:lstStyle/>
          <a:p>
            <a:r>
              <a:rPr lang="en-US"/>
              <a:t>Democrats will gain a majority on the NLRB in the fall of 2021</a:t>
            </a:r>
          </a:p>
          <a:p>
            <a:r>
              <a:rPr lang="en-US"/>
              <a:t>General Counsel’s Office is already changing</a:t>
            </a:r>
          </a:p>
          <a:p>
            <a:r>
              <a:rPr lang="en-US"/>
              <a:t>Expect the NLRB to resume the Obama-era practice of issuing decisions scrutinizing handbook policies under the National Labor Relations Act (NLRA)</a:t>
            </a:r>
          </a:p>
          <a:p>
            <a:r>
              <a:rPr lang="en-US"/>
              <a:t>Consider reviewing handbook policies that have previously come under NLRB scrutiny:</a:t>
            </a:r>
          </a:p>
          <a:p>
            <a:pPr lvl="1"/>
            <a:r>
              <a:rPr lang="en-US"/>
              <a:t>Social media use</a:t>
            </a:r>
          </a:p>
          <a:p>
            <a:pPr lvl="1"/>
            <a:r>
              <a:rPr lang="en-US"/>
              <a:t>Electronic communications</a:t>
            </a:r>
          </a:p>
          <a:p>
            <a:pPr lvl="1"/>
            <a:r>
              <a:rPr lang="en-US"/>
              <a:t>Dress code</a:t>
            </a:r>
          </a:p>
          <a:p>
            <a:pPr lvl="1"/>
            <a:r>
              <a:rPr lang="en-US"/>
              <a:t>Confidentiality policies </a:t>
            </a:r>
          </a:p>
        </p:txBody>
      </p:sp>
    </p:spTree>
    <p:extLst>
      <p:ext uri="{BB962C8B-B14F-4D97-AF65-F5344CB8AC3E}">
        <p14:creationId xmlns:p14="http://schemas.microsoft.com/office/powerpoint/2010/main" val="339701343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3.22"/>
  <p:tag name="AS_TITLE" val="Aspose.Slides for .NET 4.0"/>
  <p:tag name="AS_VERSION" val="17.3"/>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Custom 58">
      <a:dk1>
        <a:srgbClr val="313C41"/>
      </a:dk1>
      <a:lt1>
        <a:srgbClr val="FFFFFF"/>
      </a:lt1>
      <a:dk2>
        <a:srgbClr val="5F767F"/>
      </a:dk2>
      <a:lt2>
        <a:srgbClr val="FFFFFF"/>
      </a:lt2>
      <a:accent1>
        <a:srgbClr val="33789B"/>
      </a:accent1>
      <a:accent2>
        <a:srgbClr val="33AAB9"/>
      </a:accent2>
      <a:accent3>
        <a:srgbClr val="B5B5B5"/>
      </a:accent3>
      <a:accent4>
        <a:srgbClr val="B5B5B5"/>
      </a:accent4>
      <a:accent5>
        <a:srgbClr val="B5B5B5"/>
      </a:accent5>
      <a:accent6>
        <a:srgbClr val="B5B5B5"/>
      </a:accent6>
      <a:hlink>
        <a:srgbClr val="B5B5B5"/>
      </a:hlink>
      <a:folHlink>
        <a:srgbClr val="B5B5B5"/>
      </a:folHlink>
    </a:clrScheme>
    <a:fontScheme name="Custom 2">
      <a:majorFont>
        <a:latin typeface="Open Sans"/>
        <a:ea typeface="Sk-Modernist"/>
        <a:cs typeface="Sk-Modernist"/>
      </a:majorFont>
      <a:minorFont>
        <a:latin typeface="Open Sans Light"/>
        <a:ea typeface="Sk-Modernist"/>
        <a:cs typeface="Sk-Modernis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0</TotalTime>
  <Words>1271</Words>
  <Application>Microsoft Office PowerPoint</Application>
  <PresentationFormat>Widescreen</PresentationFormat>
  <Paragraphs>130</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Open Sans</vt:lpstr>
      <vt:lpstr>Open Sans Light</vt:lpstr>
      <vt:lpstr>Trebuchet MS</vt:lpstr>
      <vt:lpstr>Berlin</vt:lpstr>
      <vt:lpstr>Office Theme</vt:lpstr>
      <vt:lpstr>PowerPoint Presentation</vt:lpstr>
      <vt:lpstr>New Year, New Policies?</vt:lpstr>
      <vt:lpstr>First, The Disclaimer</vt:lpstr>
      <vt:lpstr>Does my business really need a handbook?</vt:lpstr>
      <vt:lpstr>Practicing Good Handbook Hygiene </vt:lpstr>
      <vt:lpstr>What to expect in 2021:</vt:lpstr>
      <vt:lpstr>#1: Paid And Unpaid Leave Requirements</vt:lpstr>
      <vt:lpstr>#2: Workplace Safety and Health Policies</vt:lpstr>
      <vt:lpstr>#3: National Labor Relations Board</vt:lpstr>
      <vt:lpstr>#4: Wage and Hour Policies</vt:lpstr>
      <vt:lpstr>#5: Remote Work Policies</vt:lpstr>
      <vt:lpstr>#6: Diversity and Inclusion Policies</vt:lpstr>
      <vt:lpstr>#7: Separate Employment Agreements</vt:lpstr>
      <vt:lpstr>Other Policies Every Handbook Needs:</vt:lpstr>
      <vt:lpstr>New Year, New Policies?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1601-01-01T00:00:00Z</cp:lastPrinted>
  <dcterms:created xsi:type="dcterms:W3CDTF">1601-01-01T00:00:00Z</dcterms:created>
  <dcterms:modified xsi:type="dcterms:W3CDTF">2021-03-11T14:40:08Z</dcterms:modified>
</cp:coreProperties>
</file>