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 id="2147483648" r:id="rId2"/>
  </p:sldMasterIdLst>
  <p:notesMasterIdLst>
    <p:notesMasterId r:id="rId14"/>
  </p:notesMasterIdLst>
  <p:sldIdLst>
    <p:sldId id="503" r:id="rId3"/>
    <p:sldId id="256" r:id="rId4"/>
    <p:sldId id="501" r:id="rId5"/>
    <p:sldId id="258" r:id="rId6"/>
    <p:sldId id="257" r:id="rId7"/>
    <p:sldId id="259" r:id="rId8"/>
    <p:sldId id="263" r:id="rId9"/>
    <p:sldId id="261" r:id="rId10"/>
    <p:sldId id="260" r:id="rId11"/>
    <p:sldId id="262" r:id="rId12"/>
    <p:sldId id="50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3" autoAdjust="0"/>
    <p:restoredTop sz="94660"/>
  </p:normalViewPr>
  <p:slideViewPr>
    <p:cSldViewPr snapToGrid="0">
      <p:cViewPr varScale="1">
        <p:scale>
          <a:sx n="95" d="100"/>
          <a:sy n="95" d="100"/>
        </p:scale>
        <p:origin x="7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91904-4F23-4CD1-9390-7CBE03D37767}"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9B4016DE-4E45-4D4B-BEC6-487D57312B54}">
      <dgm:prSet/>
      <dgm:spPr/>
      <dgm:t>
        <a:bodyPr/>
        <a:lstStyle/>
        <a:p>
          <a:pPr>
            <a:defRPr b="1"/>
          </a:pPr>
          <a:r>
            <a:rPr lang="en-US"/>
            <a:t>Time to review compliance policies and consumer notices</a:t>
          </a:r>
        </a:p>
      </dgm:t>
    </dgm:pt>
    <dgm:pt modelId="{2151B7C7-4080-4E9A-8C12-547612B73AC0}" type="parTrans" cxnId="{864497F9-1165-40E2-9722-BBFB0EA0CD9C}">
      <dgm:prSet/>
      <dgm:spPr/>
      <dgm:t>
        <a:bodyPr/>
        <a:lstStyle/>
        <a:p>
          <a:endParaRPr lang="en-US"/>
        </a:p>
      </dgm:t>
    </dgm:pt>
    <dgm:pt modelId="{0F071421-B5E5-424F-8C74-74D69A76C8CC}" type="sibTrans" cxnId="{864497F9-1165-40E2-9722-BBFB0EA0CD9C}">
      <dgm:prSet/>
      <dgm:spPr/>
      <dgm:t>
        <a:bodyPr/>
        <a:lstStyle/>
        <a:p>
          <a:endParaRPr lang="en-US"/>
        </a:p>
      </dgm:t>
    </dgm:pt>
    <dgm:pt modelId="{142947E1-2E8A-42EE-968A-4CA9F46F24F4}">
      <dgm:prSet custT="1"/>
      <dgm:spPr/>
      <dgm:t>
        <a:bodyPr/>
        <a:lstStyle/>
        <a:p>
          <a:r>
            <a:rPr lang="en-US" sz="1400" dirty="0"/>
            <a:t>Safeguards will be a critical focus of the FTC and State AGs</a:t>
          </a:r>
        </a:p>
      </dgm:t>
    </dgm:pt>
    <dgm:pt modelId="{6D0543E9-810A-4540-A4F7-865802B0DF2E}" type="parTrans" cxnId="{FFD10754-7B7E-41FE-94E7-B469CA7F13E3}">
      <dgm:prSet/>
      <dgm:spPr/>
      <dgm:t>
        <a:bodyPr/>
        <a:lstStyle/>
        <a:p>
          <a:endParaRPr lang="en-US"/>
        </a:p>
      </dgm:t>
    </dgm:pt>
    <dgm:pt modelId="{7D5F1A89-8BEC-40BE-A9B3-D3FD541CA7E1}" type="sibTrans" cxnId="{FFD10754-7B7E-41FE-94E7-B469CA7F13E3}">
      <dgm:prSet/>
      <dgm:spPr/>
      <dgm:t>
        <a:bodyPr/>
        <a:lstStyle/>
        <a:p>
          <a:endParaRPr lang="en-US"/>
        </a:p>
      </dgm:t>
    </dgm:pt>
    <dgm:pt modelId="{715D8BF1-656F-4030-B5F6-AB573318425E}">
      <dgm:prSet/>
      <dgm:spPr/>
      <dgm:t>
        <a:bodyPr/>
        <a:lstStyle/>
        <a:p>
          <a:pPr>
            <a:defRPr b="1"/>
          </a:pPr>
          <a:r>
            <a:rPr lang="en-US" dirty="0"/>
            <a:t>Be sure you have a documented procedure to handle customer complaints and give customers the benefit of doubt</a:t>
          </a:r>
        </a:p>
      </dgm:t>
    </dgm:pt>
    <dgm:pt modelId="{8C0E4321-BC1C-4DCB-99E0-52016B85CC5B}" type="parTrans" cxnId="{5B711B2F-2DE6-4A6E-B1DA-0154EBA027E2}">
      <dgm:prSet/>
      <dgm:spPr/>
      <dgm:t>
        <a:bodyPr/>
        <a:lstStyle/>
        <a:p>
          <a:endParaRPr lang="en-US"/>
        </a:p>
      </dgm:t>
    </dgm:pt>
    <dgm:pt modelId="{4018C977-E29B-414D-A0CC-E01C3ED0C323}" type="sibTrans" cxnId="{5B711B2F-2DE6-4A6E-B1DA-0154EBA027E2}">
      <dgm:prSet/>
      <dgm:spPr/>
      <dgm:t>
        <a:bodyPr/>
        <a:lstStyle/>
        <a:p>
          <a:endParaRPr lang="en-US"/>
        </a:p>
      </dgm:t>
    </dgm:pt>
    <dgm:pt modelId="{224823EB-0986-4742-815A-35D5F819829C}">
      <dgm:prSet/>
      <dgm:spPr/>
      <dgm:t>
        <a:bodyPr/>
        <a:lstStyle/>
        <a:p>
          <a:pPr>
            <a:defRPr b="1"/>
          </a:pPr>
          <a:r>
            <a:rPr lang="en-US" dirty="0"/>
            <a:t>Adopt NADA  policies on dealer participation and  voluntary protection products</a:t>
          </a:r>
        </a:p>
        <a:p>
          <a:pPr>
            <a:defRPr b="1"/>
          </a:pPr>
          <a:endParaRPr lang="en-US" dirty="0"/>
        </a:p>
        <a:p>
          <a:pPr>
            <a:defRPr b="1"/>
          </a:pPr>
          <a:r>
            <a:rPr lang="en-US" b="0" dirty="0"/>
            <a:t>Make sure Rate Participation and  Voluntary Protection Products certification forms are in each deal jacket</a:t>
          </a:r>
        </a:p>
      </dgm:t>
    </dgm:pt>
    <dgm:pt modelId="{49120B1A-F2A8-49B2-BBD1-B086347D9691}" type="parTrans" cxnId="{0025A22C-8A27-4FE1-A4B7-DDB4601E9621}">
      <dgm:prSet/>
      <dgm:spPr/>
      <dgm:t>
        <a:bodyPr/>
        <a:lstStyle/>
        <a:p>
          <a:endParaRPr lang="en-US"/>
        </a:p>
      </dgm:t>
    </dgm:pt>
    <dgm:pt modelId="{BC520359-1C83-4954-95BC-0427FABAF28D}" type="sibTrans" cxnId="{0025A22C-8A27-4FE1-A4B7-DDB4601E9621}">
      <dgm:prSet/>
      <dgm:spPr/>
      <dgm:t>
        <a:bodyPr/>
        <a:lstStyle/>
        <a:p>
          <a:endParaRPr lang="en-US"/>
        </a:p>
      </dgm:t>
    </dgm:pt>
    <dgm:pt modelId="{36A60780-4C0E-4E05-8E7F-4FC72ECEC1F2}" type="pres">
      <dgm:prSet presAssocID="{A0F91904-4F23-4CD1-9390-7CBE03D37767}" presName="root" presStyleCnt="0">
        <dgm:presLayoutVars>
          <dgm:dir/>
          <dgm:resizeHandles val="exact"/>
        </dgm:presLayoutVars>
      </dgm:prSet>
      <dgm:spPr/>
    </dgm:pt>
    <dgm:pt modelId="{6C43B4F9-18BA-4027-8D53-66CA91D140A0}" type="pres">
      <dgm:prSet presAssocID="{9B4016DE-4E45-4D4B-BEC6-487D57312B54}" presName="compNode" presStyleCnt="0"/>
      <dgm:spPr/>
    </dgm:pt>
    <dgm:pt modelId="{ED6832A1-3816-4C0E-B786-519A5B9E2281}" type="pres">
      <dgm:prSet presAssocID="{9B4016DE-4E45-4D4B-BEC6-487D57312B5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06D8F136-1DF3-4269-A380-6F318D6FE1A4}" type="pres">
      <dgm:prSet presAssocID="{9B4016DE-4E45-4D4B-BEC6-487D57312B54}" presName="iconSpace" presStyleCnt="0"/>
      <dgm:spPr/>
    </dgm:pt>
    <dgm:pt modelId="{9433E10D-9515-4EE8-A93D-EBF1B6B4E14F}" type="pres">
      <dgm:prSet presAssocID="{9B4016DE-4E45-4D4B-BEC6-487D57312B54}" presName="parTx" presStyleLbl="revTx" presStyleIdx="0" presStyleCnt="6">
        <dgm:presLayoutVars>
          <dgm:chMax val="0"/>
          <dgm:chPref val="0"/>
        </dgm:presLayoutVars>
      </dgm:prSet>
      <dgm:spPr/>
    </dgm:pt>
    <dgm:pt modelId="{154ECB91-F1C2-42D9-9EBD-DFA2A1E10111}" type="pres">
      <dgm:prSet presAssocID="{9B4016DE-4E45-4D4B-BEC6-487D57312B54}" presName="txSpace" presStyleCnt="0"/>
      <dgm:spPr/>
    </dgm:pt>
    <dgm:pt modelId="{4E3B54F6-F483-4125-A155-981AE8C20116}" type="pres">
      <dgm:prSet presAssocID="{9B4016DE-4E45-4D4B-BEC6-487D57312B54}" presName="desTx" presStyleLbl="revTx" presStyleIdx="1" presStyleCnt="6">
        <dgm:presLayoutVars/>
      </dgm:prSet>
      <dgm:spPr/>
    </dgm:pt>
    <dgm:pt modelId="{65B36081-359C-4039-92F5-693E849A849A}" type="pres">
      <dgm:prSet presAssocID="{0F071421-B5E5-424F-8C74-74D69A76C8CC}" presName="sibTrans" presStyleCnt="0"/>
      <dgm:spPr/>
    </dgm:pt>
    <dgm:pt modelId="{41A04AED-99D8-4E5F-AEE4-FF26F009E8D3}" type="pres">
      <dgm:prSet presAssocID="{715D8BF1-656F-4030-B5F6-AB573318425E}" presName="compNode" presStyleCnt="0"/>
      <dgm:spPr/>
    </dgm:pt>
    <dgm:pt modelId="{44F5646A-CA89-43AE-B3FE-FF753A770814}" type="pres">
      <dgm:prSet presAssocID="{715D8BF1-656F-4030-B5F6-AB573318425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BC6D4C43-7ED8-4E74-9417-4994B5FF2495}" type="pres">
      <dgm:prSet presAssocID="{715D8BF1-656F-4030-B5F6-AB573318425E}" presName="iconSpace" presStyleCnt="0"/>
      <dgm:spPr/>
    </dgm:pt>
    <dgm:pt modelId="{9B4BD3F2-A708-4213-8707-DA9443BAF603}" type="pres">
      <dgm:prSet presAssocID="{715D8BF1-656F-4030-B5F6-AB573318425E}" presName="parTx" presStyleLbl="revTx" presStyleIdx="2" presStyleCnt="6">
        <dgm:presLayoutVars>
          <dgm:chMax val="0"/>
          <dgm:chPref val="0"/>
        </dgm:presLayoutVars>
      </dgm:prSet>
      <dgm:spPr/>
    </dgm:pt>
    <dgm:pt modelId="{1A4F6B4C-BF8D-42A5-9637-CEFF772AE150}" type="pres">
      <dgm:prSet presAssocID="{715D8BF1-656F-4030-B5F6-AB573318425E}" presName="txSpace" presStyleCnt="0"/>
      <dgm:spPr/>
    </dgm:pt>
    <dgm:pt modelId="{3687FEB2-6F4D-45AD-9341-F0BDEACDA8A3}" type="pres">
      <dgm:prSet presAssocID="{715D8BF1-656F-4030-B5F6-AB573318425E}" presName="desTx" presStyleLbl="revTx" presStyleIdx="3" presStyleCnt="6">
        <dgm:presLayoutVars/>
      </dgm:prSet>
      <dgm:spPr/>
    </dgm:pt>
    <dgm:pt modelId="{EB756277-1E12-412D-9CF5-6D4E14FE75BE}" type="pres">
      <dgm:prSet presAssocID="{4018C977-E29B-414D-A0CC-E01C3ED0C323}" presName="sibTrans" presStyleCnt="0"/>
      <dgm:spPr/>
    </dgm:pt>
    <dgm:pt modelId="{A9CDABE9-B7BA-48A1-B6EB-93650A958D5E}" type="pres">
      <dgm:prSet presAssocID="{224823EB-0986-4742-815A-35D5F819829C}" presName="compNode" presStyleCnt="0"/>
      <dgm:spPr/>
    </dgm:pt>
    <dgm:pt modelId="{C3D5EF94-E514-4C7E-AE12-2DA726D723B4}" type="pres">
      <dgm:prSet presAssocID="{224823EB-0986-4742-815A-35D5F819829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5CC67C46-B046-46F5-B489-8BBE5D0BDD5F}" type="pres">
      <dgm:prSet presAssocID="{224823EB-0986-4742-815A-35D5F819829C}" presName="iconSpace" presStyleCnt="0"/>
      <dgm:spPr/>
    </dgm:pt>
    <dgm:pt modelId="{1217127C-DE77-43D2-A4C7-FD8B3E7019C0}" type="pres">
      <dgm:prSet presAssocID="{224823EB-0986-4742-815A-35D5F819829C}" presName="parTx" presStyleLbl="revTx" presStyleIdx="4" presStyleCnt="6">
        <dgm:presLayoutVars>
          <dgm:chMax val="0"/>
          <dgm:chPref val="0"/>
        </dgm:presLayoutVars>
      </dgm:prSet>
      <dgm:spPr/>
    </dgm:pt>
    <dgm:pt modelId="{0CAD8745-C56E-431B-B776-E5640DF1A130}" type="pres">
      <dgm:prSet presAssocID="{224823EB-0986-4742-815A-35D5F819829C}" presName="txSpace" presStyleCnt="0"/>
      <dgm:spPr/>
    </dgm:pt>
    <dgm:pt modelId="{D52B66CF-10C6-4275-AD50-677DF4617758}" type="pres">
      <dgm:prSet presAssocID="{224823EB-0986-4742-815A-35D5F819829C}" presName="desTx" presStyleLbl="revTx" presStyleIdx="5" presStyleCnt="6">
        <dgm:presLayoutVars/>
      </dgm:prSet>
      <dgm:spPr/>
    </dgm:pt>
  </dgm:ptLst>
  <dgm:cxnLst>
    <dgm:cxn modelId="{0025A22C-8A27-4FE1-A4B7-DDB4601E9621}" srcId="{A0F91904-4F23-4CD1-9390-7CBE03D37767}" destId="{224823EB-0986-4742-815A-35D5F819829C}" srcOrd="2" destOrd="0" parTransId="{49120B1A-F2A8-49B2-BBD1-B086347D9691}" sibTransId="{BC520359-1C83-4954-95BC-0427FABAF28D}"/>
    <dgm:cxn modelId="{5B711B2F-2DE6-4A6E-B1DA-0154EBA027E2}" srcId="{A0F91904-4F23-4CD1-9390-7CBE03D37767}" destId="{715D8BF1-656F-4030-B5F6-AB573318425E}" srcOrd="1" destOrd="0" parTransId="{8C0E4321-BC1C-4DCB-99E0-52016B85CC5B}" sibTransId="{4018C977-E29B-414D-A0CC-E01C3ED0C323}"/>
    <dgm:cxn modelId="{B14F184A-B4DB-4F58-9F60-09B77CE72C9C}" type="presOf" srcId="{9B4016DE-4E45-4D4B-BEC6-487D57312B54}" destId="{9433E10D-9515-4EE8-A93D-EBF1B6B4E14F}" srcOrd="0" destOrd="0" presId="urn:microsoft.com/office/officeart/2018/2/layout/IconLabelDescriptionList"/>
    <dgm:cxn modelId="{20B3ED71-388B-4EB7-9B8A-030C0E63F4A9}" type="presOf" srcId="{224823EB-0986-4742-815A-35D5F819829C}" destId="{1217127C-DE77-43D2-A4C7-FD8B3E7019C0}" srcOrd="0" destOrd="0" presId="urn:microsoft.com/office/officeart/2018/2/layout/IconLabelDescriptionList"/>
    <dgm:cxn modelId="{FFD10754-7B7E-41FE-94E7-B469CA7F13E3}" srcId="{9B4016DE-4E45-4D4B-BEC6-487D57312B54}" destId="{142947E1-2E8A-42EE-968A-4CA9F46F24F4}" srcOrd="0" destOrd="0" parTransId="{6D0543E9-810A-4540-A4F7-865802B0DF2E}" sibTransId="{7D5F1A89-8BEC-40BE-A9B3-D3FD541CA7E1}"/>
    <dgm:cxn modelId="{819C568A-022D-403C-B4C2-18F007D51BE5}" type="presOf" srcId="{715D8BF1-656F-4030-B5F6-AB573318425E}" destId="{9B4BD3F2-A708-4213-8707-DA9443BAF603}" srcOrd="0" destOrd="0" presId="urn:microsoft.com/office/officeart/2018/2/layout/IconLabelDescriptionList"/>
    <dgm:cxn modelId="{F7E90DC6-A320-4B0B-B603-C4229A5499BD}" type="presOf" srcId="{142947E1-2E8A-42EE-968A-4CA9F46F24F4}" destId="{4E3B54F6-F483-4125-A155-981AE8C20116}" srcOrd="0" destOrd="0" presId="urn:microsoft.com/office/officeart/2018/2/layout/IconLabelDescriptionList"/>
    <dgm:cxn modelId="{C8850DEE-137F-49CA-9A86-6B870B93E046}" type="presOf" srcId="{A0F91904-4F23-4CD1-9390-7CBE03D37767}" destId="{36A60780-4C0E-4E05-8E7F-4FC72ECEC1F2}" srcOrd="0" destOrd="0" presId="urn:microsoft.com/office/officeart/2018/2/layout/IconLabelDescriptionList"/>
    <dgm:cxn modelId="{864497F9-1165-40E2-9722-BBFB0EA0CD9C}" srcId="{A0F91904-4F23-4CD1-9390-7CBE03D37767}" destId="{9B4016DE-4E45-4D4B-BEC6-487D57312B54}" srcOrd="0" destOrd="0" parTransId="{2151B7C7-4080-4E9A-8C12-547612B73AC0}" sibTransId="{0F071421-B5E5-424F-8C74-74D69A76C8CC}"/>
    <dgm:cxn modelId="{1FBEC83E-DB46-4396-88E2-54D2E5A8C505}" type="presParOf" srcId="{36A60780-4C0E-4E05-8E7F-4FC72ECEC1F2}" destId="{6C43B4F9-18BA-4027-8D53-66CA91D140A0}" srcOrd="0" destOrd="0" presId="urn:microsoft.com/office/officeart/2018/2/layout/IconLabelDescriptionList"/>
    <dgm:cxn modelId="{9A58124A-D2E8-4B7B-ADF2-0EE365B05AA6}" type="presParOf" srcId="{6C43B4F9-18BA-4027-8D53-66CA91D140A0}" destId="{ED6832A1-3816-4C0E-B786-519A5B9E2281}" srcOrd="0" destOrd="0" presId="urn:microsoft.com/office/officeart/2018/2/layout/IconLabelDescriptionList"/>
    <dgm:cxn modelId="{75DC66EB-A41C-4EB9-B232-39EDAFCD09F2}" type="presParOf" srcId="{6C43B4F9-18BA-4027-8D53-66CA91D140A0}" destId="{06D8F136-1DF3-4269-A380-6F318D6FE1A4}" srcOrd="1" destOrd="0" presId="urn:microsoft.com/office/officeart/2018/2/layout/IconLabelDescriptionList"/>
    <dgm:cxn modelId="{ADA4A4B2-81AD-490B-96FF-D864CACB7B17}" type="presParOf" srcId="{6C43B4F9-18BA-4027-8D53-66CA91D140A0}" destId="{9433E10D-9515-4EE8-A93D-EBF1B6B4E14F}" srcOrd="2" destOrd="0" presId="urn:microsoft.com/office/officeart/2018/2/layout/IconLabelDescriptionList"/>
    <dgm:cxn modelId="{7FD4D450-F5C9-47A5-ACFE-4016455844AE}" type="presParOf" srcId="{6C43B4F9-18BA-4027-8D53-66CA91D140A0}" destId="{154ECB91-F1C2-42D9-9EBD-DFA2A1E10111}" srcOrd="3" destOrd="0" presId="urn:microsoft.com/office/officeart/2018/2/layout/IconLabelDescriptionList"/>
    <dgm:cxn modelId="{B8C55A3E-DF4F-4715-93B8-86AB0642D4BE}" type="presParOf" srcId="{6C43B4F9-18BA-4027-8D53-66CA91D140A0}" destId="{4E3B54F6-F483-4125-A155-981AE8C20116}" srcOrd="4" destOrd="0" presId="urn:microsoft.com/office/officeart/2018/2/layout/IconLabelDescriptionList"/>
    <dgm:cxn modelId="{70217431-CB02-43BF-987B-36C513590D16}" type="presParOf" srcId="{36A60780-4C0E-4E05-8E7F-4FC72ECEC1F2}" destId="{65B36081-359C-4039-92F5-693E849A849A}" srcOrd="1" destOrd="0" presId="urn:microsoft.com/office/officeart/2018/2/layout/IconLabelDescriptionList"/>
    <dgm:cxn modelId="{1311CB80-0859-4AB9-A9B2-9C7C83567F8B}" type="presParOf" srcId="{36A60780-4C0E-4E05-8E7F-4FC72ECEC1F2}" destId="{41A04AED-99D8-4E5F-AEE4-FF26F009E8D3}" srcOrd="2" destOrd="0" presId="urn:microsoft.com/office/officeart/2018/2/layout/IconLabelDescriptionList"/>
    <dgm:cxn modelId="{9EAF22BB-9199-4A6E-AF21-B2C386385BE4}" type="presParOf" srcId="{41A04AED-99D8-4E5F-AEE4-FF26F009E8D3}" destId="{44F5646A-CA89-43AE-B3FE-FF753A770814}" srcOrd="0" destOrd="0" presId="urn:microsoft.com/office/officeart/2018/2/layout/IconLabelDescriptionList"/>
    <dgm:cxn modelId="{EB2EF430-C2F0-4690-A745-C761945D5FFC}" type="presParOf" srcId="{41A04AED-99D8-4E5F-AEE4-FF26F009E8D3}" destId="{BC6D4C43-7ED8-4E74-9417-4994B5FF2495}" srcOrd="1" destOrd="0" presId="urn:microsoft.com/office/officeart/2018/2/layout/IconLabelDescriptionList"/>
    <dgm:cxn modelId="{AAED3DC6-56BE-43EB-9347-3DA13D69CA85}" type="presParOf" srcId="{41A04AED-99D8-4E5F-AEE4-FF26F009E8D3}" destId="{9B4BD3F2-A708-4213-8707-DA9443BAF603}" srcOrd="2" destOrd="0" presId="urn:microsoft.com/office/officeart/2018/2/layout/IconLabelDescriptionList"/>
    <dgm:cxn modelId="{4FB8AC28-79BC-4F8B-9663-AC1DDB3D9709}" type="presParOf" srcId="{41A04AED-99D8-4E5F-AEE4-FF26F009E8D3}" destId="{1A4F6B4C-BF8D-42A5-9637-CEFF772AE150}" srcOrd="3" destOrd="0" presId="urn:microsoft.com/office/officeart/2018/2/layout/IconLabelDescriptionList"/>
    <dgm:cxn modelId="{81A61614-60DF-48C2-9CAC-4D23425A3E55}" type="presParOf" srcId="{41A04AED-99D8-4E5F-AEE4-FF26F009E8D3}" destId="{3687FEB2-6F4D-45AD-9341-F0BDEACDA8A3}" srcOrd="4" destOrd="0" presId="urn:microsoft.com/office/officeart/2018/2/layout/IconLabelDescriptionList"/>
    <dgm:cxn modelId="{2CCBF174-F0FF-4952-83A9-45D7994452E7}" type="presParOf" srcId="{36A60780-4C0E-4E05-8E7F-4FC72ECEC1F2}" destId="{EB756277-1E12-412D-9CF5-6D4E14FE75BE}" srcOrd="3" destOrd="0" presId="urn:microsoft.com/office/officeart/2018/2/layout/IconLabelDescriptionList"/>
    <dgm:cxn modelId="{78A63F82-1EC8-48B0-BF6C-3CBDD2C06A53}" type="presParOf" srcId="{36A60780-4C0E-4E05-8E7F-4FC72ECEC1F2}" destId="{A9CDABE9-B7BA-48A1-B6EB-93650A958D5E}" srcOrd="4" destOrd="0" presId="urn:microsoft.com/office/officeart/2018/2/layout/IconLabelDescriptionList"/>
    <dgm:cxn modelId="{E2FC807F-921B-4AAB-AF27-1E856B27CA3D}" type="presParOf" srcId="{A9CDABE9-B7BA-48A1-B6EB-93650A958D5E}" destId="{C3D5EF94-E514-4C7E-AE12-2DA726D723B4}" srcOrd="0" destOrd="0" presId="urn:microsoft.com/office/officeart/2018/2/layout/IconLabelDescriptionList"/>
    <dgm:cxn modelId="{CBACE3FC-0189-44F4-8BAE-F191E9EF355C}" type="presParOf" srcId="{A9CDABE9-B7BA-48A1-B6EB-93650A958D5E}" destId="{5CC67C46-B046-46F5-B489-8BBE5D0BDD5F}" srcOrd="1" destOrd="0" presId="urn:microsoft.com/office/officeart/2018/2/layout/IconLabelDescriptionList"/>
    <dgm:cxn modelId="{8FAF313B-0573-4CE8-8FDB-78410C7783E3}" type="presParOf" srcId="{A9CDABE9-B7BA-48A1-B6EB-93650A958D5E}" destId="{1217127C-DE77-43D2-A4C7-FD8B3E7019C0}" srcOrd="2" destOrd="0" presId="urn:microsoft.com/office/officeart/2018/2/layout/IconLabelDescriptionList"/>
    <dgm:cxn modelId="{F3FACEB8-82EE-444F-BFAC-751B49916CD7}" type="presParOf" srcId="{A9CDABE9-B7BA-48A1-B6EB-93650A958D5E}" destId="{0CAD8745-C56E-431B-B776-E5640DF1A130}" srcOrd="3" destOrd="0" presId="urn:microsoft.com/office/officeart/2018/2/layout/IconLabelDescriptionList"/>
    <dgm:cxn modelId="{41B8AE18-CD12-4FE4-8A57-8721A80F22A2}" type="presParOf" srcId="{A9CDABE9-B7BA-48A1-B6EB-93650A958D5E}" destId="{D52B66CF-10C6-4275-AD50-677DF461775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832A1-3816-4C0E-B786-519A5B9E2281}">
      <dsp:nvSpPr>
        <dsp:cNvPr id="0" name=""/>
        <dsp:cNvSpPr/>
      </dsp:nvSpPr>
      <dsp:spPr>
        <a:xfrm>
          <a:off x="1153" y="609435"/>
          <a:ext cx="1191585" cy="1191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33E10D-9515-4EE8-A93D-EBF1B6B4E14F}">
      <dsp:nvSpPr>
        <dsp:cNvPr id="0" name=""/>
        <dsp:cNvSpPr/>
      </dsp:nvSpPr>
      <dsp:spPr>
        <a:xfrm>
          <a:off x="1153" y="1935717"/>
          <a:ext cx="3404531" cy="1346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Time to review compliance policies and consumer notices</a:t>
          </a:r>
        </a:p>
      </dsp:txBody>
      <dsp:txXfrm>
        <a:off x="1153" y="1935717"/>
        <a:ext cx="3404531" cy="1346625"/>
      </dsp:txXfrm>
    </dsp:sp>
    <dsp:sp modelId="{4E3B54F6-F483-4125-A155-981AE8C20116}">
      <dsp:nvSpPr>
        <dsp:cNvPr id="0" name=""/>
        <dsp:cNvSpPr/>
      </dsp:nvSpPr>
      <dsp:spPr>
        <a:xfrm>
          <a:off x="1153" y="3344992"/>
          <a:ext cx="3404531" cy="396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dirty="0"/>
            <a:t>Safeguards will be a critical focus of the FTC and State AGs</a:t>
          </a:r>
        </a:p>
      </dsp:txBody>
      <dsp:txXfrm>
        <a:off x="1153" y="3344992"/>
        <a:ext cx="3404531" cy="396910"/>
      </dsp:txXfrm>
    </dsp:sp>
    <dsp:sp modelId="{44F5646A-CA89-43AE-B3FE-FF753A770814}">
      <dsp:nvSpPr>
        <dsp:cNvPr id="0" name=""/>
        <dsp:cNvSpPr/>
      </dsp:nvSpPr>
      <dsp:spPr>
        <a:xfrm>
          <a:off x="4001477" y="609435"/>
          <a:ext cx="1191585" cy="1191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4BD3F2-A708-4213-8707-DA9443BAF603}">
      <dsp:nvSpPr>
        <dsp:cNvPr id="0" name=""/>
        <dsp:cNvSpPr/>
      </dsp:nvSpPr>
      <dsp:spPr>
        <a:xfrm>
          <a:off x="4001477" y="1935717"/>
          <a:ext cx="3404531" cy="1346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Be sure you have a documented procedure to handle customer complaints and give customers the benefit of doubt</a:t>
          </a:r>
        </a:p>
      </dsp:txBody>
      <dsp:txXfrm>
        <a:off x="4001477" y="1935717"/>
        <a:ext cx="3404531" cy="1346625"/>
      </dsp:txXfrm>
    </dsp:sp>
    <dsp:sp modelId="{3687FEB2-6F4D-45AD-9341-F0BDEACDA8A3}">
      <dsp:nvSpPr>
        <dsp:cNvPr id="0" name=""/>
        <dsp:cNvSpPr/>
      </dsp:nvSpPr>
      <dsp:spPr>
        <a:xfrm>
          <a:off x="4001477" y="3344992"/>
          <a:ext cx="3404531" cy="396910"/>
        </a:xfrm>
        <a:prstGeom prst="rect">
          <a:avLst/>
        </a:prstGeom>
        <a:noFill/>
        <a:ln>
          <a:noFill/>
        </a:ln>
        <a:effectLst/>
      </dsp:spPr>
      <dsp:style>
        <a:lnRef idx="0">
          <a:scrgbClr r="0" g="0" b="0"/>
        </a:lnRef>
        <a:fillRef idx="0">
          <a:scrgbClr r="0" g="0" b="0"/>
        </a:fillRef>
        <a:effectRef idx="0">
          <a:scrgbClr r="0" g="0" b="0"/>
        </a:effectRef>
        <a:fontRef idx="minor"/>
      </dsp:style>
    </dsp:sp>
    <dsp:sp modelId="{C3D5EF94-E514-4C7E-AE12-2DA726D723B4}">
      <dsp:nvSpPr>
        <dsp:cNvPr id="0" name=""/>
        <dsp:cNvSpPr/>
      </dsp:nvSpPr>
      <dsp:spPr>
        <a:xfrm>
          <a:off x="8001802" y="609435"/>
          <a:ext cx="1191585" cy="1191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17127C-DE77-43D2-A4C7-FD8B3E7019C0}">
      <dsp:nvSpPr>
        <dsp:cNvPr id="0" name=""/>
        <dsp:cNvSpPr/>
      </dsp:nvSpPr>
      <dsp:spPr>
        <a:xfrm>
          <a:off x="8001802" y="1935717"/>
          <a:ext cx="3404531" cy="13466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Adopt NADA  policies on dealer participation and  voluntary protection products</a:t>
          </a:r>
        </a:p>
        <a:p>
          <a:pPr marL="0" lvl="0" indent="0" algn="l" defTabSz="622300">
            <a:lnSpc>
              <a:spcPct val="90000"/>
            </a:lnSpc>
            <a:spcBef>
              <a:spcPct val="0"/>
            </a:spcBef>
            <a:spcAft>
              <a:spcPct val="35000"/>
            </a:spcAft>
            <a:buNone/>
            <a:defRPr b="1"/>
          </a:pPr>
          <a:endParaRPr lang="en-US" sz="1400" kern="1200" dirty="0"/>
        </a:p>
        <a:p>
          <a:pPr marL="0" lvl="0" indent="0" algn="l" defTabSz="622300">
            <a:lnSpc>
              <a:spcPct val="90000"/>
            </a:lnSpc>
            <a:spcBef>
              <a:spcPct val="0"/>
            </a:spcBef>
            <a:spcAft>
              <a:spcPct val="35000"/>
            </a:spcAft>
            <a:buNone/>
            <a:defRPr b="1"/>
          </a:pPr>
          <a:r>
            <a:rPr lang="en-US" sz="1400" b="0" kern="1200" dirty="0"/>
            <a:t>Make sure Rate Participation and  Voluntary Protection Products certification forms are in each deal jacket</a:t>
          </a:r>
        </a:p>
      </dsp:txBody>
      <dsp:txXfrm>
        <a:off x="8001802" y="1935717"/>
        <a:ext cx="3404531" cy="1346625"/>
      </dsp:txXfrm>
    </dsp:sp>
    <dsp:sp modelId="{D52B66CF-10C6-4275-AD50-677DF4617758}">
      <dsp:nvSpPr>
        <dsp:cNvPr id="0" name=""/>
        <dsp:cNvSpPr/>
      </dsp:nvSpPr>
      <dsp:spPr>
        <a:xfrm>
          <a:off x="8001802" y="3344992"/>
          <a:ext cx="3404531" cy="39691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903E9E-8FC0-43F0-BA8D-9EE7F763EDE8}" type="datetimeFigureOut">
              <a:rPr lang="en-US" smtClean="0"/>
              <a:t>3/11/2021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03132E-D1E2-4FDF-9DC2-A16656EEBCB3}" type="slidenum">
              <a:rPr lang="en-US" smtClean="0"/>
              <a:t>‹#›</a:t>
            </a:fld>
            <a:endParaRPr lang="en-US"/>
          </a:p>
        </p:txBody>
      </p:sp>
    </p:spTree>
    <p:extLst>
      <p:ext uri="{BB962C8B-B14F-4D97-AF65-F5344CB8AC3E}">
        <p14:creationId xmlns:p14="http://schemas.microsoft.com/office/powerpoint/2010/main" val="296329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D57E0-019A-45AC-9895-A1E812522196}" type="slidenum">
              <a:rPr lang="en-US" smtClean="0"/>
              <a:t>1</a:t>
            </a:fld>
            <a:endParaRPr lang="en-US" dirty="0"/>
          </a:p>
        </p:txBody>
      </p:sp>
    </p:spTree>
    <p:extLst>
      <p:ext uri="{BB962C8B-B14F-4D97-AF65-F5344CB8AC3E}">
        <p14:creationId xmlns:p14="http://schemas.microsoft.com/office/powerpoint/2010/main" val="408305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1D57E0-019A-45AC-9895-A1E812522196}" type="slidenum">
              <a:rPr lang="en-US" smtClean="0"/>
              <a:t>3</a:t>
            </a:fld>
            <a:endParaRPr lang="en-US" dirty="0"/>
          </a:p>
        </p:txBody>
      </p:sp>
    </p:spTree>
    <p:extLst>
      <p:ext uri="{BB962C8B-B14F-4D97-AF65-F5344CB8AC3E}">
        <p14:creationId xmlns:p14="http://schemas.microsoft.com/office/powerpoint/2010/main" val="1316102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85720-86B0-452A-AF1D-8B312565B9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D2C4F4-01AC-4302-A90D-BC46DCAAF8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7B0760-1C8B-40DA-BBAF-A0E18766ED06}"/>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1CEFE104-78C3-4D8F-829E-2DFFE6060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C9A0BA-4D63-4A7A-B096-7D1E959F649B}"/>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66455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63605-352C-4482-B5D0-F8DE38555C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3E28D5-DB61-459D-B1E2-7D56C13A94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1C2F90-3093-4307-99D6-66B126151026}"/>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73D41060-C842-48F0-B36A-F023498D36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5EE2C2-9C1D-4112-BE86-1C13BE837939}"/>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4230683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AF1345-5D01-450B-99AC-E1296E119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0DA16A-B471-487B-8B0E-C6D7D1BA1A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9CD222-B4BE-4729-B691-DCB028F06C1E}"/>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6E724459-1248-4534-8B2F-7B33E45741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1CA48-8643-4839-8E00-9DFB8C8B8331}"/>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854453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FC00A40-6C29-46B4-B55F-DA2C5C50FEF6}"/>
              </a:ext>
            </a:extLst>
          </p:cNvPr>
          <p:cNvSpPr>
            <a:spLocks noGrp="1"/>
          </p:cNvSpPr>
          <p:nvPr>
            <p:ph type="pic" sz="quarter" idx="10"/>
          </p:nvPr>
        </p:nvSpPr>
        <p:spPr>
          <a:xfrm>
            <a:off x="3071446" y="0"/>
            <a:ext cx="9120554" cy="6858000"/>
          </a:xfrm>
          <a:custGeom>
            <a:avLst/>
            <a:gdLst>
              <a:gd name="connsiteX0" fmla="*/ 9120553 w 9120554"/>
              <a:gd name="connsiteY0" fmla="*/ 0 h 6858000"/>
              <a:gd name="connsiteX1" fmla="*/ 9120553 w 9120554"/>
              <a:gd name="connsiteY1" fmla="*/ 440 h 6858000"/>
              <a:gd name="connsiteX2" fmla="*/ 9120554 w 9120554"/>
              <a:gd name="connsiteY2" fmla="*/ 440 h 6858000"/>
              <a:gd name="connsiteX3" fmla="*/ 9120553 w 9120554"/>
              <a:gd name="connsiteY3" fmla="*/ 441 h 6858000"/>
              <a:gd name="connsiteX4" fmla="*/ 9120553 w 9120554"/>
              <a:gd name="connsiteY4" fmla="*/ 6858000 h 6858000"/>
              <a:gd name="connsiteX5" fmla="*/ 1825140 w 9120554"/>
              <a:gd name="connsiteY5" fmla="*/ 6858000 h 6858000"/>
              <a:gd name="connsiteX6" fmla="*/ 1817076 w 9120554"/>
              <a:gd name="connsiteY6" fmla="*/ 6858000 h 6858000"/>
              <a:gd name="connsiteX7" fmla="*/ 0 w 9120554"/>
              <a:gd name="connsiteY7" fmla="*/ 6858000 h 6858000"/>
              <a:gd name="connsiteX8" fmla="*/ 7295415 w 9120554"/>
              <a:gd name="connsiteY8" fmla="*/ 440 h 6858000"/>
              <a:gd name="connsiteX9" fmla="*/ 9118917 w 9120554"/>
              <a:gd name="connsiteY9" fmla="*/ 44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20554" h="6858000">
                <a:moveTo>
                  <a:pt x="9120553" y="0"/>
                </a:moveTo>
                <a:lnTo>
                  <a:pt x="9120553" y="440"/>
                </a:lnTo>
                <a:lnTo>
                  <a:pt x="9120554" y="440"/>
                </a:lnTo>
                <a:lnTo>
                  <a:pt x="9120553" y="441"/>
                </a:lnTo>
                <a:lnTo>
                  <a:pt x="9120553" y="6858000"/>
                </a:lnTo>
                <a:lnTo>
                  <a:pt x="1825140" y="6858000"/>
                </a:lnTo>
                <a:lnTo>
                  <a:pt x="1817076" y="6858000"/>
                </a:lnTo>
                <a:lnTo>
                  <a:pt x="0" y="6858000"/>
                </a:lnTo>
                <a:lnTo>
                  <a:pt x="7295415" y="440"/>
                </a:lnTo>
                <a:lnTo>
                  <a:pt x="9118917" y="440"/>
                </a:lnTo>
                <a:close/>
              </a:path>
            </a:pathLst>
          </a:custGeom>
        </p:spPr>
        <p:txBody>
          <a:bodyPr wrap="square">
            <a:noAutofit/>
          </a:bodyPr>
          <a:lstStyle/>
          <a:p>
            <a:endParaRPr lang="en-ID" dirty="0"/>
          </a:p>
        </p:txBody>
      </p:sp>
    </p:spTree>
    <p:extLst>
      <p:ext uri="{BB962C8B-B14F-4D97-AF65-F5344CB8AC3E}">
        <p14:creationId xmlns:p14="http://schemas.microsoft.com/office/powerpoint/2010/main" val="3466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FC00A40-6C29-46B4-B55F-DA2C5C50FEF6}"/>
              </a:ext>
            </a:extLst>
          </p:cNvPr>
          <p:cNvSpPr>
            <a:spLocks noGrp="1"/>
          </p:cNvSpPr>
          <p:nvPr>
            <p:ph type="pic" sz="quarter" idx="10"/>
          </p:nvPr>
        </p:nvSpPr>
        <p:spPr>
          <a:xfrm>
            <a:off x="3071446" y="0"/>
            <a:ext cx="9120554" cy="6858000"/>
          </a:xfrm>
          <a:custGeom>
            <a:avLst/>
            <a:gdLst>
              <a:gd name="connsiteX0" fmla="*/ 9120553 w 9120554"/>
              <a:gd name="connsiteY0" fmla="*/ 0 h 6858000"/>
              <a:gd name="connsiteX1" fmla="*/ 9120553 w 9120554"/>
              <a:gd name="connsiteY1" fmla="*/ 440 h 6858000"/>
              <a:gd name="connsiteX2" fmla="*/ 9120554 w 9120554"/>
              <a:gd name="connsiteY2" fmla="*/ 440 h 6858000"/>
              <a:gd name="connsiteX3" fmla="*/ 9120553 w 9120554"/>
              <a:gd name="connsiteY3" fmla="*/ 441 h 6858000"/>
              <a:gd name="connsiteX4" fmla="*/ 9120553 w 9120554"/>
              <a:gd name="connsiteY4" fmla="*/ 6858000 h 6858000"/>
              <a:gd name="connsiteX5" fmla="*/ 1825140 w 9120554"/>
              <a:gd name="connsiteY5" fmla="*/ 6858000 h 6858000"/>
              <a:gd name="connsiteX6" fmla="*/ 1817076 w 9120554"/>
              <a:gd name="connsiteY6" fmla="*/ 6858000 h 6858000"/>
              <a:gd name="connsiteX7" fmla="*/ 0 w 9120554"/>
              <a:gd name="connsiteY7" fmla="*/ 6858000 h 6858000"/>
              <a:gd name="connsiteX8" fmla="*/ 7295415 w 9120554"/>
              <a:gd name="connsiteY8" fmla="*/ 440 h 6858000"/>
              <a:gd name="connsiteX9" fmla="*/ 9118917 w 9120554"/>
              <a:gd name="connsiteY9" fmla="*/ 44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20554" h="6858000">
                <a:moveTo>
                  <a:pt x="9120553" y="0"/>
                </a:moveTo>
                <a:lnTo>
                  <a:pt x="9120553" y="440"/>
                </a:lnTo>
                <a:lnTo>
                  <a:pt x="9120554" y="440"/>
                </a:lnTo>
                <a:lnTo>
                  <a:pt x="9120553" y="441"/>
                </a:lnTo>
                <a:lnTo>
                  <a:pt x="9120553" y="6858000"/>
                </a:lnTo>
                <a:lnTo>
                  <a:pt x="1825140" y="6858000"/>
                </a:lnTo>
                <a:lnTo>
                  <a:pt x="1817076" y="6858000"/>
                </a:lnTo>
                <a:lnTo>
                  <a:pt x="0" y="6858000"/>
                </a:lnTo>
                <a:lnTo>
                  <a:pt x="7295415" y="440"/>
                </a:lnTo>
                <a:lnTo>
                  <a:pt x="9118917" y="440"/>
                </a:lnTo>
                <a:close/>
              </a:path>
            </a:pathLst>
          </a:custGeom>
        </p:spPr>
        <p:txBody>
          <a:bodyPr wrap="square">
            <a:noAutofit/>
          </a:bodyPr>
          <a:lstStyle/>
          <a:p>
            <a:endParaRPr lang="en-ID" dirty="0"/>
          </a:p>
        </p:txBody>
      </p:sp>
    </p:spTree>
    <p:extLst>
      <p:ext uri="{BB962C8B-B14F-4D97-AF65-F5344CB8AC3E}">
        <p14:creationId xmlns:p14="http://schemas.microsoft.com/office/powerpoint/2010/main" val="3385590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3076B-3FC8-4108-80CA-AE22FB901A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DCCE17-BB61-415E-AB02-91208BDE13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ACBF48-66A6-4C66-A937-61F9C0547C72}"/>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113EC44B-B94A-4ABC-A171-0EF785B87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4C7C6-4C7C-4409-9BB5-00CF86FFA966}"/>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232395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0BD4F-243C-45F5-BC57-ABB585E8C6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2E8202-85B8-4C16-8E4A-BF698A48D9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27E0C7-A54D-46AB-93FE-314407115CD4}"/>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56AE1E8D-D313-4E52-A051-C6324C5FD6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0D6A8B-1D3B-40FA-81E0-962AE7203506}"/>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156385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9E5A8-D65B-44ED-A8FB-6F0BD99691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C6D056-340A-418A-B244-F41054BAEB6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C45635-8B2E-4182-88C5-13F2711C20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3874C7-658C-4F9A-9FA8-27DBFF7F93C2}"/>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6" name="Footer Placeholder 5">
            <a:extLst>
              <a:ext uri="{FF2B5EF4-FFF2-40B4-BE49-F238E27FC236}">
                <a16:creationId xmlns:a16="http://schemas.microsoft.com/office/drawing/2014/main" id="{2BDB278C-3B8B-4095-B451-7598A09065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8D5646-48F8-43AD-A7CE-34000310F5D8}"/>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69521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0358-DDF0-4DDF-BC64-1B6A55272A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9CCF00-6275-450E-862F-914030F250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D5845E-1E41-41E2-A11D-0201FF701B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3F8291-5E67-4E1B-96E7-30B6CF4347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594D9B-DF53-488D-8FD7-4849377FBB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F3B956-206A-4C50-B8B9-75BC024F50D5}"/>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8" name="Footer Placeholder 7">
            <a:extLst>
              <a:ext uri="{FF2B5EF4-FFF2-40B4-BE49-F238E27FC236}">
                <a16:creationId xmlns:a16="http://schemas.microsoft.com/office/drawing/2014/main" id="{A0617AFB-2152-4677-820B-56D1C7B099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412B70-9463-44ED-AF69-F29116C084A7}"/>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534518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4D44-6147-40FD-A945-738AFD740A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88E4D1-66A4-4C09-8D44-BD19DD933A52}"/>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4" name="Footer Placeholder 3">
            <a:extLst>
              <a:ext uri="{FF2B5EF4-FFF2-40B4-BE49-F238E27FC236}">
                <a16:creationId xmlns:a16="http://schemas.microsoft.com/office/drawing/2014/main" id="{478D8C80-D451-4298-91F5-2A657D4162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7BEC21-3088-45AB-B3F3-AA1C1FE26025}"/>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215643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893CC-810A-4242-94F4-E93EB54823EE}"/>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3" name="Footer Placeholder 2">
            <a:extLst>
              <a:ext uri="{FF2B5EF4-FFF2-40B4-BE49-F238E27FC236}">
                <a16:creationId xmlns:a16="http://schemas.microsoft.com/office/drawing/2014/main" id="{ED3D505F-91C0-4179-BC40-2B7B7FC996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205B0C-409A-447E-8F94-694AB2D7CCE5}"/>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310742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4D681-8B9B-4B03-AEA4-CCA477FFA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B529F9-9F52-4A31-966C-0E516EDAA0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8D99BF-97AF-48A2-B072-F926295D3E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60F58A-B9C5-4FE6-B2AB-2F7F57BA9A45}"/>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6" name="Footer Placeholder 5">
            <a:extLst>
              <a:ext uri="{FF2B5EF4-FFF2-40B4-BE49-F238E27FC236}">
                <a16:creationId xmlns:a16="http://schemas.microsoft.com/office/drawing/2014/main" id="{EE573181-C92E-4D21-B936-1FEEB47BB3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7C71E-0A65-47D6-A013-CD7C6913B8F8}"/>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1299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0D90A-53EF-4713-8CD7-0C6D78B3C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72B377-7149-4078-B319-5CDA48AE51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8325BE-D612-44EA-8526-CFBB111BE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DF86D9-B9A8-4D2F-93AD-2E6D6FA80F4A}"/>
              </a:ext>
            </a:extLst>
          </p:cNvPr>
          <p:cNvSpPr>
            <a:spLocks noGrp="1"/>
          </p:cNvSpPr>
          <p:nvPr>
            <p:ph type="dt" sz="half" idx="10"/>
          </p:nvPr>
        </p:nvSpPr>
        <p:spPr/>
        <p:txBody>
          <a:bodyPr/>
          <a:lstStyle/>
          <a:p>
            <a:fld id="{893BE28F-2DF4-4970-870B-F7AF6B849728}" type="datetimeFigureOut">
              <a:rPr lang="en-US" smtClean="0"/>
              <a:t>3/11/2021</a:t>
            </a:fld>
            <a:endParaRPr lang="en-US"/>
          </a:p>
        </p:txBody>
      </p:sp>
      <p:sp>
        <p:nvSpPr>
          <p:cNvPr id="6" name="Footer Placeholder 5">
            <a:extLst>
              <a:ext uri="{FF2B5EF4-FFF2-40B4-BE49-F238E27FC236}">
                <a16:creationId xmlns:a16="http://schemas.microsoft.com/office/drawing/2014/main" id="{0CF49C75-6085-4B7A-B14A-4C0B97E5E2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FDC291-93FE-4651-8960-C62DB04FF426}"/>
              </a:ext>
            </a:extLst>
          </p:cNvPr>
          <p:cNvSpPr>
            <a:spLocks noGrp="1"/>
          </p:cNvSpPr>
          <p:nvPr>
            <p:ph type="sldNum" sz="quarter" idx="12"/>
          </p:nvPr>
        </p:nvSpPr>
        <p:spPr/>
        <p:txBody>
          <a:bodyPr/>
          <a:lstStyle/>
          <a:p>
            <a:fld id="{95E563A3-D4EB-4316-A3E4-1171590A86D1}" type="slidenum">
              <a:rPr lang="en-US" smtClean="0"/>
              <a:t>‹#›</a:t>
            </a:fld>
            <a:endParaRPr lang="en-US"/>
          </a:p>
        </p:txBody>
      </p:sp>
    </p:spTree>
    <p:extLst>
      <p:ext uri="{BB962C8B-B14F-4D97-AF65-F5344CB8AC3E}">
        <p14:creationId xmlns:p14="http://schemas.microsoft.com/office/powerpoint/2010/main" val="30080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6D7C72-24BD-4F10-B5B3-02E83D234A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F1BE32-504C-466E-AA47-7E0BF01D6F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D2747C-2BA1-43F3-BA7A-EAE68A138C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BE28F-2DF4-4970-870B-F7AF6B849728}" type="datetimeFigureOut">
              <a:rPr lang="en-US" smtClean="0"/>
              <a:t>3/11/2021</a:t>
            </a:fld>
            <a:endParaRPr lang="en-US"/>
          </a:p>
        </p:txBody>
      </p:sp>
      <p:sp>
        <p:nvSpPr>
          <p:cNvPr id="5" name="Footer Placeholder 4">
            <a:extLst>
              <a:ext uri="{FF2B5EF4-FFF2-40B4-BE49-F238E27FC236}">
                <a16:creationId xmlns:a16="http://schemas.microsoft.com/office/drawing/2014/main" id="{67724A7F-0560-490C-B8AE-3088A95CAA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EAAFCE-2EE8-4128-906D-E53A495CD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563A3-D4EB-4316-A3E4-1171590A86D1}" type="slidenum">
              <a:rPr lang="en-US" smtClean="0"/>
              <a:t>‹#›</a:t>
            </a:fld>
            <a:endParaRPr lang="en-US"/>
          </a:p>
        </p:txBody>
      </p:sp>
    </p:spTree>
    <p:extLst>
      <p:ext uri="{BB962C8B-B14F-4D97-AF65-F5344CB8AC3E}">
        <p14:creationId xmlns:p14="http://schemas.microsoft.com/office/powerpoint/2010/main" val="2715759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CF804E-A592-4194-A094-8F59486773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6C339017-B5B8-4BBC-A611-5E315CA634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CD5C52CF-DA35-4201-9476-A78560B068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292248-D91D-46E4-AC9F-7E35C3A5D022}" type="datetimeFigureOut">
              <a:rPr lang="en-ID" smtClean="0"/>
              <a:t>11/03/2021</a:t>
            </a:fld>
            <a:endParaRPr lang="en-ID" dirty="0"/>
          </a:p>
        </p:txBody>
      </p:sp>
      <p:sp>
        <p:nvSpPr>
          <p:cNvPr id="5" name="Footer Placeholder 4">
            <a:extLst>
              <a:ext uri="{FF2B5EF4-FFF2-40B4-BE49-F238E27FC236}">
                <a16:creationId xmlns:a16="http://schemas.microsoft.com/office/drawing/2014/main" id="{4FFC3DD7-5564-4F53-AA8C-16BC83B3E0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dirty="0"/>
          </a:p>
        </p:txBody>
      </p:sp>
      <p:sp>
        <p:nvSpPr>
          <p:cNvPr id="6" name="Slide Number Placeholder 5">
            <a:extLst>
              <a:ext uri="{FF2B5EF4-FFF2-40B4-BE49-F238E27FC236}">
                <a16:creationId xmlns:a16="http://schemas.microsoft.com/office/drawing/2014/main" id="{EA31574F-01ED-49A0-883B-D753EA001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718FBA-57B7-4AF1-8162-C72DBFDA1B3F}" type="slidenum">
              <a:rPr lang="en-ID" smtClean="0"/>
              <a:t>‹#›</a:t>
            </a:fld>
            <a:endParaRPr lang="en-ID" dirty="0"/>
          </a:p>
        </p:txBody>
      </p:sp>
    </p:spTree>
    <p:extLst>
      <p:ext uri="{BB962C8B-B14F-4D97-AF65-F5344CB8AC3E}">
        <p14:creationId xmlns:p14="http://schemas.microsoft.com/office/powerpoint/2010/main" val="1448051857"/>
      </p:ext>
    </p:extLst>
  </p:cSld>
  <p:clrMap bg1="lt1" tx1="dk1" bg2="lt2" tx2="dk2" accent1="accent1" accent2="accent2" accent3="accent3" accent4="accent4" accent5="accent5" accent6="accent6" hlink="hlink" folHlink="folHlink"/>
  <p:sldLayoutIdLst>
    <p:sldLayoutId id="214748366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mailto:AutoDealerCompliance@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in a dark room&#10;&#10;Description automatically generated">
            <a:extLst>
              <a:ext uri="{FF2B5EF4-FFF2-40B4-BE49-F238E27FC236}">
                <a16:creationId xmlns:a16="http://schemas.microsoft.com/office/drawing/2014/main" id="{7D886CFE-8E65-4C9E-A2F2-2403A7A5EEA3}"/>
              </a:ext>
            </a:extLst>
          </p:cNvP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l="8250" r="8250"/>
          <a:stretch>
            <a:fillRect/>
          </a:stretch>
        </p:blipFill>
        <p:spPr>
          <a:xfrm>
            <a:off x="10548257" y="5638800"/>
            <a:ext cx="1643743" cy="1235976"/>
          </a:xfrm>
        </p:spPr>
      </p:pic>
      <p:sp>
        <p:nvSpPr>
          <p:cNvPr id="27" name="Freeform: Shape 26">
            <a:extLst>
              <a:ext uri="{FF2B5EF4-FFF2-40B4-BE49-F238E27FC236}">
                <a16:creationId xmlns:a16="http://schemas.microsoft.com/office/drawing/2014/main" id="{BEF19AC4-07F5-4E18-A40C-B2B10CE3E04E}"/>
              </a:ext>
            </a:extLst>
          </p:cNvPr>
          <p:cNvSpPr/>
          <p:nvPr/>
        </p:nvSpPr>
        <p:spPr>
          <a:xfrm>
            <a:off x="10395085" y="5622024"/>
            <a:ext cx="1480458" cy="1235976"/>
          </a:xfrm>
          <a:custGeom>
            <a:avLst/>
            <a:gdLst>
              <a:gd name="connsiteX0" fmla="*/ 8202726 w 8202726"/>
              <a:gd name="connsiteY0" fmla="*/ 0 h 6857560"/>
              <a:gd name="connsiteX1" fmla="*/ 7295415 w 8202726"/>
              <a:gd name="connsiteY1" fmla="*/ 0 h 6857560"/>
              <a:gd name="connsiteX2" fmla="*/ 0 w 8202726"/>
              <a:gd name="connsiteY2" fmla="*/ 6857560 h 6857560"/>
              <a:gd name="connsiteX3" fmla="*/ 907311 w 8202726"/>
              <a:gd name="connsiteY3" fmla="*/ 6857560 h 6857560"/>
            </a:gdLst>
            <a:ahLst/>
            <a:cxnLst>
              <a:cxn ang="0">
                <a:pos x="connsiteX0" y="connsiteY0"/>
              </a:cxn>
              <a:cxn ang="0">
                <a:pos x="connsiteX1" y="connsiteY1"/>
              </a:cxn>
              <a:cxn ang="0">
                <a:pos x="connsiteX2" y="connsiteY2"/>
              </a:cxn>
              <a:cxn ang="0">
                <a:pos x="connsiteX3" y="connsiteY3"/>
              </a:cxn>
            </a:cxnLst>
            <a:rect l="l" t="t" r="r" b="b"/>
            <a:pathLst>
              <a:path w="8202726" h="6857560">
                <a:moveTo>
                  <a:pt x="8202726" y="0"/>
                </a:moveTo>
                <a:lnTo>
                  <a:pt x="7295415" y="0"/>
                </a:lnTo>
                <a:lnTo>
                  <a:pt x="0" y="6857560"/>
                </a:lnTo>
                <a:lnTo>
                  <a:pt x="907311" y="6857560"/>
                </a:lnTo>
                <a:close/>
              </a:path>
            </a:pathLst>
          </a:custGeom>
          <a:solidFill>
            <a:schemeClr val="accent2">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dirty="0"/>
          </a:p>
        </p:txBody>
      </p:sp>
      <p:sp>
        <p:nvSpPr>
          <p:cNvPr id="4" name="Disclaimer">
            <a:extLst>
              <a:ext uri="{FF2B5EF4-FFF2-40B4-BE49-F238E27FC236}">
                <a16:creationId xmlns:a16="http://schemas.microsoft.com/office/drawing/2014/main" id="{3617267D-74FB-49E9-8332-52B0246D81F8}"/>
              </a:ext>
            </a:extLst>
          </p:cNvPr>
          <p:cNvSpPr/>
          <p:nvPr/>
        </p:nvSpPr>
        <p:spPr>
          <a:xfrm>
            <a:off x="0" y="339275"/>
            <a:ext cx="7352145" cy="523220"/>
          </a:xfrm>
          <a:prstGeom prst="rect">
            <a:avLst/>
          </a:prstGeom>
          <a:solidFill>
            <a:schemeClr val="accent2">
              <a:lumMod val="40000"/>
              <a:lumOff val="60000"/>
            </a:schemeClr>
          </a:solidFill>
        </p:spPr>
        <p:txBody>
          <a:bodyPr wrap="square">
            <a:spAutoFit/>
          </a:bodyPr>
          <a:lstStyle/>
          <a:p>
            <a:r>
              <a:rPr lang="en-US" sz="2800" b="1" dirty="0"/>
              <a:t>     Presenter</a:t>
            </a:r>
          </a:p>
        </p:txBody>
      </p:sp>
      <p:pic>
        <p:nvPicPr>
          <p:cNvPr id="22" name="Picture 21" descr="A picture containing drawing&#10;&#10;Description automatically generated">
            <a:extLst>
              <a:ext uri="{FF2B5EF4-FFF2-40B4-BE49-F238E27FC236}">
                <a16:creationId xmlns:a16="http://schemas.microsoft.com/office/drawing/2014/main" id="{27981E37-F7CB-401C-B682-C1F618AC4B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8828" y="5866518"/>
            <a:ext cx="521579" cy="521579"/>
          </a:xfrm>
          <a:prstGeom prst="rect">
            <a:avLst/>
          </a:prstGeom>
        </p:spPr>
      </p:pic>
      <p:sp>
        <p:nvSpPr>
          <p:cNvPr id="5" name="Association of Dealership Compliance Officers">
            <a:extLst>
              <a:ext uri="{FF2B5EF4-FFF2-40B4-BE49-F238E27FC236}">
                <a16:creationId xmlns:a16="http://schemas.microsoft.com/office/drawing/2014/main" id="{CEF5F485-4AAA-4784-8F61-8F89EFB083B4}"/>
              </a:ext>
            </a:extLst>
          </p:cNvPr>
          <p:cNvSpPr txBox="1"/>
          <p:nvPr/>
        </p:nvSpPr>
        <p:spPr>
          <a:xfrm>
            <a:off x="1589327" y="5920065"/>
            <a:ext cx="1407758" cy="507831"/>
          </a:xfrm>
          <a:prstGeom prst="rect">
            <a:avLst/>
          </a:prstGeom>
          <a:noFill/>
        </p:spPr>
        <p:txBody>
          <a:bodyPr wrap="none" rtlCol="0">
            <a:spAutoFit/>
          </a:bodyPr>
          <a:lstStyle/>
          <a:p>
            <a:r>
              <a:rPr lang="en-US" sz="900" dirty="0">
                <a:solidFill>
                  <a:schemeClr val="accent2"/>
                </a:solidFill>
              </a:rPr>
              <a:t>ASSOCIATION</a:t>
            </a:r>
          </a:p>
          <a:p>
            <a:r>
              <a:rPr lang="en-US" sz="900" dirty="0">
                <a:solidFill>
                  <a:schemeClr val="accent2"/>
                </a:solidFill>
              </a:rPr>
              <a:t>OF DEALERSHIP</a:t>
            </a:r>
          </a:p>
          <a:p>
            <a:r>
              <a:rPr lang="en-US" sz="900" dirty="0">
                <a:solidFill>
                  <a:schemeClr val="accent2"/>
                </a:solidFill>
              </a:rPr>
              <a:t>COMPLIANCE OFFICERS</a:t>
            </a:r>
          </a:p>
        </p:txBody>
      </p:sp>
      <p:sp>
        <p:nvSpPr>
          <p:cNvPr id="23" name="TextBox 22">
            <a:extLst>
              <a:ext uri="{FF2B5EF4-FFF2-40B4-BE49-F238E27FC236}">
                <a16:creationId xmlns:a16="http://schemas.microsoft.com/office/drawing/2014/main" id="{C6978222-DEE8-4554-8D8B-F6864769979C}"/>
              </a:ext>
            </a:extLst>
          </p:cNvPr>
          <p:cNvSpPr txBox="1"/>
          <p:nvPr/>
        </p:nvSpPr>
        <p:spPr>
          <a:xfrm>
            <a:off x="1012372" y="1255270"/>
            <a:ext cx="10210800" cy="215444"/>
          </a:xfrm>
          <a:prstGeom prst="rect">
            <a:avLst/>
          </a:prstGeom>
          <a:noFill/>
        </p:spPr>
        <p:txBody>
          <a:bodyPr wrap="square">
            <a:spAutoFit/>
          </a:bodyPr>
          <a:lstStyle/>
          <a:p>
            <a:pPr marL="0" indent="0">
              <a:buNone/>
            </a:pPr>
            <a:r>
              <a:rPr lang="en-US" sz="800" dirty="0"/>
              <a:t> </a:t>
            </a:r>
          </a:p>
        </p:txBody>
      </p:sp>
      <p:pic>
        <p:nvPicPr>
          <p:cNvPr id="11" name="Picture 10" descr="A person wearing a suit and tie smiling at the camera&#10;&#10;Description automatically generated">
            <a:extLst>
              <a:ext uri="{FF2B5EF4-FFF2-40B4-BE49-F238E27FC236}">
                <a16:creationId xmlns:a16="http://schemas.microsoft.com/office/drawing/2014/main" id="{9E1F7261-50BC-41F8-B8F6-1720E70B01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83492" y="1413291"/>
            <a:ext cx="2019427" cy="200927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3" name="TextBox 12">
            <a:extLst>
              <a:ext uri="{FF2B5EF4-FFF2-40B4-BE49-F238E27FC236}">
                <a16:creationId xmlns:a16="http://schemas.microsoft.com/office/drawing/2014/main" id="{42957C08-8B89-4DA4-865A-69B10B6A4E24}"/>
              </a:ext>
            </a:extLst>
          </p:cNvPr>
          <p:cNvSpPr txBox="1"/>
          <p:nvPr/>
        </p:nvSpPr>
        <p:spPr>
          <a:xfrm>
            <a:off x="1124417" y="3470988"/>
            <a:ext cx="2955637" cy="1200329"/>
          </a:xfrm>
          <a:prstGeom prst="rect">
            <a:avLst/>
          </a:prstGeom>
          <a:noFill/>
        </p:spPr>
        <p:txBody>
          <a:bodyPr wrap="square">
            <a:spAutoFit/>
          </a:bodyPr>
          <a:lstStyle/>
          <a:p>
            <a:r>
              <a:rPr lang="en-US" sz="1200" b="1" dirty="0">
                <a:solidFill>
                  <a:schemeClr val="accent2"/>
                </a:solidFill>
                <a:latin typeface="Arial" panose="020B0604020202020204" pitchFamily="34" charset="0"/>
                <a:ea typeface="Cambria" panose="02040503050406030204" pitchFamily="18" charset="0"/>
                <a:cs typeface="Arial" panose="020B0604020202020204" pitchFamily="34" charset="0"/>
              </a:rPr>
              <a:t>Randy Henrick, JD</a:t>
            </a:r>
          </a:p>
          <a:p>
            <a:r>
              <a:rPr lang="en-US" sz="1200" dirty="0">
                <a:latin typeface="Arial" panose="020B0604020202020204" pitchFamily="34" charset="0"/>
                <a:ea typeface="Cambria" panose="02040503050406030204" pitchFamily="18" charset="0"/>
                <a:cs typeface="Arial" panose="020B0604020202020204" pitchFamily="34" charset="0"/>
              </a:rPr>
              <a:t>President</a:t>
            </a:r>
          </a:p>
          <a:p>
            <a:r>
              <a:rPr lang="en-US" sz="1200" dirty="0">
                <a:latin typeface="Arial" panose="020B0604020202020204" pitchFamily="34" charset="0"/>
                <a:ea typeface="Cambria" panose="02040503050406030204" pitchFamily="18" charset="0"/>
                <a:cs typeface="Arial" panose="020B0604020202020204" pitchFamily="34" charset="0"/>
              </a:rPr>
              <a:t>Randy Henrick &amp; Associates, LLC</a:t>
            </a:r>
          </a:p>
          <a:p>
            <a:r>
              <a:rPr lang="en-US" sz="1200" dirty="0">
                <a:latin typeface="Arial" panose="020B0604020202020204" pitchFamily="34" charset="0"/>
                <a:ea typeface="Cambria" panose="02040503050406030204" pitchFamily="18" charset="0"/>
                <a:cs typeface="Arial" panose="020B0604020202020204" pitchFamily="34" charset="0"/>
              </a:rPr>
              <a:t>267.481.5636</a:t>
            </a:r>
          </a:p>
          <a:p>
            <a:r>
              <a:rPr lang="en-US" sz="1200" u="sng" dirty="0">
                <a:effectLst/>
                <a:latin typeface="Arial" panose="020B0604020202020204" pitchFamily="34" charset="0"/>
                <a:ea typeface="Cambria" panose="02040503050406030204" pitchFamily="18" charset="0"/>
                <a:cs typeface="Arial" panose="020B0604020202020204" pitchFamily="34" charset="0"/>
              </a:rPr>
              <a:t>www.AutoDealerCompliance.net</a:t>
            </a:r>
            <a:r>
              <a:rPr lang="en-US" sz="1200" dirty="0">
                <a:effectLst/>
                <a:latin typeface="Arial" panose="020B0604020202020204" pitchFamily="34" charset="0"/>
                <a:ea typeface="Cambria" panose="02040503050406030204" pitchFamily="18" charset="0"/>
                <a:cs typeface="Arial" panose="020B0604020202020204" pitchFamily="34" charset="0"/>
              </a:rPr>
              <a:t> </a:t>
            </a:r>
            <a:endParaRPr lang="en-US" sz="1200" dirty="0">
              <a:latin typeface="Arial" panose="020B0604020202020204" pitchFamily="34" charset="0"/>
              <a:ea typeface="Cambria" panose="02040503050406030204" pitchFamily="18" charset="0"/>
              <a:cs typeface="Arial" panose="020B0604020202020204" pitchFamily="34" charset="0"/>
            </a:endParaRPr>
          </a:p>
          <a:p>
            <a:endParaRPr lang="en-US" sz="1200" dirty="0">
              <a:latin typeface="Cambria" panose="02040503050406030204" pitchFamily="18" charset="0"/>
              <a:ea typeface="Cambria" panose="02040503050406030204" pitchFamily="18" charset="0"/>
              <a:cs typeface="Calibri" panose="020F0502020204030204" pitchFamily="34" charset="0"/>
            </a:endParaRPr>
          </a:p>
        </p:txBody>
      </p:sp>
      <p:sp>
        <p:nvSpPr>
          <p:cNvPr id="16" name="TextBox 15">
            <a:extLst>
              <a:ext uri="{FF2B5EF4-FFF2-40B4-BE49-F238E27FC236}">
                <a16:creationId xmlns:a16="http://schemas.microsoft.com/office/drawing/2014/main" id="{B0AEAB16-E319-4ADF-A580-32D3C6BA0F45}"/>
              </a:ext>
            </a:extLst>
          </p:cNvPr>
          <p:cNvSpPr txBox="1"/>
          <p:nvPr/>
        </p:nvSpPr>
        <p:spPr>
          <a:xfrm>
            <a:off x="3860800" y="1287420"/>
            <a:ext cx="7206783" cy="4283160"/>
          </a:xfrm>
          <a:prstGeom prst="rect">
            <a:avLst/>
          </a:prstGeom>
          <a:noFill/>
        </p:spPr>
        <p:txBody>
          <a:bodyPr wrap="square">
            <a:spAutoFit/>
          </a:bodyPr>
          <a:lstStyle/>
          <a:p>
            <a:pPr marL="0" marR="0">
              <a:lnSpc>
                <a:spcPct val="115000"/>
              </a:lnSpc>
              <a:spcBef>
                <a:spcPts val="1200"/>
              </a:spcBef>
              <a:spcAft>
                <a:spcPts val="0"/>
              </a:spcAft>
            </a:pPr>
            <a:r>
              <a:rPr lang="en-US" sz="1400" b="1" kern="0" dirty="0">
                <a:solidFill>
                  <a:srgbClr val="19ADC0"/>
                </a:solidFill>
                <a:effectLst/>
                <a:latin typeface="Arial" panose="020B0604020202020204" pitchFamily="34" charset="0"/>
                <a:ea typeface="Times New Roman" panose="02020603050405020304" pitchFamily="18" charset="0"/>
                <a:cs typeface="Arial" panose="020B0604020202020204" pitchFamily="34" charset="0"/>
              </a:rPr>
              <a:t>Randy Henrick is an experienced auto dealer compliance and consumer credit attorney and consultant.  He was the regulatory and compliance attorney for Dealertrack, Inc. for 12 years and authored all Dealertrack's Compliance Guides.  Randy also was the thought leader for Dealertrack's Compliance product.  </a:t>
            </a:r>
          </a:p>
          <a:p>
            <a:pPr marL="0" marR="0">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p>
          <a:p>
            <a:pPr marL="0" marR="0">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Randy has over 30 years experience in consumer credit and compliance.  Prior to Dealertrack, Randy worked for GE Capital, Citibank, MasterCard International, and Fleet Boston.  Randy   does dealer consulting to provide assistance with regulatory and compliance issues ranging from advertising and policy reviews to webinar-based training on sales, </a:t>
            </a:r>
            <a:r>
              <a:rPr lang="en-US" sz="1400" dirty="0">
                <a:latin typeface="Arial" panose="020B0604020202020204" pitchFamily="34" charset="0"/>
                <a:ea typeface="Calibri" panose="020F0502020204030204" pitchFamily="34" charset="0"/>
                <a:cs typeface="Arial" panose="020B0604020202020204" pitchFamily="34" charset="0"/>
              </a:rPr>
              <a:t>F</a:t>
            </a:r>
            <a:r>
              <a:rPr lang="en-US" sz="1400" dirty="0">
                <a:effectLst/>
                <a:latin typeface="Arial" panose="020B0604020202020204" pitchFamily="34" charset="0"/>
                <a:ea typeface="Calibri" panose="020F0502020204030204" pitchFamily="34" charset="0"/>
                <a:cs typeface="Arial" panose="020B0604020202020204" pitchFamily="34" charset="0"/>
              </a:rPr>
              <a:t>&amp;I, privacy, data security, and other topics.  Randy's website is </a:t>
            </a:r>
            <a:r>
              <a:rPr lang="en-US" sz="1400" u="sng" dirty="0">
                <a:effectLst/>
                <a:latin typeface="Arial" panose="020B0604020202020204" pitchFamily="34" charset="0"/>
                <a:ea typeface="Calibri" panose="020F0502020204030204" pitchFamily="34" charset="0"/>
                <a:cs typeface="Arial" panose="020B0604020202020204" pitchFamily="34" charset="0"/>
              </a:rPr>
              <a:t>www.AutoDealerCompliance.net</a:t>
            </a:r>
            <a:r>
              <a:rPr lang="en-US" sz="1400" dirty="0">
                <a:effectLst/>
                <a:latin typeface="Arial" panose="020B0604020202020204" pitchFamily="34" charset="0"/>
                <a:ea typeface="Calibri" panose="020F0502020204030204" pitchFamily="34" charset="0"/>
                <a:cs typeface="Arial" panose="020B0604020202020204" pitchFamily="34" charset="0"/>
              </a:rPr>
              <a:t>.  </a:t>
            </a:r>
          </a:p>
          <a:p>
            <a:pPr marL="0" marR="0">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p>
          <a:p>
            <a:pPr marL="0" marR="0">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Randy writes monthly articles in Subprime Auto Finance News covering an array of legal, regulatory and compliance best practices for vehicle dealers.  He has spoken at four NADA conventions and three NIADA conventions. Randy has worked with NADA on training and publications as well.  Randy wrote the NADA Management Series “A Dealer Guide to Federal Truth in Lending Requirements” (2018).</a:t>
            </a:r>
          </a:p>
        </p:txBody>
      </p:sp>
    </p:spTree>
    <p:extLst>
      <p:ext uri="{BB962C8B-B14F-4D97-AF65-F5344CB8AC3E}">
        <p14:creationId xmlns:p14="http://schemas.microsoft.com/office/powerpoint/2010/main" val="1748653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A39AB-A410-44C2-BE0F-B18E336692E3}"/>
              </a:ext>
            </a:extLst>
          </p:cNvPr>
          <p:cNvSpPr>
            <a:spLocks noGrp="1"/>
          </p:cNvSpPr>
          <p:nvPr>
            <p:ph type="title"/>
          </p:nvPr>
        </p:nvSpPr>
        <p:spPr>
          <a:xfrm>
            <a:off x="396573" y="320675"/>
            <a:ext cx="11407487" cy="1325563"/>
          </a:xfrm>
        </p:spPr>
        <p:txBody>
          <a:bodyPr>
            <a:normAutofit/>
          </a:bodyPr>
          <a:lstStyle/>
          <a:p>
            <a:pPr algn="ctr"/>
            <a:r>
              <a:rPr lang="en-US" sz="5400" dirty="0">
                <a:solidFill>
                  <a:srgbClr val="FF0000"/>
                </a:solidFill>
              </a:rPr>
              <a:t>What’s a dealer to do?</a:t>
            </a:r>
          </a:p>
        </p:txBody>
      </p:sp>
      <p:sp>
        <p:nvSpPr>
          <p:cNvPr id="24" name="Rectangle 23">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0" name="Content Placeholder 2">
            <a:extLst>
              <a:ext uri="{FF2B5EF4-FFF2-40B4-BE49-F238E27FC236}">
                <a16:creationId xmlns:a16="http://schemas.microsoft.com/office/drawing/2014/main" id="{1A1D244B-8AAC-48E3-ACC1-07CA12F2BF8F}"/>
              </a:ext>
            </a:extLst>
          </p:cNvPr>
          <p:cNvGraphicFramePr>
            <a:graphicFrameLocks noGrp="1"/>
          </p:cNvGraphicFramePr>
          <p:nvPr>
            <p:ph idx="1"/>
            <p:extLst>
              <p:ext uri="{D42A27DB-BD31-4B8C-83A1-F6EECF244321}">
                <p14:modId xmlns:p14="http://schemas.microsoft.com/office/powerpoint/2010/main" val="1667661870"/>
              </p:ext>
            </p:extLst>
          </p:nvPr>
        </p:nvGraphicFramePr>
        <p:xfrm>
          <a:off x="396574"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6717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3FBD4-0CE0-45E7-A5F2-794EA253050E}"/>
              </a:ext>
            </a:extLst>
          </p:cNvPr>
          <p:cNvSpPr>
            <a:spLocks noGrp="1"/>
          </p:cNvSpPr>
          <p:nvPr>
            <p:ph type="ctrTitle"/>
          </p:nvPr>
        </p:nvSpPr>
        <p:spPr/>
        <p:txBody>
          <a:bodyPr/>
          <a:lstStyle/>
          <a:p>
            <a:r>
              <a:rPr lang="en-US" dirty="0">
                <a:solidFill>
                  <a:srgbClr val="FF0000"/>
                </a:solidFill>
              </a:rPr>
              <a:t>Questions?</a:t>
            </a:r>
          </a:p>
        </p:txBody>
      </p:sp>
      <p:sp>
        <p:nvSpPr>
          <p:cNvPr id="3" name="Subtitle 2">
            <a:extLst>
              <a:ext uri="{FF2B5EF4-FFF2-40B4-BE49-F238E27FC236}">
                <a16:creationId xmlns:a16="http://schemas.microsoft.com/office/drawing/2014/main" id="{D1DE2889-0A84-4A88-B8E3-6C40F2072652}"/>
              </a:ext>
            </a:extLst>
          </p:cNvPr>
          <p:cNvSpPr>
            <a:spLocks noGrp="1"/>
          </p:cNvSpPr>
          <p:nvPr>
            <p:ph type="subTitle" idx="1"/>
          </p:nvPr>
        </p:nvSpPr>
        <p:spPr/>
        <p:txBody>
          <a:bodyPr>
            <a:normAutofit lnSpcReduction="10000"/>
          </a:bodyPr>
          <a:lstStyle/>
          <a:p>
            <a:endParaRPr lang="en-US" dirty="0"/>
          </a:p>
          <a:p>
            <a:r>
              <a:rPr lang="en-US" dirty="0"/>
              <a:t>Randy Henrick</a:t>
            </a:r>
          </a:p>
          <a:p>
            <a:r>
              <a:rPr lang="en-US" dirty="0">
                <a:hlinkClick r:id="rId2"/>
              </a:rPr>
              <a:t>AutoDealerCompliance@gmail.com</a:t>
            </a:r>
            <a:endParaRPr lang="en-US" dirty="0"/>
          </a:p>
          <a:p>
            <a:r>
              <a:rPr lang="en-US" dirty="0"/>
              <a:t>267-481-5636</a:t>
            </a:r>
          </a:p>
        </p:txBody>
      </p:sp>
    </p:spTree>
    <p:extLst>
      <p:ext uri="{BB962C8B-B14F-4D97-AF65-F5344CB8AC3E}">
        <p14:creationId xmlns:p14="http://schemas.microsoft.com/office/powerpoint/2010/main" val="176646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50F56-DEA2-45AD-AE2F-AFCC80DBE576}"/>
              </a:ext>
            </a:extLst>
          </p:cNvPr>
          <p:cNvSpPr>
            <a:spLocks noGrp="1"/>
          </p:cNvSpPr>
          <p:nvPr>
            <p:ph type="ctrTitle"/>
          </p:nvPr>
        </p:nvSpPr>
        <p:spPr/>
        <p:txBody>
          <a:bodyPr>
            <a:normAutofit fontScale="90000"/>
          </a:bodyPr>
          <a:lstStyle/>
          <a:p>
            <a:r>
              <a:rPr lang="en-US" dirty="0">
                <a:solidFill>
                  <a:srgbClr val="FF0000"/>
                </a:solidFill>
              </a:rPr>
              <a:t>Auto Dealer Compliance under the Biden Administration</a:t>
            </a:r>
          </a:p>
        </p:txBody>
      </p:sp>
      <p:sp>
        <p:nvSpPr>
          <p:cNvPr id="3" name="Subtitle 2">
            <a:extLst>
              <a:ext uri="{FF2B5EF4-FFF2-40B4-BE49-F238E27FC236}">
                <a16:creationId xmlns:a16="http://schemas.microsoft.com/office/drawing/2014/main" id="{023925D0-8CD1-4213-9420-8543192DF0D5}"/>
              </a:ext>
            </a:extLst>
          </p:cNvPr>
          <p:cNvSpPr>
            <a:spLocks noGrp="1"/>
          </p:cNvSpPr>
          <p:nvPr>
            <p:ph type="subTitle" idx="1"/>
          </p:nvPr>
        </p:nvSpPr>
        <p:spPr>
          <a:xfrm>
            <a:off x="793019" y="3602037"/>
            <a:ext cx="9874981" cy="2572185"/>
          </a:xfrm>
        </p:spPr>
        <p:txBody>
          <a:bodyPr>
            <a:normAutofit fontScale="40000" lnSpcReduction="20000"/>
          </a:bodyPr>
          <a:lstStyle/>
          <a:p>
            <a:r>
              <a:rPr lang="en-US" sz="8000" dirty="0">
                <a:solidFill>
                  <a:schemeClr val="accent1"/>
                </a:solidFill>
              </a:rPr>
              <a:t>By Randy Henrick</a:t>
            </a:r>
          </a:p>
          <a:p>
            <a:r>
              <a:rPr lang="en-US" sz="8000" dirty="0">
                <a:solidFill>
                  <a:schemeClr val="accent1"/>
                </a:solidFill>
              </a:rPr>
              <a:t>Randy Henrick &amp; Associates, LLC</a:t>
            </a:r>
          </a:p>
          <a:p>
            <a:r>
              <a:rPr lang="en-US" sz="8000" dirty="0">
                <a:solidFill>
                  <a:schemeClr val="accent1"/>
                </a:solidFill>
              </a:rPr>
              <a:t>267-481-5636</a:t>
            </a:r>
          </a:p>
          <a:p>
            <a:r>
              <a:rPr lang="en-US" sz="8000" err="1">
                <a:solidFill>
                  <a:schemeClr val="accent1"/>
                </a:solidFill>
              </a:rPr>
              <a:t>AutoDealerCompliance</a:t>
            </a:r>
            <a:r>
              <a:rPr lang="en-US" sz="8000">
                <a:solidFill>
                  <a:schemeClr val="accent1"/>
                </a:solidFill>
              </a:rPr>
              <a:t>@gmail.com</a:t>
            </a:r>
            <a:endParaRPr lang="en-US" sz="8000" dirty="0">
              <a:solidFill>
                <a:schemeClr val="accent1"/>
              </a:solidFill>
            </a:endParaRPr>
          </a:p>
          <a:p>
            <a:endParaRPr lang="en-US" dirty="0">
              <a:solidFill>
                <a:schemeClr val="accent1"/>
              </a:solidFill>
            </a:endParaRPr>
          </a:p>
          <a:p>
            <a:endParaRPr lang="en-US" dirty="0">
              <a:solidFill>
                <a:schemeClr val="accent1"/>
              </a:solidFill>
            </a:endParaRPr>
          </a:p>
          <a:p>
            <a:r>
              <a:rPr lang="en-US" dirty="0">
                <a:solidFill>
                  <a:schemeClr val="accent1"/>
                </a:solidFill>
              </a:rPr>
              <a:t>This presentation is not intended as legal or compliance advice to any person or entity.  Views expressed herein are solely those of the presenter. ©  2021.  ADCO.</a:t>
            </a:r>
          </a:p>
        </p:txBody>
      </p:sp>
    </p:spTree>
    <p:extLst>
      <p:ext uri="{BB962C8B-B14F-4D97-AF65-F5344CB8AC3E}">
        <p14:creationId xmlns:p14="http://schemas.microsoft.com/office/powerpoint/2010/main" val="3794664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in a dark room&#10;&#10;Description automatically generated">
            <a:extLst>
              <a:ext uri="{FF2B5EF4-FFF2-40B4-BE49-F238E27FC236}">
                <a16:creationId xmlns:a16="http://schemas.microsoft.com/office/drawing/2014/main" id="{7D886CFE-8E65-4C9E-A2F2-2403A7A5EEA3}"/>
              </a:ext>
            </a:extLst>
          </p:cNvP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l="8250" r="8250"/>
          <a:stretch>
            <a:fillRect/>
          </a:stretch>
        </p:blipFill>
        <p:spPr>
          <a:xfrm>
            <a:off x="10548257" y="5638800"/>
            <a:ext cx="1643743" cy="1235976"/>
          </a:xfrm>
        </p:spPr>
      </p:pic>
      <p:sp>
        <p:nvSpPr>
          <p:cNvPr id="27" name="Freeform: Shape 26">
            <a:extLst>
              <a:ext uri="{FF2B5EF4-FFF2-40B4-BE49-F238E27FC236}">
                <a16:creationId xmlns:a16="http://schemas.microsoft.com/office/drawing/2014/main" id="{BEF19AC4-07F5-4E18-A40C-B2B10CE3E04E}"/>
              </a:ext>
            </a:extLst>
          </p:cNvPr>
          <p:cNvSpPr/>
          <p:nvPr/>
        </p:nvSpPr>
        <p:spPr>
          <a:xfrm>
            <a:off x="10395085" y="5622024"/>
            <a:ext cx="1480458" cy="1235976"/>
          </a:xfrm>
          <a:custGeom>
            <a:avLst/>
            <a:gdLst>
              <a:gd name="connsiteX0" fmla="*/ 8202726 w 8202726"/>
              <a:gd name="connsiteY0" fmla="*/ 0 h 6857560"/>
              <a:gd name="connsiteX1" fmla="*/ 7295415 w 8202726"/>
              <a:gd name="connsiteY1" fmla="*/ 0 h 6857560"/>
              <a:gd name="connsiteX2" fmla="*/ 0 w 8202726"/>
              <a:gd name="connsiteY2" fmla="*/ 6857560 h 6857560"/>
              <a:gd name="connsiteX3" fmla="*/ 907311 w 8202726"/>
              <a:gd name="connsiteY3" fmla="*/ 6857560 h 6857560"/>
            </a:gdLst>
            <a:ahLst/>
            <a:cxnLst>
              <a:cxn ang="0">
                <a:pos x="connsiteX0" y="connsiteY0"/>
              </a:cxn>
              <a:cxn ang="0">
                <a:pos x="connsiteX1" y="connsiteY1"/>
              </a:cxn>
              <a:cxn ang="0">
                <a:pos x="connsiteX2" y="connsiteY2"/>
              </a:cxn>
              <a:cxn ang="0">
                <a:pos x="connsiteX3" y="connsiteY3"/>
              </a:cxn>
            </a:cxnLst>
            <a:rect l="l" t="t" r="r" b="b"/>
            <a:pathLst>
              <a:path w="8202726" h="6857560">
                <a:moveTo>
                  <a:pt x="8202726" y="0"/>
                </a:moveTo>
                <a:lnTo>
                  <a:pt x="7295415" y="0"/>
                </a:lnTo>
                <a:lnTo>
                  <a:pt x="0" y="6857560"/>
                </a:lnTo>
                <a:lnTo>
                  <a:pt x="907311" y="6857560"/>
                </a:lnTo>
                <a:close/>
              </a:path>
            </a:pathLst>
          </a:custGeom>
          <a:solidFill>
            <a:schemeClr val="accent2">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dirty="0"/>
          </a:p>
        </p:txBody>
      </p:sp>
      <p:sp>
        <p:nvSpPr>
          <p:cNvPr id="4" name="Disclaimer">
            <a:extLst>
              <a:ext uri="{FF2B5EF4-FFF2-40B4-BE49-F238E27FC236}">
                <a16:creationId xmlns:a16="http://schemas.microsoft.com/office/drawing/2014/main" id="{3617267D-74FB-49E9-8332-52B0246D81F8}"/>
              </a:ext>
            </a:extLst>
          </p:cNvPr>
          <p:cNvSpPr/>
          <p:nvPr/>
        </p:nvSpPr>
        <p:spPr>
          <a:xfrm>
            <a:off x="0" y="339275"/>
            <a:ext cx="8828314" cy="523220"/>
          </a:xfrm>
          <a:prstGeom prst="rect">
            <a:avLst/>
          </a:prstGeom>
          <a:solidFill>
            <a:schemeClr val="accent2">
              <a:lumMod val="40000"/>
              <a:lumOff val="60000"/>
            </a:schemeClr>
          </a:solidFill>
        </p:spPr>
        <p:txBody>
          <a:bodyPr wrap="square">
            <a:spAutoFit/>
          </a:bodyPr>
          <a:lstStyle/>
          <a:p>
            <a:r>
              <a:rPr lang="en-US" sz="2800" b="1" dirty="0"/>
              <a:t>     Disclaimer</a:t>
            </a:r>
          </a:p>
        </p:txBody>
      </p:sp>
      <p:pic>
        <p:nvPicPr>
          <p:cNvPr id="22" name="Picture 21" descr="A picture containing drawing&#10;&#10;Description automatically generated">
            <a:extLst>
              <a:ext uri="{FF2B5EF4-FFF2-40B4-BE49-F238E27FC236}">
                <a16:creationId xmlns:a16="http://schemas.microsoft.com/office/drawing/2014/main" id="{27981E37-F7CB-401C-B682-C1F618AC4B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8828" y="5866518"/>
            <a:ext cx="521579" cy="521579"/>
          </a:xfrm>
          <a:prstGeom prst="rect">
            <a:avLst/>
          </a:prstGeom>
        </p:spPr>
      </p:pic>
      <p:sp>
        <p:nvSpPr>
          <p:cNvPr id="5" name="Association of Dealership Compliance Officers">
            <a:extLst>
              <a:ext uri="{FF2B5EF4-FFF2-40B4-BE49-F238E27FC236}">
                <a16:creationId xmlns:a16="http://schemas.microsoft.com/office/drawing/2014/main" id="{CEF5F485-4AAA-4784-8F61-8F89EFB083B4}"/>
              </a:ext>
            </a:extLst>
          </p:cNvPr>
          <p:cNvSpPr txBox="1"/>
          <p:nvPr/>
        </p:nvSpPr>
        <p:spPr>
          <a:xfrm>
            <a:off x="1589327" y="5920065"/>
            <a:ext cx="1407758" cy="507831"/>
          </a:xfrm>
          <a:prstGeom prst="rect">
            <a:avLst/>
          </a:prstGeom>
          <a:noFill/>
        </p:spPr>
        <p:txBody>
          <a:bodyPr wrap="none" rtlCol="0">
            <a:spAutoFit/>
          </a:bodyPr>
          <a:lstStyle/>
          <a:p>
            <a:r>
              <a:rPr lang="en-US" sz="900" dirty="0">
                <a:solidFill>
                  <a:schemeClr val="accent2"/>
                </a:solidFill>
              </a:rPr>
              <a:t>ASSOCIATION</a:t>
            </a:r>
          </a:p>
          <a:p>
            <a:r>
              <a:rPr lang="en-US" sz="900" dirty="0">
                <a:solidFill>
                  <a:schemeClr val="accent2"/>
                </a:solidFill>
              </a:rPr>
              <a:t>OF DEALERSHIP</a:t>
            </a:r>
          </a:p>
          <a:p>
            <a:r>
              <a:rPr lang="en-US" sz="900" dirty="0">
                <a:solidFill>
                  <a:schemeClr val="accent2"/>
                </a:solidFill>
              </a:rPr>
              <a:t>COMPLIANCE OFFICERS</a:t>
            </a:r>
          </a:p>
        </p:txBody>
      </p:sp>
      <p:sp>
        <p:nvSpPr>
          <p:cNvPr id="23" name="TextBox 22">
            <a:extLst>
              <a:ext uri="{FF2B5EF4-FFF2-40B4-BE49-F238E27FC236}">
                <a16:creationId xmlns:a16="http://schemas.microsoft.com/office/drawing/2014/main" id="{C6978222-DEE8-4554-8D8B-F6864769979C}"/>
              </a:ext>
            </a:extLst>
          </p:cNvPr>
          <p:cNvSpPr txBox="1"/>
          <p:nvPr/>
        </p:nvSpPr>
        <p:spPr>
          <a:xfrm>
            <a:off x="1012372" y="1255270"/>
            <a:ext cx="10210800" cy="215444"/>
          </a:xfrm>
          <a:prstGeom prst="rect">
            <a:avLst/>
          </a:prstGeom>
          <a:noFill/>
        </p:spPr>
        <p:txBody>
          <a:bodyPr wrap="square">
            <a:spAutoFit/>
          </a:bodyPr>
          <a:lstStyle/>
          <a:p>
            <a:pPr marL="0" indent="0">
              <a:buNone/>
            </a:pPr>
            <a:r>
              <a:rPr lang="en-US" sz="800" dirty="0"/>
              <a:t> </a:t>
            </a:r>
          </a:p>
        </p:txBody>
      </p:sp>
      <p:sp>
        <p:nvSpPr>
          <p:cNvPr id="15" name="Rectangle 14">
            <a:extLst>
              <a:ext uri="{FF2B5EF4-FFF2-40B4-BE49-F238E27FC236}">
                <a16:creationId xmlns:a16="http://schemas.microsoft.com/office/drawing/2014/main" id="{5DEE4412-C050-4C57-A5F4-8A1DC7D264C3}"/>
              </a:ext>
            </a:extLst>
          </p:cNvPr>
          <p:cNvSpPr/>
          <p:nvPr/>
        </p:nvSpPr>
        <p:spPr>
          <a:xfrm>
            <a:off x="861111" y="1481437"/>
            <a:ext cx="10513321" cy="4421852"/>
          </a:xfrm>
          <a:prstGeom prst="rect">
            <a:avLst/>
          </a:prstGeom>
        </p:spPr>
        <p:txBody>
          <a:bodyPr wrap="square">
            <a:spAutoFit/>
          </a:bodyPr>
          <a:lstStyle/>
          <a:p>
            <a:pPr algn="just">
              <a:lnSpc>
                <a:spcPct val="107000"/>
              </a:lnSpc>
            </a:pPr>
            <a:r>
              <a:rPr lang="en-US" sz="2000" dirty="0">
                <a:latin typeface="Arial" panose="020B0604020202020204" pitchFamily="34" charset="0"/>
                <a:ea typeface="Calibri" panose="020F0502020204030204" pitchFamily="34" charset="0"/>
                <a:cs typeface="Times New Roman" panose="02020603050405020304" pitchFamily="18" charset="0"/>
              </a:rPr>
              <a:t>The Association of Dealership Compliance Officers (ADCO) provides articles, webinars and other content, provided both by attorneys and by other outside authors, for information purposes only. ADCO does not warrant the accuracy or completeness of the content in the webinar discussions and has no duty to correct or update such information. </a:t>
            </a:r>
          </a:p>
          <a:p>
            <a:pPr algn="just">
              <a:lnSpc>
                <a:spcPct val="107000"/>
              </a:lnSpc>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pPr>
            <a:r>
              <a:rPr lang="en-US" sz="2000" dirty="0">
                <a:latin typeface="Arial" panose="020B0604020202020204" pitchFamily="34" charset="0"/>
                <a:ea typeface="Calibri" panose="020F0502020204030204" pitchFamily="34" charset="0"/>
                <a:cs typeface="Times New Roman" panose="02020603050405020304" pitchFamily="18" charset="0"/>
              </a:rPr>
              <a:t>The views and opinions in the content contained in the ADCO webinars do not constitute the views and opinion of the Association. Provided content does not constitute legal advice from such authors, presenters or from ADCO. </a:t>
            </a:r>
          </a:p>
          <a:p>
            <a:pPr algn="just">
              <a:lnSpc>
                <a:spcPct val="107000"/>
              </a:lnSpc>
            </a:pPr>
            <a:endParaRPr lang="en-US" sz="2000" dirty="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pPr>
            <a:r>
              <a:rPr lang="en-US" sz="2000" dirty="0">
                <a:latin typeface="Arial" panose="020B0604020202020204" pitchFamily="34" charset="0"/>
                <a:ea typeface="Calibri" panose="020F0502020204030204" pitchFamily="34" charset="0"/>
                <a:cs typeface="Times New Roman" panose="02020603050405020304" pitchFamily="18" charset="0"/>
              </a:rPr>
              <a:t>For legal advice on a matter, one should seek the advice of counsel.  We suggest counsel that has experience in the auto industry and familiar with your state laws.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US" sz="2000" dirty="0">
                <a:latin typeface="Calibri" panose="020F0502020204030204" pitchFamily="34" charset="0"/>
                <a:ea typeface="Calibri" panose="020F0502020204030204" pitchFamily="34" charset="0"/>
                <a:cs typeface="Calibri" panose="020F0502020204030204" pitchFamily="34" charset="0"/>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960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60967"/>
            <a:ext cx="12192000" cy="5497033"/>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0" y="0"/>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20BE79E7-769A-4CDC-BAE4-347BCF619822}"/>
              </a:ext>
            </a:extLst>
          </p:cNvPr>
          <p:cNvSpPr>
            <a:spLocks noGrp="1"/>
          </p:cNvSpPr>
          <p:nvPr>
            <p:ph type="title"/>
          </p:nvPr>
        </p:nvSpPr>
        <p:spPr>
          <a:xfrm>
            <a:off x="1179226" y="448056"/>
            <a:ext cx="9833548" cy="1066802"/>
          </a:xfrm>
        </p:spPr>
        <p:txBody>
          <a:bodyPr>
            <a:normAutofit/>
          </a:bodyPr>
          <a:lstStyle/>
          <a:p>
            <a:r>
              <a:rPr lang="en-US" sz="4000" dirty="0">
                <a:solidFill>
                  <a:schemeClr val="accent2"/>
                </a:solidFill>
              </a:rPr>
              <a:t>The Trump CFPB under Kathy </a:t>
            </a:r>
            <a:r>
              <a:rPr lang="en-US" sz="4000" dirty="0" err="1">
                <a:solidFill>
                  <a:schemeClr val="accent2"/>
                </a:solidFill>
              </a:rPr>
              <a:t>Kraninger</a:t>
            </a:r>
            <a:endParaRPr lang="en-US" sz="4000" dirty="0">
              <a:solidFill>
                <a:schemeClr val="accent2"/>
              </a:solidFill>
            </a:endParaRPr>
          </a:p>
        </p:txBody>
      </p:sp>
      <p:sp>
        <p:nvSpPr>
          <p:cNvPr id="3" name="Content Placeholder 2">
            <a:extLst>
              <a:ext uri="{FF2B5EF4-FFF2-40B4-BE49-F238E27FC236}">
                <a16:creationId xmlns:a16="http://schemas.microsoft.com/office/drawing/2014/main" id="{B4E8B7DF-4248-48E4-BD75-86533DA661EE}"/>
              </a:ext>
            </a:extLst>
          </p:cNvPr>
          <p:cNvSpPr>
            <a:spLocks noGrp="1"/>
          </p:cNvSpPr>
          <p:nvPr>
            <p:ph idx="1"/>
          </p:nvPr>
        </p:nvSpPr>
        <p:spPr>
          <a:xfrm>
            <a:off x="1179226" y="3049325"/>
            <a:ext cx="9833548" cy="2945574"/>
          </a:xfrm>
        </p:spPr>
        <p:txBody>
          <a:bodyPr anchor="ctr">
            <a:normAutofit/>
          </a:bodyPr>
          <a:lstStyle/>
          <a:p>
            <a:r>
              <a:rPr lang="en-US" sz="2400" dirty="0">
                <a:solidFill>
                  <a:srgbClr val="FFFFFF"/>
                </a:solidFill>
              </a:rPr>
              <a:t>Most of the CFPB’s activity came under the its supervisory authority and less in enforcement actions</a:t>
            </a:r>
          </a:p>
          <a:p>
            <a:r>
              <a:rPr lang="en-US" sz="2400" dirty="0">
                <a:solidFill>
                  <a:srgbClr val="FFFFFF"/>
                </a:solidFill>
              </a:rPr>
              <a:t>Fewer monetary penalties and more emphasis to change practices in supervision examinations that were not in the public domain</a:t>
            </a:r>
          </a:p>
          <a:p>
            <a:pPr lvl="1"/>
            <a:r>
              <a:rPr lang="en-US" sz="2000" dirty="0">
                <a:solidFill>
                  <a:srgbClr val="FFFFFF"/>
                </a:solidFill>
              </a:rPr>
              <a:t>E.g., CFPB Director </a:t>
            </a:r>
            <a:r>
              <a:rPr lang="en-US" sz="2000" b="0" i="0" dirty="0" err="1">
                <a:effectLst/>
                <a:latin typeface="Lato"/>
              </a:rPr>
              <a:t>Kraninger</a:t>
            </a:r>
            <a:r>
              <a:rPr lang="en-US" sz="2000" b="0" i="0" dirty="0">
                <a:effectLst/>
                <a:latin typeface="Lato"/>
              </a:rPr>
              <a:t> promised not to issue enforcement actions to credit card issuers or cite them in supervisory exams as long as they make good-faith efforts to resolve consumer billing disputes during the pandemic</a:t>
            </a:r>
            <a:endParaRPr lang="en-US" sz="2000" dirty="0"/>
          </a:p>
          <a:p>
            <a:r>
              <a:rPr lang="en-US" sz="2400" dirty="0">
                <a:solidFill>
                  <a:srgbClr val="FFFFFF"/>
                </a:solidFill>
              </a:rPr>
              <a:t>CFPB Director </a:t>
            </a:r>
            <a:r>
              <a:rPr lang="en-US" sz="2400" dirty="0" err="1">
                <a:solidFill>
                  <a:srgbClr val="FFFFFF"/>
                </a:solidFill>
              </a:rPr>
              <a:t>Kraninger</a:t>
            </a:r>
            <a:r>
              <a:rPr lang="en-US" sz="2400" dirty="0">
                <a:solidFill>
                  <a:srgbClr val="FFFFFF"/>
                </a:solidFill>
              </a:rPr>
              <a:t> submitted her resignation on January 20</a:t>
            </a:r>
          </a:p>
        </p:txBody>
      </p:sp>
    </p:spTree>
    <p:extLst>
      <p:ext uri="{BB962C8B-B14F-4D97-AF65-F5344CB8AC3E}">
        <p14:creationId xmlns:p14="http://schemas.microsoft.com/office/powerpoint/2010/main" val="5176658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8EA072C-1C0E-455D-B6A8-5CC99FC1DEFA}"/>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The CFPB under the Biden Administration</a:t>
            </a:r>
          </a:p>
        </p:txBody>
      </p:sp>
      <p:sp>
        <p:nvSpPr>
          <p:cNvPr id="3" name="Content Placeholder 2">
            <a:extLst>
              <a:ext uri="{FF2B5EF4-FFF2-40B4-BE49-F238E27FC236}">
                <a16:creationId xmlns:a16="http://schemas.microsoft.com/office/drawing/2014/main" id="{95F8AB5B-F53E-4065-A8D5-7A869042A2F6}"/>
              </a:ext>
            </a:extLst>
          </p:cNvPr>
          <p:cNvSpPr>
            <a:spLocks noGrp="1"/>
          </p:cNvSpPr>
          <p:nvPr>
            <p:ph idx="1"/>
          </p:nvPr>
        </p:nvSpPr>
        <p:spPr>
          <a:xfrm>
            <a:off x="882316" y="3092970"/>
            <a:ext cx="10130458" cy="3123346"/>
          </a:xfrm>
        </p:spPr>
        <p:txBody>
          <a:bodyPr>
            <a:normAutofit fontScale="92500" lnSpcReduction="10000"/>
          </a:bodyPr>
          <a:lstStyle/>
          <a:p>
            <a:r>
              <a:rPr lang="en-US" sz="2000" dirty="0">
                <a:solidFill>
                  <a:srgbClr val="000000"/>
                </a:solidFill>
              </a:rPr>
              <a:t>President Biden nominated FTC Commissioner Rohit Chopra to be the CFPB Director</a:t>
            </a:r>
          </a:p>
          <a:p>
            <a:r>
              <a:rPr lang="en-US" sz="2000" dirty="0">
                <a:solidFill>
                  <a:srgbClr val="000000"/>
                </a:solidFill>
              </a:rPr>
              <a:t>Former enforcement officer at CFPB and a close ally of  Senator Elizabeth Warren</a:t>
            </a:r>
          </a:p>
          <a:p>
            <a:r>
              <a:rPr lang="en-US" sz="2000" dirty="0">
                <a:solidFill>
                  <a:srgbClr val="000000"/>
                </a:solidFill>
              </a:rPr>
              <a:t>Listed auto finance at the second subject matter priority for the CFPB trailing only student loans</a:t>
            </a:r>
          </a:p>
          <a:p>
            <a:pPr lvl="1"/>
            <a:r>
              <a:rPr lang="en-US" sz="1600" b="0" i="0" dirty="0">
                <a:solidFill>
                  <a:srgbClr val="000000"/>
                </a:solidFill>
                <a:effectLst/>
                <a:latin typeface="roboto"/>
              </a:rPr>
              <a:t>Chopra cites areas pertinent to auto finance about which the FTC or CFPB could exact rule-making to mitigate: "fake recall notices, yo-yo financing schemes, deceptive advertising, GPS trackers and kill switches, and add-on products" such as finance and insurance products</a:t>
            </a:r>
            <a:r>
              <a:rPr lang="en-US" sz="1200" b="0" i="0" dirty="0">
                <a:solidFill>
                  <a:srgbClr val="000000"/>
                </a:solidFill>
                <a:effectLst/>
                <a:latin typeface="roboto"/>
              </a:rPr>
              <a:t>.</a:t>
            </a:r>
            <a:endParaRPr lang="en-US" sz="1600" dirty="0">
              <a:latin typeface="Arial" panose="020B0604020202020204" pitchFamily="34" charset="0"/>
              <a:cs typeface="Arial" panose="020B0604020202020204" pitchFamily="34" charset="0"/>
            </a:endParaRPr>
          </a:p>
          <a:p>
            <a:pPr lvl="1"/>
            <a:r>
              <a:rPr lang="en-US" sz="1600" dirty="0">
                <a:latin typeface="Arial" panose="020B0604020202020204" pitchFamily="34" charset="0"/>
                <a:cs typeface="Arial" panose="020B0604020202020204" pitchFamily="34" charset="0"/>
              </a:rPr>
              <a:t>“A dealer markup is an undisclosed kickback that dealers earn for convincing prospective car buyers to agree to a higher interest rate than they actually qualify for with a lender. These kickback arrangements are kept secret from car buyers, who end up paying far more for financing”</a:t>
            </a:r>
          </a:p>
          <a:p>
            <a:r>
              <a:rPr lang="en-US" sz="2000" dirty="0">
                <a:solidFill>
                  <a:srgbClr val="000000"/>
                </a:solidFill>
              </a:rPr>
              <a:t>Chopra has a strong preference for regulation by enforcement</a:t>
            </a:r>
          </a:p>
          <a:p>
            <a:r>
              <a:rPr lang="en-US" sz="2000" dirty="0">
                <a:solidFill>
                  <a:srgbClr val="000000"/>
                </a:solidFill>
              </a:rPr>
              <a:t>Also a strong believer in “disparate impact” credit discrimination</a:t>
            </a:r>
          </a:p>
          <a:p>
            <a:endParaRPr lang="en-US" sz="2000" dirty="0">
              <a:solidFill>
                <a:srgbClr val="000000"/>
              </a:solidFill>
            </a:endParaRPr>
          </a:p>
        </p:txBody>
      </p:sp>
    </p:spTree>
    <p:extLst>
      <p:ext uri="{BB962C8B-B14F-4D97-AF65-F5344CB8AC3E}">
        <p14:creationId xmlns:p14="http://schemas.microsoft.com/office/powerpoint/2010/main" val="319723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id="{49F5F91C-E4B8-49F2-A83D-74484E4FF56B}"/>
              </a:ext>
            </a:extLst>
          </p:cNvPr>
          <p:cNvSpPr>
            <a:spLocks noGrp="1"/>
          </p:cNvSpPr>
          <p:nvPr>
            <p:ph type="title"/>
          </p:nvPr>
        </p:nvSpPr>
        <p:spPr>
          <a:xfrm>
            <a:off x="2618437" y="991262"/>
            <a:ext cx="6955124" cy="1066802"/>
          </a:xfrm>
        </p:spPr>
        <p:txBody>
          <a:bodyPr>
            <a:normAutofit/>
          </a:bodyPr>
          <a:lstStyle/>
          <a:p>
            <a:pPr algn="ctr"/>
            <a:r>
              <a:rPr lang="en-US" sz="4000" dirty="0">
                <a:solidFill>
                  <a:srgbClr val="FFFFFF"/>
                </a:solidFill>
              </a:rPr>
              <a:t>FTC Initiatives</a:t>
            </a:r>
          </a:p>
        </p:txBody>
      </p:sp>
      <p:sp>
        <p:nvSpPr>
          <p:cNvPr id="3" name="Content Placeholder 2">
            <a:extLst>
              <a:ext uri="{FF2B5EF4-FFF2-40B4-BE49-F238E27FC236}">
                <a16:creationId xmlns:a16="http://schemas.microsoft.com/office/drawing/2014/main" id="{08D47139-9413-4EFF-BDF5-2B423944BFCD}"/>
              </a:ext>
            </a:extLst>
          </p:cNvPr>
          <p:cNvSpPr>
            <a:spLocks noGrp="1"/>
          </p:cNvSpPr>
          <p:nvPr>
            <p:ph idx="1"/>
          </p:nvPr>
        </p:nvSpPr>
        <p:spPr>
          <a:xfrm>
            <a:off x="2618437" y="2371725"/>
            <a:ext cx="6955124" cy="3038475"/>
          </a:xfrm>
        </p:spPr>
        <p:txBody>
          <a:bodyPr anchor="t">
            <a:normAutofit fontScale="92500"/>
          </a:bodyPr>
          <a:lstStyle/>
          <a:p>
            <a:r>
              <a:rPr lang="en-US" sz="2400" dirty="0">
                <a:solidFill>
                  <a:srgbClr val="FFFFFF"/>
                </a:solidFill>
              </a:rPr>
              <a:t>The FTC entered into a consent decree with a New York auto dealer for credit discrimination in May 2020</a:t>
            </a:r>
          </a:p>
          <a:p>
            <a:pPr lvl="1"/>
            <a:r>
              <a:rPr lang="en-US" sz="2000" dirty="0">
                <a:solidFill>
                  <a:srgbClr val="FFFFFF"/>
                </a:solidFill>
                <a:latin typeface="Arial" panose="020B0604020202020204" pitchFamily="34" charset="0"/>
                <a:cs typeface="Arial" panose="020B0604020202020204" pitchFamily="34" charset="0"/>
              </a:rPr>
              <a:t>The dealer agreed to pay $1.5 million to FTC and minority customers for excessive rate markups and fees</a:t>
            </a:r>
          </a:p>
          <a:p>
            <a:pPr lvl="1"/>
            <a:r>
              <a:rPr lang="en-US" sz="1800" dirty="0">
                <a:solidFill>
                  <a:srgbClr val="FFFFFF"/>
                </a:solidFill>
                <a:latin typeface="Arial" panose="020B0604020202020204" pitchFamily="34" charset="0"/>
                <a:cs typeface="Arial" panose="020B0604020202020204" pitchFamily="34" charset="0"/>
              </a:rPr>
              <a:t>Then-FTC Commissioner, now CFPB Director, Chopra </a:t>
            </a:r>
            <a:r>
              <a:rPr lang="en-US" sz="1800" b="0" i="0" dirty="0">
                <a:effectLst/>
                <a:latin typeface="Arial" panose="020B0604020202020204" pitchFamily="34" charset="0"/>
                <a:cs typeface="Arial" panose="020B0604020202020204" pitchFamily="34" charset="0"/>
              </a:rPr>
              <a:t>chided the FTC for not following the lead of Congress in establishing more protections for consumers and against auto lending abuses</a:t>
            </a:r>
          </a:p>
          <a:p>
            <a:r>
              <a:rPr lang="en-US" sz="2400" dirty="0">
                <a:solidFill>
                  <a:srgbClr val="FFFFFF"/>
                </a:solidFill>
              </a:rPr>
              <a:t>FTC consent orders  have imposed personal liability on principals of dealers as well as the dealerships</a:t>
            </a:r>
          </a:p>
        </p:txBody>
      </p:sp>
    </p:spTree>
    <p:extLst>
      <p:ext uri="{BB962C8B-B14F-4D97-AF65-F5344CB8AC3E}">
        <p14:creationId xmlns:p14="http://schemas.microsoft.com/office/powerpoint/2010/main" val="4485852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76474F-014D-D947-82A7-2F18C82A6C9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New FTC Commissioner Is</a:t>
            </a:r>
            <a:br>
              <a:rPr lang="en-US" sz="4000">
                <a:solidFill>
                  <a:srgbClr val="FFFFFF"/>
                </a:solidFill>
              </a:rPr>
            </a:br>
            <a:r>
              <a:rPr lang="en-US" sz="4000">
                <a:solidFill>
                  <a:srgbClr val="FFFFFF"/>
                </a:solidFill>
              </a:rPr>
              <a:t>Not a Fan of Auto Dealers</a:t>
            </a:r>
          </a:p>
        </p:txBody>
      </p:sp>
      <p:sp>
        <p:nvSpPr>
          <p:cNvPr id="3" name="Content Placeholder 2">
            <a:extLst>
              <a:ext uri="{FF2B5EF4-FFF2-40B4-BE49-F238E27FC236}">
                <a16:creationId xmlns:a16="http://schemas.microsoft.com/office/drawing/2014/main" id="{BC3E4FB6-8C02-E74D-A28E-308AE18292BB}"/>
              </a:ext>
            </a:extLst>
          </p:cNvPr>
          <p:cNvSpPr>
            <a:spLocks noGrp="1"/>
          </p:cNvSpPr>
          <p:nvPr>
            <p:ph idx="1"/>
          </p:nvPr>
        </p:nvSpPr>
        <p:spPr>
          <a:xfrm>
            <a:off x="4810259" y="649480"/>
            <a:ext cx="6555347" cy="5546047"/>
          </a:xfrm>
        </p:spPr>
        <p:txBody>
          <a:bodyPr anchor="ctr">
            <a:normAutofit/>
          </a:bodyPr>
          <a:lstStyle/>
          <a:p>
            <a:r>
              <a:rPr lang="en-US" sz="1800" dirty="0"/>
              <a:t>Democrat Kelly Slaughter is the new FTC Chairperson and the FTC will now be composed of three Democrats and two Republicans</a:t>
            </a:r>
          </a:p>
          <a:p>
            <a:r>
              <a:rPr lang="en-US" sz="1800" dirty="0"/>
              <a:t>Slaughter’s comments in Bronx Honda case:</a:t>
            </a:r>
          </a:p>
          <a:p>
            <a:r>
              <a:rPr lang="en-US" sz="1800" dirty="0"/>
              <a:t>“The automobile-financing market in the United States is profoundly broken.”</a:t>
            </a:r>
            <a:br>
              <a:rPr lang="en-US" sz="1800" dirty="0"/>
            </a:br>
            <a:endParaRPr lang="en-US" sz="1800" dirty="0"/>
          </a:p>
          <a:p>
            <a:pPr lvl="1"/>
            <a:r>
              <a:rPr lang="en-US" sz="1400" dirty="0"/>
              <a:t> ”</a:t>
            </a:r>
            <a:r>
              <a:rPr lang="en-US" sz="1600" dirty="0"/>
              <a:t>[A] cornucopia of consumer abuses . . . from bait-and-switch advertising to </a:t>
            </a:r>
            <a:r>
              <a:rPr lang="en-US" sz="1600" dirty="0" err="1"/>
              <a:t>ripoff</a:t>
            </a:r>
            <a:r>
              <a:rPr lang="en-US" sz="1600" dirty="0"/>
              <a:t> fees for “certified” vehicles and from illegally exorbitant fees for vehicle registration to padding final sales contracts with “air money” consumers would not detect.” </a:t>
            </a:r>
          </a:p>
          <a:p>
            <a:pPr lvl="1"/>
            <a:endParaRPr lang="en-US" sz="1600" dirty="0"/>
          </a:p>
          <a:p>
            <a:r>
              <a:rPr lang="en-US" sz="1800" dirty="0"/>
              <a:t>“[The] perils that consumers, especially people of color, face in purchasing and financing a vehicle. . . In my view, far-reaching structural reform to the automobile-financing and -sales markets is long overdue and urgently needed.” </a:t>
            </a:r>
          </a:p>
        </p:txBody>
      </p:sp>
    </p:spTree>
    <p:extLst>
      <p:ext uri="{BB962C8B-B14F-4D97-AF65-F5344CB8AC3E}">
        <p14:creationId xmlns:p14="http://schemas.microsoft.com/office/powerpoint/2010/main" val="2748003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CA572831-AF2B-4575-A053-75026D40647E}"/>
              </a:ext>
            </a:extLst>
          </p:cNvPr>
          <p:cNvSpPr>
            <a:spLocks noGrp="1"/>
          </p:cNvSpPr>
          <p:nvPr>
            <p:ph type="title"/>
          </p:nvPr>
        </p:nvSpPr>
        <p:spPr>
          <a:xfrm>
            <a:off x="958506" y="800392"/>
            <a:ext cx="10264697" cy="1212102"/>
          </a:xfrm>
        </p:spPr>
        <p:txBody>
          <a:bodyPr>
            <a:normAutofit/>
          </a:bodyPr>
          <a:lstStyle/>
          <a:p>
            <a:r>
              <a:rPr lang="en-US" sz="4000" dirty="0">
                <a:solidFill>
                  <a:srgbClr val="FFFFFF"/>
                </a:solidFill>
              </a:rPr>
              <a:t>Federal Department of Justice Dealer Actions</a:t>
            </a:r>
          </a:p>
        </p:txBody>
      </p:sp>
      <p:sp>
        <p:nvSpPr>
          <p:cNvPr id="3" name="Content Placeholder 2">
            <a:extLst>
              <a:ext uri="{FF2B5EF4-FFF2-40B4-BE49-F238E27FC236}">
                <a16:creationId xmlns:a16="http://schemas.microsoft.com/office/drawing/2014/main" id="{CF32CA92-A03E-45F2-ABC8-7737E9E6CC10}"/>
              </a:ext>
            </a:extLst>
          </p:cNvPr>
          <p:cNvSpPr>
            <a:spLocks noGrp="1"/>
          </p:cNvSpPr>
          <p:nvPr>
            <p:ph idx="1"/>
          </p:nvPr>
        </p:nvSpPr>
        <p:spPr>
          <a:xfrm>
            <a:off x="1367624" y="2490436"/>
            <a:ext cx="9708995" cy="3567173"/>
          </a:xfrm>
        </p:spPr>
        <p:txBody>
          <a:bodyPr anchor="ctr">
            <a:normAutofit fontScale="92500" lnSpcReduction="20000"/>
          </a:bodyPr>
          <a:lstStyle/>
          <a:p>
            <a:r>
              <a:rPr lang="en-US" sz="2400" dirty="0"/>
              <a:t>The DOJ has brought actions against dealerships and their principals for bank fraud and wire fraud based on false statements on credit apps, power booking, and other conduct deceptive to lenders</a:t>
            </a:r>
          </a:p>
          <a:p>
            <a:pPr lvl="1"/>
            <a:r>
              <a:rPr lang="en-US" sz="2000" dirty="0"/>
              <a:t>E.g., A dealership group in Pennsylvania agreed to pay $2.13 million for </a:t>
            </a:r>
            <a:r>
              <a:rPr lang="en-US" sz="2000" b="0" i="0" dirty="0">
                <a:solidFill>
                  <a:srgbClr val="171E24"/>
                </a:solidFill>
                <a:effectLst/>
                <a:latin typeface="Calibri" panose="020F0502020204030204" pitchFamily="34" charset="0"/>
                <a:cs typeface="Calibri" panose="020F0502020204030204" pitchFamily="34" charset="0"/>
              </a:rPr>
              <a:t>systematically falsifying loan documents in hundreds of transactions</a:t>
            </a:r>
          </a:p>
          <a:p>
            <a:pPr lvl="1"/>
            <a:r>
              <a:rPr lang="en-US" sz="2000" dirty="0">
                <a:latin typeface="Calibri" panose="020F0502020204030204" pitchFamily="34" charset="0"/>
                <a:cs typeface="Calibri" panose="020F0502020204030204" pitchFamily="34" charset="0"/>
              </a:rPr>
              <a:t>The dealership </a:t>
            </a:r>
            <a:r>
              <a:rPr lang="en-US" sz="2200" b="0" i="0" dirty="0">
                <a:solidFill>
                  <a:srgbClr val="171E24"/>
                </a:solidFill>
                <a:effectLst/>
              </a:rPr>
              <a:t>misled financial institutions into making unsafe investment decisions by having under-collateralized assets and financially risky credit applicants</a:t>
            </a:r>
            <a:endParaRPr lang="en-US" sz="2200" dirty="0">
              <a:cs typeface="Calibri" panose="020F0502020204030204" pitchFamily="34" charset="0"/>
            </a:endParaRPr>
          </a:p>
          <a:p>
            <a:r>
              <a:rPr lang="en-US" sz="2400" dirty="0"/>
              <a:t>The DOJ has also brought actions for credit discrimination</a:t>
            </a:r>
          </a:p>
          <a:p>
            <a:pPr lvl="1"/>
            <a:r>
              <a:rPr lang="en-US" sz="2000" dirty="0"/>
              <a:t>E.g., settlement in 2020 with  a Maryland buy-here-pay here dealer</a:t>
            </a:r>
          </a:p>
          <a:p>
            <a:pPr lvl="1"/>
            <a:r>
              <a:rPr lang="en-US" sz="2000" b="0" i="0" dirty="0">
                <a:solidFill>
                  <a:srgbClr val="171E24"/>
                </a:solidFill>
                <a:effectLst/>
                <a:latin typeface="Calibri" panose="020F0502020204030204" pitchFamily="34" charset="0"/>
                <a:cs typeface="Calibri" panose="020F0502020204030204" pitchFamily="34" charset="0"/>
              </a:rPr>
              <a:t>The DOJ complaint alleged that dealership employees told </a:t>
            </a:r>
            <a:r>
              <a:rPr lang="en-US" sz="2000" dirty="0">
                <a:solidFill>
                  <a:srgbClr val="171E24"/>
                </a:solidFill>
                <a:latin typeface="Calibri" panose="020F0502020204030204" pitchFamily="34" charset="0"/>
                <a:cs typeface="Calibri" panose="020F0502020204030204" pitchFamily="34" charset="0"/>
              </a:rPr>
              <a:t>Black mystery shoppers </a:t>
            </a:r>
            <a:r>
              <a:rPr lang="en-US" sz="2000" b="0" i="0" dirty="0">
                <a:solidFill>
                  <a:srgbClr val="171E24"/>
                </a:solidFill>
                <a:effectLst/>
                <a:latin typeface="Calibri" panose="020F0502020204030204" pitchFamily="34" charset="0"/>
                <a:cs typeface="Calibri" panose="020F0502020204030204" pitchFamily="34" charset="0"/>
              </a:rPr>
              <a:t>that they needed larger down payments than White mystery shoppers for the same used cars and told the Blacks that they were required to fund their down payments in one lump sum, while they gave the Whites an option of paying in two installments.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911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16E2DC-2011-41E9-ADDA-7F5B19FC831E}"/>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 State Attorney General Activity </a:t>
            </a:r>
          </a:p>
        </p:txBody>
      </p:sp>
      <p:sp>
        <p:nvSpPr>
          <p:cNvPr id="3" name="Content Placeholder 2">
            <a:extLst>
              <a:ext uri="{FF2B5EF4-FFF2-40B4-BE49-F238E27FC236}">
                <a16:creationId xmlns:a16="http://schemas.microsoft.com/office/drawing/2014/main" id="{0391EE43-BECC-43D4-8F3C-B0C24AC0E7F3}"/>
              </a:ext>
            </a:extLst>
          </p:cNvPr>
          <p:cNvSpPr>
            <a:spLocks noGrp="1"/>
          </p:cNvSpPr>
          <p:nvPr>
            <p:ph idx="1"/>
          </p:nvPr>
        </p:nvSpPr>
        <p:spPr>
          <a:xfrm>
            <a:off x="1371599" y="2318197"/>
            <a:ext cx="9724031" cy="3683358"/>
          </a:xfrm>
        </p:spPr>
        <p:txBody>
          <a:bodyPr anchor="ctr">
            <a:noAutofit/>
          </a:bodyPr>
          <a:lstStyle/>
          <a:p>
            <a:r>
              <a:rPr lang="en-US" sz="1800" dirty="0"/>
              <a:t>Your State AG is the most likely regulator your dealership will encounter</a:t>
            </a:r>
          </a:p>
          <a:p>
            <a:r>
              <a:rPr lang="en-US" sz="1800" dirty="0"/>
              <a:t>State unfair and deceptive practices acts give State AGs broad authority to seek fines and penalties from auto dealers</a:t>
            </a:r>
          </a:p>
          <a:p>
            <a:pPr lvl="1"/>
            <a:r>
              <a:rPr lang="en-US" sz="1800" dirty="0"/>
              <a:t>E.g., auto dealer advertising is considered low-hanging fruit to generate fines to fill depleted state coffers</a:t>
            </a:r>
          </a:p>
          <a:p>
            <a:pPr lvl="1"/>
            <a:r>
              <a:rPr lang="en-US" sz="1800" dirty="0"/>
              <a:t>E.g., Pennsylvania AG </a:t>
            </a:r>
            <a:r>
              <a:rPr lang="en-US" sz="1800" b="0" i="0" dirty="0">
                <a:effectLst/>
                <a:latin typeface="proximanova"/>
              </a:rPr>
              <a:t>filed 29 legal actions against individuals and automobile businesses accused of engaging in unlicensed car sales, selling unroadworthy vehicles, and publishing deceptive advertisements</a:t>
            </a:r>
          </a:p>
          <a:p>
            <a:pPr lvl="1"/>
            <a:r>
              <a:rPr lang="en-US" sz="1800" dirty="0"/>
              <a:t>AGs mystery shop dealers and audit in response to consumer complaints</a:t>
            </a:r>
          </a:p>
          <a:p>
            <a:r>
              <a:rPr lang="en-US" sz="1800" dirty="0"/>
              <a:t>State AGs work collaboratively and in concert with other State AGs and the FTC and CFPB as well</a:t>
            </a:r>
          </a:p>
          <a:p>
            <a:pPr lvl="1"/>
            <a:r>
              <a:rPr lang="en-US" sz="1800" dirty="0"/>
              <a:t>E.g.,  34 State AGs settled subprime auto credit abuse claims against Santander Bank for $550 million in 2020</a:t>
            </a:r>
          </a:p>
          <a:p>
            <a:pPr lvl="1"/>
            <a:r>
              <a:rPr lang="en-US" sz="1800" dirty="0"/>
              <a:t>Similar initiative underway with Credit Acceptance Corp.</a:t>
            </a:r>
          </a:p>
        </p:txBody>
      </p:sp>
    </p:spTree>
    <p:extLst>
      <p:ext uri="{BB962C8B-B14F-4D97-AF65-F5344CB8AC3E}">
        <p14:creationId xmlns:p14="http://schemas.microsoft.com/office/powerpoint/2010/main" val="376487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58">
      <a:dk1>
        <a:srgbClr val="313C41"/>
      </a:dk1>
      <a:lt1>
        <a:srgbClr val="FFFFFF"/>
      </a:lt1>
      <a:dk2>
        <a:srgbClr val="5F767F"/>
      </a:dk2>
      <a:lt2>
        <a:srgbClr val="FFFFFF"/>
      </a:lt2>
      <a:accent1>
        <a:srgbClr val="33789B"/>
      </a:accent1>
      <a:accent2>
        <a:srgbClr val="33AAB9"/>
      </a:accent2>
      <a:accent3>
        <a:srgbClr val="B5B5B5"/>
      </a:accent3>
      <a:accent4>
        <a:srgbClr val="B5B5B5"/>
      </a:accent4>
      <a:accent5>
        <a:srgbClr val="B5B5B5"/>
      </a:accent5>
      <a:accent6>
        <a:srgbClr val="B5B5B5"/>
      </a:accent6>
      <a:hlink>
        <a:srgbClr val="B5B5B5"/>
      </a:hlink>
      <a:folHlink>
        <a:srgbClr val="B5B5B5"/>
      </a:folHlink>
    </a:clrScheme>
    <a:fontScheme name="Custom 2">
      <a:majorFont>
        <a:latin typeface="Open Sans"/>
        <a:ea typeface="Sk-Modernist"/>
        <a:cs typeface="Sk-Modernist"/>
      </a:majorFont>
      <a:minorFont>
        <a:latin typeface="Open Sans Light"/>
        <a:ea typeface="Sk-Modernist"/>
        <a:cs typeface="Sk-Modernist"/>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16237</TotalTime>
  <Words>1278</Words>
  <Application>Microsoft Office PowerPoint</Application>
  <PresentationFormat>Widescreen</PresentationFormat>
  <Paragraphs>90</Paragraphs>
  <Slides>11</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Arial</vt:lpstr>
      <vt:lpstr>Calibri</vt:lpstr>
      <vt:lpstr>Calibri Light</vt:lpstr>
      <vt:lpstr>Cambria</vt:lpstr>
      <vt:lpstr>Lato</vt:lpstr>
      <vt:lpstr>Open Sans</vt:lpstr>
      <vt:lpstr>Open Sans Light</vt:lpstr>
      <vt:lpstr>proximanova</vt:lpstr>
      <vt:lpstr>roboto</vt:lpstr>
      <vt:lpstr>Office Theme</vt:lpstr>
      <vt:lpstr>Office Theme</vt:lpstr>
      <vt:lpstr>PowerPoint Presentation</vt:lpstr>
      <vt:lpstr>Auto Dealer Compliance under the Biden Administration</vt:lpstr>
      <vt:lpstr>PowerPoint Presentation</vt:lpstr>
      <vt:lpstr>The Trump CFPB under Kathy Kraninger</vt:lpstr>
      <vt:lpstr>The CFPB under the Biden Administration</vt:lpstr>
      <vt:lpstr>FTC Initiatives</vt:lpstr>
      <vt:lpstr>New FTC Commissioner Is Not a Fan of Auto Dealers</vt:lpstr>
      <vt:lpstr>Federal Department of Justice Dealer Actions</vt:lpstr>
      <vt:lpstr> State Attorney General Activity </vt:lpstr>
      <vt:lpstr>What’s a dealer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 Dealer Compliance under the Biden Administration</dc:title>
  <dc:creator>william Henrick</dc:creator>
  <cp:lastModifiedBy>Linda Robertson</cp:lastModifiedBy>
  <cp:revision>23</cp:revision>
  <dcterms:created xsi:type="dcterms:W3CDTF">2021-01-24T18:38:37Z</dcterms:created>
  <dcterms:modified xsi:type="dcterms:W3CDTF">2021-03-11T15:06:33Z</dcterms:modified>
</cp:coreProperties>
</file>